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65" r:id="rId3"/>
    <p:sldId id="264" r:id="rId4"/>
  </p:sldIdLst>
  <p:sldSz cx="6858000" cy="9906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yn Webb" initials="RW" lastIdx="17" clrIdx="0">
    <p:extLst>
      <p:ext uri="{19B8F6BF-5375-455C-9EA6-DF929625EA0E}">
        <p15:presenceInfo xmlns:p15="http://schemas.microsoft.com/office/powerpoint/2012/main" userId="S::Robyn.Webb@galliardhealth.com::90417f22-e7f2-447d-a70a-0d4f788ec439" providerId="AD"/>
      </p:ext>
    </p:extLst>
  </p:cmAuthor>
  <p:cmAuthor id="2" name="Galliard Healthcare" initials="GHC" lastIdx="1" clrIdx="1">
    <p:extLst>
      <p:ext uri="{19B8F6BF-5375-455C-9EA6-DF929625EA0E}">
        <p15:presenceInfo xmlns:p15="http://schemas.microsoft.com/office/powerpoint/2012/main" userId="Galliard Healthcare" providerId="None"/>
      </p:ext>
    </p:extLst>
  </p:cmAuthor>
  <p:cmAuthor id="3" name="Galliard Healthcare " initials="GHC" lastIdx="5" clrIdx="2">
    <p:extLst>
      <p:ext uri="{19B8F6BF-5375-455C-9EA6-DF929625EA0E}">
        <p15:presenceInfo xmlns:p15="http://schemas.microsoft.com/office/powerpoint/2012/main" userId="Galliard Healthcare " providerId="None"/>
      </p:ext>
    </p:extLst>
  </p:cmAuthor>
  <p:cmAuthor id="4" name="Galliard Healthcare Communications" initials="GHC" lastIdx="6" clrIdx="3">
    <p:extLst>
      <p:ext uri="{19B8F6BF-5375-455C-9EA6-DF929625EA0E}">
        <p15:presenceInfo xmlns:p15="http://schemas.microsoft.com/office/powerpoint/2012/main" userId="Galliard Healthcare Communications" providerId="None"/>
      </p:ext>
    </p:extLst>
  </p:cmAuthor>
  <p:cmAuthor id="5" name="Cameron Turnbull" initials="CT" lastIdx="3" clrIdx="4">
    <p:extLst>
      <p:ext uri="{19B8F6BF-5375-455C-9EA6-DF929625EA0E}">
        <p15:presenceInfo xmlns:p15="http://schemas.microsoft.com/office/powerpoint/2012/main" userId="S::Cameron.Turnball@galliardhealth.com::a61f0558-ae2d-40c2-aa2d-4935eb8414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4E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5" autoAdjust="0"/>
    <p:restoredTop sz="93792" autoAdjust="0"/>
  </p:normalViewPr>
  <p:slideViewPr>
    <p:cSldViewPr snapToGrid="0">
      <p:cViewPr varScale="1">
        <p:scale>
          <a:sx n="56" d="100"/>
          <a:sy n="56" d="100"/>
        </p:scale>
        <p:origin x="2650" y="3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699B25-76C7-4E4E-A9E5-31F7A44F0716}" type="datetimeFigureOut">
              <a:rPr lang="en-GB" smtClean="0"/>
              <a:t>03/06/2021</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FBCD1D-9949-40A6-A3D4-7376C6B0585A}" type="slidenum">
              <a:rPr lang="en-GB" smtClean="0"/>
              <a:t>‹#›</a:t>
            </a:fld>
            <a:endParaRPr lang="en-GB"/>
          </a:p>
        </p:txBody>
      </p:sp>
    </p:spTree>
    <p:extLst>
      <p:ext uri="{BB962C8B-B14F-4D97-AF65-F5344CB8AC3E}">
        <p14:creationId xmlns:p14="http://schemas.microsoft.com/office/powerpoint/2010/main" val="4236608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857250" y="1621191"/>
            <a:ext cx="5143500" cy="3448756"/>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Arial"/>
              <a:buNone/>
              <a:defRPr sz="33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3" name="Google Shape;23;p3"/>
          <p:cNvSpPr txBox="1">
            <a:spLocks noGrp="1"/>
          </p:cNvSpPr>
          <p:nvPr>
            <p:ph type="subTitle" idx="1"/>
          </p:nvPr>
        </p:nvSpPr>
        <p:spPr>
          <a:xfrm>
            <a:off x="857250" y="5202944"/>
            <a:ext cx="5143500" cy="2391656"/>
          </a:xfrm>
          <a:prstGeom prst="rect">
            <a:avLst/>
          </a:prstGeom>
          <a:noFill/>
          <a:ln>
            <a:noFill/>
          </a:ln>
        </p:spPr>
        <p:txBody>
          <a:bodyPr spcFirstLastPara="1" wrap="square" lIns="91425" tIns="45700" rIns="91425" bIns="45700" anchor="t" anchorCtr="0">
            <a:noAutofit/>
          </a:bodyPr>
          <a:lstStyle>
            <a:lvl1pPr lvl="0" algn="ctr">
              <a:lnSpc>
                <a:spcPct val="90000"/>
              </a:lnSpc>
              <a:spcBef>
                <a:spcPts val="563"/>
              </a:spcBef>
              <a:spcAft>
                <a:spcPts val="0"/>
              </a:spcAft>
              <a:buClr>
                <a:schemeClr val="dk1"/>
              </a:buClr>
              <a:buSzPts val="2400"/>
              <a:buNone/>
              <a:defRPr sz="1350"/>
            </a:lvl1pPr>
            <a:lvl2pPr lvl="1" algn="ctr">
              <a:lnSpc>
                <a:spcPct val="90000"/>
              </a:lnSpc>
              <a:spcBef>
                <a:spcPts val="281"/>
              </a:spcBef>
              <a:spcAft>
                <a:spcPts val="0"/>
              </a:spcAft>
              <a:buClr>
                <a:schemeClr val="dk1"/>
              </a:buClr>
              <a:buSzPts val="2000"/>
              <a:buNone/>
              <a:defRPr sz="1125"/>
            </a:lvl2pPr>
            <a:lvl3pPr lvl="2" algn="ctr">
              <a:lnSpc>
                <a:spcPct val="90000"/>
              </a:lnSpc>
              <a:spcBef>
                <a:spcPts val="281"/>
              </a:spcBef>
              <a:spcAft>
                <a:spcPts val="0"/>
              </a:spcAft>
              <a:buClr>
                <a:schemeClr val="dk1"/>
              </a:buClr>
              <a:buSzPts val="1800"/>
              <a:buNone/>
              <a:defRPr sz="1013"/>
            </a:lvl3pPr>
            <a:lvl4pPr lvl="3" algn="ctr">
              <a:lnSpc>
                <a:spcPct val="90000"/>
              </a:lnSpc>
              <a:spcBef>
                <a:spcPts val="281"/>
              </a:spcBef>
              <a:spcAft>
                <a:spcPts val="0"/>
              </a:spcAft>
              <a:buClr>
                <a:schemeClr val="dk1"/>
              </a:buClr>
              <a:buSzPts val="1600"/>
              <a:buNone/>
              <a:defRPr sz="900"/>
            </a:lvl4pPr>
            <a:lvl5pPr lvl="4" algn="ctr">
              <a:lnSpc>
                <a:spcPct val="90000"/>
              </a:lnSpc>
              <a:spcBef>
                <a:spcPts val="281"/>
              </a:spcBef>
              <a:spcAft>
                <a:spcPts val="0"/>
              </a:spcAft>
              <a:buClr>
                <a:schemeClr val="dk1"/>
              </a:buClr>
              <a:buSzPts val="1600"/>
              <a:buNone/>
              <a:defRPr sz="900"/>
            </a:lvl5pPr>
            <a:lvl6pPr lvl="5" algn="ctr">
              <a:lnSpc>
                <a:spcPct val="90000"/>
              </a:lnSpc>
              <a:spcBef>
                <a:spcPts val="281"/>
              </a:spcBef>
              <a:spcAft>
                <a:spcPts val="0"/>
              </a:spcAft>
              <a:buClr>
                <a:schemeClr val="dk1"/>
              </a:buClr>
              <a:buSzPts val="1600"/>
              <a:buNone/>
              <a:defRPr sz="900"/>
            </a:lvl6pPr>
            <a:lvl7pPr lvl="6" algn="ctr">
              <a:lnSpc>
                <a:spcPct val="90000"/>
              </a:lnSpc>
              <a:spcBef>
                <a:spcPts val="281"/>
              </a:spcBef>
              <a:spcAft>
                <a:spcPts val="0"/>
              </a:spcAft>
              <a:buClr>
                <a:schemeClr val="dk1"/>
              </a:buClr>
              <a:buSzPts val="1600"/>
              <a:buNone/>
              <a:defRPr sz="900"/>
            </a:lvl7pPr>
            <a:lvl8pPr lvl="7" algn="ctr">
              <a:lnSpc>
                <a:spcPct val="90000"/>
              </a:lnSpc>
              <a:spcBef>
                <a:spcPts val="281"/>
              </a:spcBef>
              <a:spcAft>
                <a:spcPts val="0"/>
              </a:spcAft>
              <a:buClr>
                <a:schemeClr val="dk1"/>
              </a:buClr>
              <a:buSzPts val="1600"/>
              <a:buNone/>
              <a:defRPr sz="900"/>
            </a:lvl8pPr>
            <a:lvl9pPr lvl="8" algn="ctr">
              <a:lnSpc>
                <a:spcPct val="90000"/>
              </a:lnSpc>
              <a:spcBef>
                <a:spcPts val="281"/>
              </a:spcBef>
              <a:spcAft>
                <a:spcPts val="0"/>
              </a:spcAft>
              <a:buClr>
                <a:schemeClr val="dk1"/>
              </a:buClr>
              <a:buSzPts val="1600"/>
              <a:buNone/>
              <a:defRPr sz="900"/>
            </a:lvl9pPr>
          </a:lstStyle>
          <a:p>
            <a:r>
              <a:rPr lang="en-US"/>
              <a:t>Click to edit Master subtitle style</a:t>
            </a:r>
            <a:endParaRPr/>
          </a:p>
        </p:txBody>
      </p:sp>
      <p:pic>
        <p:nvPicPr>
          <p:cNvPr id="9" name="Picture 8" descr="Background pattern&#10;&#10;Description automatically generated">
            <a:extLst>
              <a:ext uri="{FF2B5EF4-FFF2-40B4-BE49-F238E27FC236}">
                <a16:creationId xmlns:a16="http://schemas.microsoft.com/office/drawing/2014/main" id="{5B1FC937-26C8-8E41-9420-F816B3650C3C}"/>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813946" y="268289"/>
            <a:ext cx="782335" cy="573711"/>
          </a:xfrm>
          <a:prstGeom prst="rect">
            <a:avLst/>
          </a:prstGeom>
        </p:spPr>
      </p:pic>
      <p:sp>
        <p:nvSpPr>
          <p:cNvPr id="11" name="Google Shape;13;p1">
            <a:extLst>
              <a:ext uri="{FF2B5EF4-FFF2-40B4-BE49-F238E27FC236}">
                <a16:creationId xmlns:a16="http://schemas.microsoft.com/office/drawing/2014/main" id="{1DE44AAD-E337-4605-8807-F8D688D46F48}"/>
              </a:ext>
            </a:extLst>
          </p:cNvPr>
          <p:cNvSpPr txBox="1">
            <a:spLocks noGrp="1"/>
          </p:cNvSpPr>
          <p:nvPr>
            <p:ph type="sldNum" idx="12"/>
          </p:nvPr>
        </p:nvSpPr>
        <p:spPr>
          <a:xfrm>
            <a:off x="6283843" y="9236710"/>
            <a:ext cx="494368" cy="52740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Arial"/>
                <a:ea typeface="Arial"/>
                <a:cs typeface="Arial"/>
                <a:sym typeface="Arial"/>
              </a:defRPr>
            </a:lvl1pPr>
            <a:lvl2pPr marL="0" marR="0" lvl="1" indent="0" algn="r" rtl="0">
              <a:spcBef>
                <a:spcPts val="0"/>
              </a:spcBef>
              <a:buNone/>
              <a:defRPr sz="675" b="0" i="0" u="none" strike="noStrike" cap="none">
                <a:solidFill>
                  <a:srgbClr val="888888"/>
                </a:solidFill>
                <a:latin typeface="Arial"/>
                <a:ea typeface="Arial"/>
                <a:cs typeface="Arial"/>
                <a:sym typeface="Arial"/>
              </a:defRPr>
            </a:lvl2pPr>
            <a:lvl3pPr marL="0" marR="0" lvl="2" indent="0" algn="r" rtl="0">
              <a:spcBef>
                <a:spcPts val="0"/>
              </a:spcBef>
              <a:buNone/>
              <a:defRPr sz="675" b="0" i="0" u="none" strike="noStrike" cap="none">
                <a:solidFill>
                  <a:srgbClr val="888888"/>
                </a:solidFill>
                <a:latin typeface="Arial"/>
                <a:ea typeface="Arial"/>
                <a:cs typeface="Arial"/>
                <a:sym typeface="Arial"/>
              </a:defRPr>
            </a:lvl3pPr>
            <a:lvl4pPr marL="0" marR="0" lvl="3" indent="0" algn="r" rtl="0">
              <a:spcBef>
                <a:spcPts val="0"/>
              </a:spcBef>
              <a:buNone/>
              <a:defRPr sz="675" b="0" i="0" u="none" strike="noStrike" cap="none">
                <a:solidFill>
                  <a:srgbClr val="888888"/>
                </a:solidFill>
                <a:latin typeface="Arial"/>
                <a:ea typeface="Arial"/>
                <a:cs typeface="Arial"/>
                <a:sym typeface="Arial"/>
              </a:defRPr>
            </a:lvl4pPr>
            <a:lvl5pPr marL="0" marR="0" lvl="4" indent="0" algn="r" rtl="0">
              <a:spcBef>
                <a:spcPts val="0"/>
              </a:spcBef>
              <a:buNone/>
              <a:defRPr sz="675" b="0" i="0" u="none" strike="noStrike" cap="none">
                <a:solidFill>
                  <a:srgbClr val="888888"/>
                </a:solidFill>
                <a:latin typeface="Arial"/>
                <a:ea typeface="Arial"/>
                <a:cs typeface="Arial"/>
                <a:sym typeface="Arial"/>
              </a:defRPr>
            </a:lvl5pPr>
            <a:lvl6pPr marL="0" marR="0" lvl="5" indent="0" algn="r" rtl="0">
              <a:spcBef>
                <a:spcPts val="0"/>
              </a:spcBef>
              <a:buNone/>
              <a:defRPr sz="675" b="0" i="0" u="none" strike="noStrike" cap="none">
                <a:solidFill>
                  <a:srgbClr val="888888"/>
                </a:solidFill>
                <a:latin typeface="Arial"/>
                <a:ea typeface="Arial"/>
                <a:cs typeface="Arial"/>
                <a:sym typeface="Arial"/>
              </a:defRPr>
            </a:lvl6pPr>
            <a:lvl7pPr marL="0" marR="0" lvl="6" indent="0" algn="r" rtl="0">
              <a:spcBef>
                <a:spcPts val="0"/>
              </a:spcBef>
              <a:buNone/>
              <a:defRPr sz="675" b="0" i="0" u="none" strike="noStrike" cap="none">
                <a:solidFill>
                  <a:srgbClr val="888888"/>
                </a:solidFill>
                <a:latin typeface="Arial"/>
                <a:ea typeface="Arial"/>
                <a:cs typeface="Arial"/>
                <a:sym typeface="Arial"/>
              </a:defRPr>
            </a:lvl7pPr>
            <a:lvl8pPr marL="0" marR="0" lvl="7" indent="0" algn="r" rtl="0">
              <a:spcBef>
                <a:spcPts val="0"/>
              </a:spcBef>
              <a:buNone/>
              <a:defRPr sz="675" b="0" i="0" u="none" strike="noStrike" cap="none">
                <a:solidFill>
                  <a:srgbClr val="888888"/>
                </a:solidFill>
                <a:latin typeface="Arial"/>
                <a:ea typeface="Arial"/>
                <a:cs typeface="Arial"/>
                <a:sym typeface="Arial"/>
              </a:defRPr>
            </a:lvl8pPr>
            <a:lvl9pPr marL="0" marR="0" lvl="8" indent="0" algn="r" rtl="0">
              <a:spcBef>
                <a:spcPts val="0"/>
              </a:spcBef>
              <a:buNone/>
              <a:defRPr sz="675" b="0" i="0" u="none" strike="noStrike" cap="none">
                <a:solidFill>
                  <a:srgbClr val="888888"/>
                </a:solidFill>
                <a:latin typeface="Arial"/>
                <a:ea typeface="Arial"/>
                <a:cs typeface="Arial"/>
                <a:sym typeface="Arial"/>
              </a:defRPr>
            </a:lvl9pPr>
          </a:lstStyle>
          <a:p>
            <a:fld id="{FAAA26F7-6EF9-4B9D-A039-0A2798E6C6F6}" type="slidenum">
              <a:rPr lang="en-GB" smtClean="0"/>
              <a:pPr/>
              <a:t>‹#›</a:t>
            </a:fld>
            <a:endParaRPr lang="en-GB"/>
          </a:p>
        </p:txBody>
      </p:sp>
      <p:sp>
        <p:nvSpPr>
          <p:cNvPr id="8" name="Rectangle 7">
            <a:extLst>
              <a:ext uri="{FF2B5EF4-FFF2-40B4-BE49-F238E27FC236}">
                <a16:creationId xmlns:a16="http://schemas.microsoft.com/office/drawing/2014/main" id="{857495A2-131C-4C0B-B243-42452A1374B4}"/>
              </a:ext>
            </a:extLst>
          </p:cNvPr>
          <p:cNvSpPr/>
          <p:nvPr userDrawn="1"/>
        </p:nvSpPr>
        <p:spPr>
          <a:xfrm>
            <a:off x="123935" y="9427315"/>
            <a:ext cx="6159908" cy="558807"/>
          </a:xfrm>
          <a:prstGeom prst="rect">
            <a:avLst/>
          </a:prstGeom>
        </p:spPr>
        <p:txBody>
          <a:bodyPr wrap="square">
            <a:spAutoFit/>
          </a:bodyPr>
          <a:lstStyle/>
          <a:p>
            <a:pPr marL="0" marR="0" lvl="0" indent="0" algn="l" defTabSz="514350" rtl="0" eaLnBrk="1" fontAlgn="auto" latinLnBrk="0" hangingPunct="1">
              <a:lnSpc>
                <a:spcPct val="100000"/>
              </a:lnSpc>
              <a:spcBef>
                <a:spcPts val="0"/>
              </a:spcBef>
              <a:spcAft>
                <a:spcPts val="0"/>
              </a:spcAft>
              <a:buClr>
                <a:srgbClr val="000000"/>
              </a:buClr>
              <a:buSzTx/>
              <a:buFont typeface="Arial"/>
              <a:buNone/>
              <a:tabLst/>
              <a:defRPr/>
            </a:pPr>
            <a:r>
              <a:rPr lang="en-GB" sz="600" b="0" i="0" u="none" strike="noStrike" cap="none" dirty="0">
                <a:solidFill>
                  <a:schemeClr val="dk1"/>
                </a:solidFill>
                <a:latin typeface="Arial"/>
                <a:ea typeface="Arial"/>
                <a:cs typeface="Arial"/>
                <a:sym typeface="Arial"/>
              </a:rPr>
              <a:t>This material is released under Creative </a:t>
            </a:r>
            <a:r>
              <a:rPr lang="en-GB" sz="600" b="0" i="0" u="none" strike="noStrike" cap="none" dirty="0">
                <a:solidFill>
                  <a:srgbClr val="03336A"/>
                </a:solidFill>
                <a:latin typeface="Arial"/>
                <a:ea typeface="Arial"/>
                <a:cs typeface="Arial"/>
                <a:sym typeface="Arial"/>
              </a:rPr>
              <a:t>Commons </a:t>
            </a:r>
            <a:r>
              <a:rPr lang="en-GB" sz="600" b="0" i="0" u="none" strike="noStrike" cap="none" dirty="0">
                <a:solidFill>
                  <a:schemeClr val="dk1"/>
                </a:solidFill>
                <a:latin typeface="Arial"/>
                <a:ea typeface="Arial"/>
                <a:cs typeface="Arial"/>
                <a:sym typeface="Arial"/>
              </a:rPr>
              <a:t>Attribution-</a:t>
            </a:r>
            <a:r>
              <a:rPr lang="en-GB" sz="600" b="0" i="0" u="none" strike="noStrike" cap="none" dirty="0" err="1">
                <a:solidFill>
                  <a:schemeClr val="dk1"/>
                </a:solidFill>
                <a:latin typeface="Arial"/>
                <a:ea typeface="Arial"/>
                <a:cs typeface="Arial"/>
                <a:sym typeface="Arial"/>
              </a:rPr>
              <a:t>NonCommercial</a:t>
            </a:r>
            <a:r>
              <a:rPr lang="en-GB" sz="600" b="0" i="0" u="none" strike="noStrike" cap="none" dirty="0">
                <a:solidFill>
                  <a:schemeClr val="dk1"/>
                </a:solidFill>
                <a:latin typeface="Arial"/>
                <a:ea typeface="Arial"/>
                <a:cs typeface="Arial"/>
                <a:sym typeface="Arial"/>
              </a:rPr>
              <a:t>-</a:t>
            </a:r>
            <a:r>
              <a:rPr lang="en-GB" sz="600" b="0" i="0" u="none" strike="noStrike" cap="none" dirty="0" err="1">
                <a:solidFill>
                  <a:schemeClr val="dk1"/>
                </a:solidFill>
                <a:latin typeface="Arial"/>
                <a:ea typeface="Arial"/>
                <a:cs typeface="Arial"/>
                <a:sym typeface="Arial"/>
              </a:rPr>
              <a:t>ShareAlike</a:t>
            </a:r>
            <a:r>
              <a:rPr lang="en-GB" sz="600" b="0" i="0" u="none" strike="noStrike" cap="none" dirty="0">
                <a:solidFill>
                  <a:schemeClr val="dk1"/>
                </a:solidFill>
                <a:latin typeface="Arial"/>
                <a:ea typeface="Arial"/>
                <a:cs typeface="Arial"/>
                <a:sym typeface="Arial"/>
              </a:rPr>
              <a:t> 4.0 International license (</a:t>
            </a:r>
            <a:r>
              <a:rPr lang="en-GB" sz="600" b="0" i="0" u="sng" strike="noStrike" cap="none" dirty="0">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CC BY-NC-SA 4.0</a:t>
            </a:r>
            <a:r>
              <a:rPr lang="en-GB" sz="600" b="0" i="0" u="none" strike="noStrike" cap="none" dirty="0">
                <a:solidFill>
                  <a:schemeClr val="dk1"/>
                </a:solidFill>
                <a:latin typeface="Arial"/>
                <a:ea typeface="Arial"/>
                <a:cs typeface="Arial"/>
                <a:sym typeface="Arial"/>
              </a:rPr>
              <a:t>). You may share (copy and redistribute) and adapt (remix, transform, and build upon) this. However you must give appropriate credit to Roche and its co-creation partners (its Global Personalised Healthcare Patient Council and the Personalised Healthcare Literacy Squad), a license notice, and a link to the original material as co-created in June 2021. If you build upon this material, you must distribute your version under the same license as the original (</a:t>
            </a:r>
            <a:r>
              <a:rPr lang="en-GB" sz="600" b="0" i="0" u="sng" strike="noStrike" cap="none" dirty="0">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CC BY-NC-SA 4.0</a:t>
            </a:r>
            <a:r>
              <a:rPr lang="en-GB" sz="600" b="0" i="0" u="none" strike="noStrike" cap="none" dirty="0">
                <a:solidFill>
                  <a:schemeClr val="dk1"/>
                </a:solidFill>
                <a:latin typeface="Arial"/>
                <a:ea typeface="Arial"/>
                <a:cs typeface="Arial"/>
                <a:sym typeface="Arial"/>
              </a:rPr>
              <a:t>).                             </a:t>
            </a:r>
            <a:r>
              <a:rPr lang="en-GB" sz="600" b="0" i="0" u="none" strike="noStrike" cap="none" dirty="0">
                <a:solidFill>
                  <a:schemeClr val="tx1"/>
                </a:solidFill>
                <a:latin typeface="Arial"/>
                <a:ea typeface="Arial"/>
                <a:cs typeface="Arial"/>
                <a:sym typeface="Arial"/>
              </a:rPr>
              <a:t>Veeva document number: M-XX-00004720 Date of prep: June 2021</a:t>
            </a:r>
            <a:endParaRPr lang="en-GB" sz="600" dirty="0">
              <a:solidFill>
                <a:schemeClr val="tx1"/>
              </a:solidFill>
              <a:latin typeface="Arial"/>
              <a:ea typeface="Arial"/>
              <a:cs typeface="Arial"/>
              <a:sym typeface="Arial"/>
            </a:endParaRPr>
          </a:p>
          <a:p>
            <a:pPr marL="0" marR="0" lvl="1" indent="0" algn="l" rtl="0">
              <a:lnSpc>
                <a:spcPct val="115000"/>
              </a:lnSpc>
              <a:spcBef>
                <a:spcPts val="0"/>
              </a:spcBef>
              <a:spcAft>
                <a:spcPts val="0"/>
              </a:spcAft>
              <a:buClr>
                <a:schemeClr val="dk1"/>
              </a:buClr>
              <a:buSzPts val="1300"/>
              <a:buFont typeface="Arial"/>
              <a:buNone/>
            </a:pPr>
            <a:endParaRPr lang="en-GB" sz="6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943932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3" name="Google Shape;13;p1">
            <a:extLst>
              <a:ext uri="{FF2B5EF4-FFF2-40B4-BE49-F238E27FC236}">
                <a16:creationId xmlns:a16="http://schemas.microsoft.com/office/drawing/2014/main" id="{9A6B5091-17C3-EE45-AABD-555AB952D341}"/>
              </a:ext>
            </a:extLst>
          </p:cNvPr>
          <p:cNvSpPr txBox="1">
            <a:spLocks noGrp="1"/>
          </p:cNvSpPr>
          <p:nvPr>
            <p:ph type="sldNum" idx="12"/>
          </p:nvPr>
        </p:nvSpPr>
        <p:spPr>
          <a:xfrm>
            <a:off x="6520375" y="9236710"/>
            <a:ext cx="257835" cy="52740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75" b="0" i="0" u="none" strike="noStrike" cap="none">
                <a:solidFill>
                  <a:srgbClr val="888888"/>
                </a:solidFill>
                <a:latin typeface="Arial"/>
                <a:ea typeface="Arial"/>
                <a:cs typeface="Arial"/>
                <a:sym typeface="Arial"/>
              </a:defRPr>
            </a:lvl1pPr>
            <a:lvl2pPr marL="0" marR="0" lvl="1" indent="0" algn="r" rtl="0">
              <a:spcBef>
                <a:spcPts val="0"/>
              </a:spcBef>
              <a:buNone/>
              <a:defRPr sz="675" b="0" i="0" u="none" strike="noStrike" cap="none">
                <a:solidFill>
                  <a:srgbClr val="888888"/>
                </a:solidFill>
                <a:latin typeface="Arial"/>
                <a:ea typeface="Arial"/>
                <a:cs typeface="Arial"/>
                <a:sym typeface="Arial"/>
              </a:defRPr>
            </a:lvl2pPr>
            <a:lvl3pPr marL="0" marR="0" lvl="2" indent="0" algn="r" rtl="0">
              <a:spcBef>
                <a:spcPts val="0"/>
              </a:spcBef>
              <a:buNone/>
              <a:defRPr sz="675" b="0" i="0" u="none" strike="noStrike" cap="none">
                <a:solidFill>
                  <a:srgbClr val="888888"/>
                </a:solidFill>
                <a:latin typeface="Arial"/>
                <a:ea typeface="Arial"/>
                <a:cs typeface="Arial"/>
                <a:sym typeface="Arial"/>
              </a:defRPr>
            </a:lvl3pPr>
            <a:lvl4pPr marL="0" marR="0" lvl="3" indent="0" algn="r" rtl="0">
              <a:spcBef>
                <a:spcPts val="0"/>
              </a:spcBef>
              <a:buNone/>
              <a:defRPr sz="675" b="0" i="0" u="none" strike="noStrike" cap="none">
                <a:solidFill>
                  <a:srgbClr val="888888"/>
                </a:solidFill>
                <a:latin typeface="Arial"/>
                <a:ea typeface="Arial"/>
                <a:cs typeface="Arial"/>
                <a:sym typeface="Arial"/>
              </a:defRPr>
            </a:lvl4pPr>
            <a:lvl5pPr marL="0" marR="0" lvl="4" indent="0" algn="r" rtl="0">
              <a:spcBef>
                <a:spcPts val="0"/>
              </a:spcBef>
              <a:buNone/>
              <a:defRPr sz="675" b="0" i="0" u="none" strike="noStrike" cap="none">
                <a:solidFill>
                  <a:srgbClr val="888888"/>
                </a:solidFill>
                <a:latin typeface="Arial"/>
                <a:ea typeface="Arial"/>
                <a:cs typeface="Arial"/>
                <a:sym typeface="Arial"/>
              </a:defRPr>
            </a:lvl5pPr>
            <a:lvl6pPr marL="0" marR="0" lvl="5" indent="0" algn="r" rtl="0">
              <a:spcBef>
                <a:spcPts val="0"/>
              </a:spcBef>
              <a:buNone/>
              <a:defRPr sz="675" b="0" i="0" u="none" strike="noStrike" cap="none">
                <a:solidFill>
                  <a:srgbClr val="888888"/>
                </a:solidFill>
                <a:latin typeface="Arial"/>
                <a:ea typeface="Arial"/>
                <a:cs typeface="Arial"/>
                <a:sym typeface="Arial"/>
              </a:defRPr>
            </a:lvl6pPr>
            <a:lvl7pPr marL="0" marR="0" lvl="6" indent="0" algn="r" rtl="0">
              <a:spcBef>
                <a:spcPts val="0"/>
              </a:spcBef>
              <a:buNone/>
              <a:defRPr sz="675" b="0" i="0" u="none" strike="noStrike" cap="none">
                <a:solidFill>
                  <a:srgbClr val="888888"/>
                </a:solidFill>
                <a:latin typeface="Arial"/>
                <a:ea typeface="Arial"/>
                <a:cs typeface="Arial"/>
                <a:sym typeface="Arial"/>
              </a:defRPr>
            </a:lvl7pPr>
            <a:lvl8pPr marL="0" marR="0" lvl="7" indent="0" algn="r" rtl="0">
              <a:spcBef>
                <a:spcPts val="0"/>
              </a:spcBef>
              <a:buNone/>
              <a:defRPr sz="675" b="0" i="0" u="none" strike="noStrike" cap="none">
                <a:solidFill>
                  <a:srgbClr val="888888"/>
                </a:solidFill>
                <a:latin typeface="Arial"/>
                <a:ea typeface="Arial"/>
                <a:cs typeface="Arial"/>
                <a:sym typeface="Arial"/>
              </a:defRPr>
            </a:lvl8pPr>
            <a:lvl9pPr marL="0" marR="0" lvl="8" indent="0" algn="r" rtl="0">
              <a:spcBef>
                <a:spcPts val="0"/>
              </a:spcBef>
              <a:buNone/>
              <a:defRPr sz="675" b="0" i="0" u="none" strike="noStrike" cap="none">
                <a:solidFill>
                  <a:srgbClr val="888888"/>
                </a:solidFill>
                <a:latin typeface="Arial"/>
                <a:ea typeface="Arial"/>
                <a:cs typeface="Arial"/>
                <a:sym typeface="Arial"/>
              </a:defRPr>
            </a:lvl9pPr>
          </a:lstStyle>
          <a:p>
            <a:fld id="{FAAA26F7-6EF9-4B9D-A039-0A2798E6C6F6}" type="slidenum">
              <a:rPr lang="en-GB" smtClean="0"/>
              <a:t>‹#›</a:t>
            </a:fld>
            <a:endParaRPr lang="en-GB"/>
          </a:p>
        </p:txBody>
      </p:sp>
      <p:pic>
        <p:nvPicPr>
          <p:cNvPr id="4" name="Picture 3" descr="Background pattern&#10;&#10;Description automatically generated">
            <a:extLst>
              <a:ext uri="{FF2B5EF4-FFF2-40B4-BE49-F238E27FC236}">
                <a16:creationId xmlns:a16="http://schemas.microsoft.com/office/drawing/2014/main" id="{ED58AB88-03D9-D643-B6EB-62386A4AD65E}"/>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067756" y="268289"/>
            <a:ext cx="528525" cy="984052"/>
          </a:xfrm>
          <a:prstGeom prst="rect">
            <a:avLst/>
          </a:prstGeom>
        </p:spPr>
      </p:pic>
    </p:spTree>
    <p:extLst>
      <p:ext uri="{BB962C8B-B14F-4D97-AF65-F5344CB8AC3E}">
        <p14:creationId xmlns:p14="http://schemas.microsoft.com/office/powerpoint/2010/main" val="1687427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C88E2-D38B-0A4F-91A5-B105747FD7A1}"/>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FB0224CC-3B5C-5D45-A3E0-51FE23D0EF45}"/>
              </a:ext>
            </a:extLst>
          </p:cNvPr>
          <p:cNvSpPr>
            <a:spLocks noGrp="1"/>
          </p:cNvSpPr>
          <p:nvPr>
            <p:ph type="sldNum" idx="10"/>
          </p:nvPr>
        </p:nvSpPr>
        <p:spPr/>
        <p:txBody>
          <a:bodyPr/>
          <a:lstStyle/>
          <a:p>
            <a:fld id="{FAAA26F7-6EF9-4B9D-A039-0A2798E6C6F6}" type="slidenum">
              <a:rPr lang="en-GB" smtClean="0"/>
              <a:t>‹#›</a:t>
            </a:fld>
            <a:endParaRPr lang="en-GB"/>
          </a:p>
        </p:txBody>
      </p:sp>
      <p:pic>
        <p:nvPicPr>
          <p:cNvPr id="4" name="Picture 3" descr="Background pattern&#10;&#10;Description automatically generated">
            <a:extLst>
              <a:ext uri="{FF2B5EF4-FFF2-40B4-BE49-F238E27FC236}">
                <a16:creationId xmlns:a16="http://schemas.microsoft.com/office/drawing/2014/main" id="{6EF405EC-7330-5B4C-9ACA-C67D15C5CC5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067756" y="268289"/>
            <a:ext cx="528525" cy="984052"/>
          </a:xfrm>
          <a:prstGeom prst="rect">
            <a:avLst/>
          </a:prstGeom>
        </p:spPr>
      </p:pic>
    </p:spTree>
    <p:extLst>
      <p:ext uri="{BB962C8B-B14F-4D97-AF65-F5344CB8AC3E}">
        <p14:creationId xmlns:p14="http://schemas.microsoft.com/office/powerpoint/2010/main" val="33496925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1" name="Google Shape;11;p1"/>
          <p:cNvSpPr txBox="1">
            <a:spLocks noGrp="1"/>
          </p:cNvSpPr>
          <p:nvPr>
            <p:ph type="title"/>
          </p:nvPr>
        </p:nvSpPr>
        <p:spPr>
          <a:xfrm>
            <a:off x="290216" y="527404"/>
            <a:ext cx="6096297" cy="1488555"/>
          </a:xfrm>
          <a:prstGeom prst="rect">
            <a:avLst/>
          </a:prstGeom>
          <a:noFill/>
          <a:ln>
            <a:noFill/>
          </a:ln>
        </p:spPr>
        <p:txBody>
          <a:bodyPr spcFirstLastPara="1" wrap="square" lIns="0" tIns="45700" rIns="91425" bIns="45700" anchor="ctr" anchorCtr="0">
            <a:noAutofit/>
          </a:bodyPr>
          <a:lstStyle/>
          <a:p>
            <a:pPr lvl="0">
              <a:lnSpc>
                <a:spcPct val="90000"/>
              </a:lnSpc>
              <a:buClr>
                <a:schemeClr val="dk1"/>
              </a:buClr>
              <a:buSzPts val="1800"/>
              <a:buNone/>
            </a:pPr>
            <a:endParaRPr dirty="0"/>
          </a:p>
        </p:txBody>
      </p:sp>
      <p:sp>
        <p:nvSpPr>
          <p:cNvPr id="12" name="Google Shape;12;p1"/>
          <p:cNvSpPr txBox="1">
            <a:spLocks noGrp="1"/>
          </p:cNvSpPr>
          <p:nvPr>
            <p:ph type="body" idx="1"/>
          </p:nvPr>
        </p:nvSpPr>
        <p:spPr>
          <a:xfrm>
            <a:off x="290216" y="2275076"/>
            <a:ext cx="6096297" cy="6647205"/>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dirty="0"/>
          </a:p>
        </p:txBody>
      </p:sp>
      <p:sp>
        <p:nvSpPr>
          <p:cNvPr id="13" name="Google Shape;13;p1"/>
          <p:cNvSpPr txBox="1">
            <a:spLocks noGrp="1"/>
          </p:cNvSpPr>
          <p:nvPr>
            <p:ph type="sldNum" idx="12"/>
          </p:nvPr>
        </p:nvSpPr>
        <p:spPr>
          <a:xfrm>
            <a:off x="6283843" y="9236710"/>
            <a:ext cx="494368" cy="52740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75" b="0" i="0" u="none" strike="noStrike" cap="none">
                <a:solidFill>
                  <a:srgbClr val="888888"/>
                </a:solidFill>
                <a:latin typeface="Arial"/>
                <a:ea typeface="Arial"/>
                <a:cs typeface="Arial"/>
                <a:sym typeface="Arial"/>
              </a:defRPr>
            </a:lvl1pPr>
            <a:lvl2pPr marL="0" marR="0" lvl="1" indent="0" algn="r" rtl="0">
              <a:spcBef>
                <a:spcPts val="0"/>
              </a:spcBef>
              <a:buNone/>
              <a:defRPr sz="675" b="0" i="0" u="none" strike="noStrike" cap="none">
                <a:solidFill>
                  <a:srgbClr val="888888"/>
                </a:solidFill>
                <a:latin typeface="Arial"/>
                <a:ea typeface="Arial"/>
                <a:cs typeface="Arial"/>
                <a:sym typeface="Arial"/>
              </a:defRPr>
            </a:lvl2pPr>
            <a:lvl3pPr marL="0" marR="0" lvl="2" indent="0" algn="r" rtl="0">
              <a:spcBef>
                <a:spcPts val="0"/>
              </a:spcBef>
              <a:buNone/>
              <a:defRPr sz="675" b="0" i="0" u="none" strike="noStrike" cap="none">
                <a:solidFill>
                  <a:srgbClr val="888888"/>
                </a:solidFill>
                <a:latin typeface="Arial"/>
                <a:ea typeface="Arial"/>
                <a:cs typeface="Arial"/>
                <a:sym typeface="Arial"/>
              </a:defRPr>
            </a:lvl3pPr>
            <a:lvl4pPr marL="0" marR="0" lvl="3" indent="0" algn="r" rtl="0">
              <a:spcBef>
                <a:spcPts val="0"/>
              </a:spcBef>
              <a:buNone/>
              <a:defRPr sz="675" b="0" i="0" u="none" strike="noStrike" cap="none">
                <a:solidFill>
                  <a:srgbClr val="888888"/>
                </a:solidFill>
                <a:latin typeface="Arial"/>
                <a:ea typeface="Arial"/>
                <a:cs typeface="Arial"/>
                <a:sym typeface="Arial"/>
              </a:defRPr>
            </a:lvl4pPr>
            <a:lvl5pPr marL="0" marR="0" lvl="4" indent="0" algn="r" rtl="0">
              <a:spcBef>
                <a:spcPts val="0"/>
              </a:spcBef>
              <a:buNone/>
              <a:defRPr sz="675" b="0" i="0" u="none" strike="noStrike" cap="none">
                <a:solidFill>
                  <a:srgbClr val="888888"/>
                </a:solidFill>
                <a:latin typeface="Arial"/>
                <a:ea typeface="Arial"/>
                <a:cs typeface="Arial"/>
                <a:sym typeface="Arial"/>
              </a:defRPr>
            </a:lvl5pPr>
            <a:lvl6pPr marL="0" marR="0" lvl="5" indent="0" algn="r" rtl="0">
              <a:spcBef>
                <a:spcPts val="0"/>
              </a:spcBef>
              <a:buNone/>
              <a:defRPr sz="675" b="0" i="0" u="none" strike="noStrike" cap="none">
                <a:solidFill>
                  <a:srgbClr val="888888"/>
                </a:solidFill>
                <a:latin typeface="Arial"/>
                <a:ea typeface="Arial"/>
                <a:cs typeface="Arial"/>
                <a:sym typeface="Arial"/>
              </a:defRPr>
            </a:lvl6pPr>
            <a:lvl7pPr marL="0" marR="0" lvl="6" indent="0" algn="r" rtl="0">
              <a:spcBef>
                <a:spcPts val="0"/>
              </a:spcBef>
              <a:buNone/>
              <a:defRPr sz="675" b="0" i="0" u="none" strike="noStrike" cap="none">
                <a:solidFill>
                  <a:srgbClr val="888888"/>
                </a:solidFill>
                <a:latin typeface="Arial"/>
                <a:ea typeface="Arial"/>
                <a:cs typeface="Arial"/>
                <a:sym typeface="Arial"/>
              </a:defRPr>
            </a:lvl7pPr>
            <a:lvl8pPr marL="0" marR="0" lvl="7" indent="0" algn="r" rtl="0">
              <a:spcBef>
                <a:spcPts val="0"/>
              </a:spcBef>
              <a:buNone/>
              <a:defRPr sz="675" b="0" i="0" u="none" strike="noStrike" cap="none">
                <a:solidFill>
                  <a:srgbClr val="888888"/>
                </a:solidFill>
                <a:latin typeface="Arial"/>
                <a:ea typeface="Arial"/>
                <a:cs typeface="Arial"/>
                <a:sym typeface="Arial"/>
              </a:defRPr>
            </a:lvl8pPr>
            <a:lvl9pPr marL="0" marR="0" lvl="8" indent="0" algn="r" rtl="0">
              <a:spcBef>
                <a:spcPts val="0"/>
              </a:spcBef>
              <a:buNone/>
              <a:defRPr sz="675" b="0" i="0" u="none" strike="noStrike" cap="none">
                <a:solidFill>
                  <a:srgbClr val="888888"/>
                </a:solidFill>
                <a:latin typeface="Arial"/>
                <a:ea typeface="Arial"/>
                <a:cs typeface="Arial"/>
                <a:sym typeface="Arial"/>
              </a:defRPr>
            </a:lvl9pPr>
          </a:lstStyle>
          <a:p>
            <a:fld id="{FAAA26F7-6EF9-4B9D-A039-0A2798E6C6F6}" type="slidenum">
              <a:rPr lang="en-GB" smtClean="0"/>
              <a:t>‹#›</a:t>
            </a:fld>
            <a:endParaRPr lang="en-GB"/>
          </a:p>
        </p:txBody>
      </p:sp>
    </p:spTree>
    <p:extLst>
      <p:ext uri="{BB962C8B-B14F-4D97-AF65-F5344CB8AC3E}">
        <p14:creationId xmlns:p14="http://schemas.microsoft.com/office/powerpoint/2010/main" val="2199145642"/>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4" r:id="rId3"/>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2250" b="1" i="0" u="none" strike="noStrike" cap="none" dirty="0">
          <a:solidFill>
            <a:schemeClr val="dk1"/>
          </a:solidFill>
          <a:latin typeface="Arial Black" panose="020B0604020202020204" pitchFamily="34" charset="0"/>
          <a:ea typeface="Arial"/>
          <a:cs typeface="Arial Black" panose="020B0604020202020204" pitchFamily="34" charset="0"/>
          <a:sym typeface="Arial"/>
        </a:defRPr>
      </a:lvl1pPr>
      <a:lvl2pPr marR="0" lvl="1"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788" b="0" i="0" u="none" strike="noStrike" cap="none">
          <a:solidFill>
            <a:schemeClr val="accent2"/>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788"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4137" userDrawn="1">
          <p15:clr>
            <a:srgbClr val="F26B43"/>
          </p15:clr>
        </p15:guide>
        <p15:guide id="2" pos="18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gosh.nhs.uk/conditions-and-treatments/clinical-outcomes/" TargetMode="External"/><Relationship Id="rId2" Type="http://schemas.openxmlformats.org/officeDocument/2006/relationships/hyperlink" Target="https://www.oxfordreference.com/view/10.1093/oi/authority.20110803095426960" TargetMode="External"/><Relationship Id="rId1" Type="http://schemas.openxmlformats.org/officeDocument/2006/relationships/slideLayout" Target="../slideLayouts/slideLayout1.xml"/><Relationship Id="rId4" Type="http://schemas.openxmlformats.org/officeDocument/2006/relationships/hyperlink" Target="https://www.collinsdictionary.com/dictionary/english/molecular-bas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2;p7">
            <a:extLst>
              <a:ext uri="{FF2B5EF4-FFF2-40B4-BE49-F238E27FC236}">
                <a16:creationId xmlns:a16="http://schemas.microsoft.com/office/drawing/2014/main" id="{54078ACA-2FC7-4DFC-B022-88112D804CF7}"/>
              </a:ext>
              <a:ext uri="{C183D7F6-B498-43B3-948B-1728B52AA6E4}">
                <adec:decorative xmlns:adec="http://schemas.microsoft.com/office/drawing/2017/decorative" val="1"/>
              </a:ext>
            </a:extLst>
          </p:cNvPr>
          <p:cNvSpPr/>
          <p:nvPr/>
        </p:nvSpPr>
        <p:spPr>
          <a:xfrm>
            <a:off x="2881422" y="7389628"/>
            <a:ext cx="3976577" cy="2181720"/>
          </a:xfrm>
          <a:custGeom>
            <a:avLst/>
            <a:gdLst/>
            <a:ahLst/>
            <a:cxnLst/>
            <a:rect l="l" t="t" r="r" b="b"/>
            <a:pathLst>
              <a:path w="3795481" h="1918967" extrusionOk="0">
                <a:moveTo>
                  <a:pt x="3794405" y="455063"/>
                </a:moveTo>
                <a:cubicBezTo>
                  <a:pt x="3604724" y="495519"/>
                  <a:pt x="3425845" y="415917"/>
                  <a:pt x="3236221" y="246002"/>
                </a:cubicBezTo>
                <a:lnTo>
                  <a:pt x="3236221" y="246002"/>
                </a:lnTo>
                <a:cubicBezTo>
                  <a:pt x="2840914" y="-108468"/>
                  <a:pt x="2232210" y="-76291"/>
                  <a:pt x="1876680" y="317871"/>
                </a:cubicBezTo>
                <a:cubicBezTo>
                  <a:pt x="1854277" y="342698"/>
                  <a:pt x="1833189" y="368675"/>
                  <a:pt x="1813529" y="395689"/>
                </a:cubicBezTo>
                <a:lnTo>
                  <a:pt x="1813529" y="395404"/>
                </a:lnTo>
                <a:cubicBezTo>
                  <a:pt x="1686999" y="568967"/>
                  <a:pt x="1561497" y="653298"/>
                  <a:pt x="1442054" y="673640"/>
                </a:cubicBezTo>
                <a:cubicBezTo>
                  <a:pt x="1304037" y="697173"/>
                  <a:pt x="1174135" y="635007"/>
                  <a:pt x="1060635" y="521730"/>
                </a:cubicBezTo>
                <a:lnTo>
                  <a:pt x="1060635" y="521730"/>
                </a:lnTo>
                <a:cubicBezTo>
                  <a:pt x="817861" y="279523"/>
                  <a:pt x="424155" y="279392"/>
                  <a:pt x="181211" y="521439"/>
                </a:cubicBezTo>
                <a:cubicBezTo>
                  <a:pt x="-61734" y="763487"/>
                  <a:pt x="-61848" y="1156053"/>
                  <a:pt x="180925" y="1398260"/>
                </a:cubicBezTo>
                <a:cubicBezTo>
                  <a:pt x="423698" y="1640466"/>
                  <a:pt x="817404" y="1640598"/>
                  <a:pt x="1060349" y="1398550"/>
                </a:cubicBezTo>
                <a:cubicBezTo>
                  <a:pt x="1060464" y="1398454"/>
                  <a:pt x="1060521" y="1398357"/>
                  <a:pt x="1060635" y="1398260"/>
                </a:cubicBezTo>
                <a:lnTo>
                  <a:pt x="1060635" y="1398260"/>
                </a:lnTo>
                <a:cubicBezTo>
                  <a:pt x="1220083" y="1239227"/>
                  <a:pt x="1411650" y="1179398"/>
                  <a:pt x="1612989" y="1319171"/>
                </a:cubicBezTo>
                <a:cubicBezTo>
                  <a:pt x="1678998" y="1365040"/>
                  <a:pt x="1746092" y="1432163"/>
                  <a:pt x="1813472" y="1524585"/>
                </a:cubicBezTo>
                <a:lnTo>
                  <a:pt x="1813472" y="1524585"/>
                </a:lnTo>
                <a:cubicBezTo>
                  <a:pt x="1830274" y="1547377"/>
                  <a:pt x="1848962" y="1569087"/>
                  <a:pt x="1867707" y="1590512"/>
                </a:cubicBezTo>
                <a:cubicBezTo>
                  <a:pt x="2218551" y="1990155"/>
                  <a:pt x="2827885" y="2030566"/>
                  <a:pt x="3228735" y="1680763"/>
                </a:cubicBezTo>
                <a:cubicBezTo>
                  <a:pt x="3231249" y="1678592"/>
                  <a:pt x="3233707" y="1676410"/>
                  <a:pt x="3236164" y="1674216"/>
                </a:cubicBezTo>
                <a:lnTo>
                  <a:pt x="3236164" y="1674216"/>
                </a:lnTo>
                <a:cubicBezTo>
                  <a:pt x="3425788" y="1504300"/>
                  <a:pt x="3604667" y="1424642"/>
                  <a:pt x="3794348" y="1465098"/>
                </a:cubicBezTo>
                <a:close/>
              </a:path>
            </a:pathLst>
          </a:custGeom>
          <a:solidFill>
            <a:schemeClr val="accent1">
              <a:lumMod val="60000"/>
              <a:lumOff val="40000"/>
              <a:alpha val="10196"/>
            </a:schemeClr>
          </a:solidFill>
          <a:ln>
            <a:noFill/>
          </a:ln>
        </p:spPr>
        <p:txBody>
          <a:bodyPr spcFirstLastPara="1" wrap="square" lIns="91425" tIns="45700" rIns="91425" bIns="45700" anchor="ctr" anchorCtr="0">
            <a:noAutofit/>
          </a:bodyPr>
          <a:lstStyle/>
          <a:p>
            <a:pPr>
              <a:buSzPts val="1400"/>
            </a:pPr>
            <a:endParaRPr/>
          </a:p>
        </p:txBody>
      </p:sp>
      <p:sp>
        <p:nvSpPr>
          <p:cNvPr id="5" name="Google Shape;50;p7">
            <a:extLst>
              <a:ext uri="{FF2B5EF4-FFF2-40B4-BE49-F238E27FC236}">
                <a16:creationId xmlns:a16="http://schemas.microsoft.com/office/drawing/2014/main" id="{F212FC91-E336-4B60-931A-676E8783C0D3}"/>
              </a:ext>
              <a:ext uri="{C183D7F6-B498-43B3-948B-1728B52AA6E4}">
                <adec:decorative xmlns:adec="http://schemas.microsoft.com/office/drawing/2017/decorative" val="1"/>
              </a:ext>
            </a:extLst>
          </p:cNvPr>
          <p:cNvSpPr/>
          <p:nvPr/>
        </p:nvSpPr>
        <p:spPr>
          <a:xfrm>
            <a:off x="6351027" y="8427999"/>
            <a:ext cx="360000" cy="360000"/>
          </a:xfrm>
          <a:prstGeom prst="ellipse">
            <a:avLst/>
          </a:prstGeom>
          <a:solidFill>
            <a:schemeClr val="accent2">
              <a:lumMod val="20000"/>
              <a:lumOff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6" name="Google Shape;51;p7">
            <a:extLst>
              <a:ext uri="{FF2B5EF4-FFF2-40B4-BE49-F238E27FC236}">
                <a16:creationId xmlns:a16="http://schemas.microsoft.com/office/drawing/2014/main" id="{A1868015-E9E2-4759-B1C5-85D5AD55AEE7}"/>
              </a:ext>
              <a:ext uri="{C183D7F6-B498-43B3-948B-1728B52AA6E4}">
                <adec:decorative xmlns:adec="http://schemas.microsoft.com/office/drawing/2017/decorative" val="1"/>
              </a:ext>
            </a:extLst>
          </p:cNvPr>
          <p:cNvSpPr/>
          <p:nvPr/>
        </p:nvSpPr>
        <p:spPr>
          <a:xfrm>
            <a:off x="6539024" y="9204670"/>
            <a:ext cx="180000" cy="180000"/>
          </a:xfrm>
          <a:prstGeom prst="ellipse">
            <a:avLst/>
          </a:prstGeom>
          <a:solidFill>
            <a:schemeClr val="accent3">
              <a:lumMod val="20000"/>
              <a:lumOff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12" name="Google Shape;13;p1">
            <a:extLst>
              <a:ext uri="{FF2B5EF4-FFF2-40B4-BE49-F238E27FC236}">
                <a16:creationId xmlns:a16="http://schemas.microsoft.com/office/drawing/2014/main" id="{D8686FB0-3B58-4105-9211-9D0B4136049F}"/>
              </a:ext>
              <a:ext uri="{C183D7F6-B498-43B3-948B-1728B52AA6E4}">
                <adec:decorative xmlns:adec="http://schemas.microsoft.com/office/drawing/2017/decorative" val="1"/>
              </a:ext>
            </a:extLst>
          </p:cNvPr>
          <p:cNvSpPr txBox="1">
            <a:spLocks noGrp="1"/>
          </p:cNvSpPr>
          <p:nvPr>
            <p:ph type="sldNum" idx="12"/>
          </p:nvPr>
        </p:nvSpPr>
        <p:spPr>
          <a:xfrm>
            <a:off x="6283843" y="9523792"/>
            <a:ext cx="494368" cy="279428"/>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75" b="0" i="0" u="none" strike="noStrike" cap="none">
                <a:solidFill>
                  <a:srgbClr val="888888"/>
                </a:solidFill>
                <a:latin typeface="Arial"/>
                <a:ea typeface="Arial"/>
                <a:cs typeface="Arial"/>
                <a:sym typeface="Arial"/>
              </a:defRPr>
            </a:lvl1pPr>
            <a:lvl2pPr marL="0" marR="0" lvl="1" indent="0" algn="r" rtl="0">
              <a:spcBef>
                <a:spcPts val="0"/>
              </a:spcBef>
              <a:buNone/>
              <a:defRPr sz="675" b="0" i="0" u="none" strike="noStrike" cap="none">
                <a:solidFill>
                  <a:srgbClr val="888888"/>
                </a:solidFill>
                <a:latin typeface="Arial"/>
                <a:ea typeface="Arial"/>
                <a:cs typeface="Arial"/>
                <a:sym typeface="Arial"/>
              </a:defRPr>
            </a:lvl2pPr>
            <a:lvl3pPr marL="0" marR="0" lvl="2" indent="0" algn="r" rtl="0">
              <a:spcBef>
                <a:spcPts val="0"/>
              </a:spcBef>
              <a:buNone/>
              <a:defRPr sz="675" b="0" i="0" u="none" strike="noStrike" cap="none">
                <a:solidFill>
                  <a:srgbClr val="888888"/>
                </a:solidFill>
                <a:latin typeface="Arial"/>
                <a:ea typeface="Arial"/>
                <a:cs typeface="Arial"/>
                <a:sym typeface="Arial"/>
              </a:defRPr>
            </a:lvl3pPr>
            <a:lvl4pPr marL="0" marR="0" lvl="3" indent="0" algn="r" rtl="0">
              <a:spcBef>
                <a:spcPts val="0"/>
              </a:spcBef>
              <a:buNone/>
              <a:defRPr sz="675" b="0" i="0" u="none" strike="noStrike" cap="none">
                <a:solidFill>
                  <a:srgbClr val="888888"/>
                </a:solidFill>
                <a:latin typeface="Arial"/>
                <a:ea typeface="Arial"/>
                <a:cs typeface="Arial"/>
                <a:sym typeface="Arial"/>
              </a:defRPr>
            </a:lvl4pPr>
            <a:lvl5pPr marL="0" marR="0" lvl="4" indent="0" algn="r" rtl="0">
              <a:spcBef>
                <a:spcPts val="0"/>
              </a:spcBef>
              <a:buNone/>
              <a:defRPr sz="675" b="0" i="0" u="none" strike="noStrike" cap="none">
                <a:solidFill>
                  <a:srgbClr val="888888"/>
                </a:solidFill>
                <a:latin typeface="Arial"/>
                <a:ea typeface="Arial"/>
                <a:cs typeface="Arial"/>
                <a:sym typeface="Arial"/>
              </a:defRPr>
            </a:lvl5pPr>
            <a:lvl6pPr marL="0" marR="0" lvl="5" indent="0" algn="r" rtl="0">
              <a:spcBef>
                <a:spcPts val="0"/>
              </a:spcBef>
              <a:buNone/>
              <a:defRPr sz="675" b="0" i="0" u="none" strike="noStrike" cap="none">
                <a:solidFill>
                  <a:srgbClr val="888888"/>
                </a:solidFill>
                <a:latin typeface="Arial"/>
                <a:ea typeface="Arial"/>
                <a:cs typeface="Arial"/>
                <a:sym typeface="Arial"/>
              </a:defRPr>
            </a:lvl6pPr>
            <a:lvl7pPr marL="0" marR="0" lvl="6" indent="0" algn="r" rtl="0">
              <a:spcBef>
                <a:spcPts val="0"/>
              </a:spcBef>
              <a:buNone/>
              <a:defRPr sz="675" b="0" i="0" u="none" strike="noStrike" cap="none">
                <a:solidFill>
                  <a:srgbClr val="888888"/>
                </a:solidFill>
                <a:latin typeface="Arial"/>
                <a:ea typeface="Arial"/>
                <a:cs typeface="Arial"/>
                <a:sym typeface="Arial"/>
              </a:defRPr>
            </a:lvl7pPr>
            <a:lvl8pPr marL="0" marR="0" lvl="7" indent="0" algn="r" rtl="0">
              <a:spcBef>
                <a:spcPts val="0"/>
              </a:spcBef>
              <a:buNone/>
              <a:defRPr sz="675" b="0" i="0" u="none" strike="noStrike" cap="none">
                <a:solidFill>
                  <a:srgbClr val="888888"/>
                </a:solidFill>
                <a:latin typeface="Arial"/>
                <a:ea typeface="Arial"/>
                <a:cs typeface="Arial"/>
                <a:sym typeface="Arial"/>
              </a:defRPr>
            </a:lvl8pPr>
            <a:lvl9pPr marL="0" marR="0" lvl="8" indent="0" algn="r" rtl="0">
              <a:spcBef>
                <a:spcPts val="0"/>
              </a:spcBef>
              <a:buNone/>
              <a:defRPr sz="675" b="0" i="0" u="none" strike="noStrike" cap="none">
                <a:solidFill>
                  <a:srgbClr val="888888"/>
                </a:solidFill>
                <a:latin typeface="Arial"/>
                <a:ea typeface="Arial"/>
                <a:cs typeface="Arial"/>
                <a:sym typeface="Arial"/>
              </a:defRPr>
            </a:lvl9pPr>
          </a:lstStyle>
          <a:p>
            <a:fld id="{FAAA26F7-6EF9-4B9D-A039-0A2798E6C6F6}" type="slidenum">
              <a:rPr lang="en-GB" sz="900" smtClean="0"/>
              <a:t>1</a:t>
            </a:fld>
            <a:endParaRPr lang="en-GB" sz="900"/>
          </a:p>
        </p:txBody>
      </p:sp>
      <p:sp>
        <p:nvSpPr>
          <p:cNvPr id="9" name="Title 1">
            <a:extLst>
              <a:ext uri="{FF2B5EF4-FFF2-40B4-BE49-F238E27FC236}">
                <a16:creationId xmlns:a16="http://schemas.microsoft.com/office/drawing/2014/main" id="{322F90DA-4995-4701-BF40-5F4852E0B7C4}"/>
              </a:ext>
            </a:extLst>
          </p:cNvPr>
          <p:cNvSpPr txBox="1">
            <a:spLocks noGrp="1"/>
          </p:cNvSpPr>
          <p:nvPr>
            <p:ph type="title" idx="4294967295"/>
          </p:nvPr>
        </p:nvSpPr>
        <p:spPr>
          <a:xfrm>
            <a:off x="230529" y="153616"/>
            <a:ext cx="6032648" cy="596305"/>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noAutofit/>
          </a:bodyPr>
          <a:lstStyle>
            <a:defPPr marR="0" lvl="0" algn="l" rtl="0">
              <a:lnSpc>
                <a:spcPct val="100000"/>
              </a:lnSpc>
              <a:spcBef>
                <a:spcPts val="0"/>
              </a:spcBef>
              <a:spcAft>
                <a:spcPts val="0"/>
              </a:spcAft>
            </a:defPPr>
            <a:lvl1pPr marR="0" lvl="0" algn="ctr" rtl="0" eaLnBrk="1" hangingPunct="1">
              <a:lnSpc>
                <a:spcPct val="90000"/>
              </a:lnSpc>
              <a:spcBef>
                <a:spcPts val="0"/>
              </a:spcBef>
              <a:spcAft>
                <a:spcPts val="0"/>
              </a:spcAft>
              <a:buClr>
                <a:schemeClr val="dk1"/>
              </a:buClr>
              <a:buSzPts val="6000"/>
              <a:buFont typeface="Arial"/>
              <a:buNone/>
              <a:defRPr sz="3375" b="1" i="0" u="none" strike="noStrike" cap="none">
                <a:solidFill>
                  <a:schemeClr val="dk1"/>
                </a:solidFill>
                <a:latin typeface="Arial Black" panose="020B0604020202020204" pitchFamily="34" charset="0"/>
                <a:ea typeface="Arial"/>
                <a:cs typeface="Arial Black" panose="020B0604020202020204" pitchFamily="34" charset="0"/>
                <a:sym typeface="Arial"/>
              </a:defRPr>
            </a:lvl1pPr>
            <a:lvl2pPr marR="0" lvl="1" algn="l" rtl="0" eaLnBrk="1" hangingPunct="1">
              <a:lnSpc>
                <a:spcPct val="100000"/>
              </a:lnSpc>
              <a:spcBef>
                <a:spcPts val="0"/>
              </a:spcBef>
              <a:spcAft>
                <a:spcPts val="0"/>
              </a:spcAft>
              <a:buClr>
                <a:srgbClr val="000000"/>
              </a:buClr>
              <a:buSzPts val="1400"/>
              <a:buFont typeface="Arial"/>
              <a:buNone/>
              <a:defRPr sz="788"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SzPts val="1400"/>
              <a:buFont typeface="Arial"/>
              <a:buNone/>
              <a:defRPr sz="788"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SzPts val="1400"/>
              <a:buFont typeface="Arial"/>
              <a:buNone/>
              <a:defRPr sz="788"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SzPts val="1400"/>
              <a:buFont typeface="Arial"/>
              <a:buNone/>
              <a:defRPr sz="788"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SzPts val="1400"/>
              <a:buFont typeface="Arial"/>
              <a:buNone/>
              <a:defRPr sz="788"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SzPts val="1400"/>
              <a:buFont typeface="Arial"/>
              <a:buNone/>
              <a:defRPr sz="788"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SzPts val="1400"/>
              <a:buFont typeface="Arial"/>
              <a:buNone/>
              <a:defRPr sz="788"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SzPts val="1400"/>
              <a:buFont typeface="Arial"/>
              <a:buNone/>
              <a:defRPr sz="788"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chemeClr val="dk1"/>
              </a:buClr>
              <a:buSzPts val="6000"/>
              <a:buFont typeface="Arial"/>
              <a:buNone/>
              <a:tabLst/>
              <a:defRPr/>
            </a:pPr>
            <a:r>
              <a:rPr kumimoji="0" lang="en-GB" sz="2800" b="1" i="0" u="none" strike="noStrike" kern="0" cap="none" spc="0" normalizeH="0" baseline="0" noProof="0" dirty="0">
                <a:ln>
                  <a:noFill/>
                </a:ln>
                <a:solidFill>
                  <a:schemeClr val="dk1"/>
                </a:solidFill>
                <a:effectLst/>
                <a:uLnTx/>
                <a:uFillTx/>
                <a:latin typeface="Arial Black" panose="020B0604020202020204" pitchFamily="34" charset="0"/>
                <a:ea typeface="Arial"/>
                <a:cs typeface="Arial Black" panose="020B0604020202020204" pitchFamily="34" charset="0"/>
                <a:sym typeface="Arial"/>
              </a:rPr>
              <a:t>Glossary*</a:t>
            </a:r>
          </a:p>
        </p:txBody>
      </p:sp>
      <p:sp>
        <p:nvSpPr>
          <p:cNvPr id="8" name="TextBox 7"/>
          <p:cNvSpPr txBox="1"/>
          <p:nvPr/>
        </p:nvSpPr>
        <p:spPr>
          <a:xfrm>
            <a:off x="230529" y="562709"/>
            <a:ext cx="5787636" cy="415498"/>
          </a:xfrm>
          <a:prstGeom prst="rect">
            <a:avLst/>
          </a:prstGeom>
          <a:noFill/>
        </p:spPr>
        <p:txBody>
          <a:bodyPr wrap="square" rtlCol="0">
            <a:spAutoFit/>
          </a:bodyPr>
          <a:lstStyle/>
          <a:p>
            <a:r>
              <a:rPr lang="en-GB" sz="1050" dirty="0">
                <a:solidFill>
                  <a:schemeClr val="bg2"/>
                </a:solidFill>
                <a:latin typeface="+mn-lt"/>
                <a:ea typeface="+mn-ea"/>
                <a:cs typeface="+mn-cs"/>
              </a:rPr>
              <a:t>*To note, terms included in this glossary are defined as they are used in personalised healthcare and medicine</a:t>
            </a:r>
          </a:p>
        </p:txBody>
      </p:sp>
      <p:graphicFrame>
        <p:nvGraphicFramePr>
          <p:cNvPr id="10" name="Table 9">
            <a:extLst>
              <a:ext uri="{FF2B5EF4-FFF2-40B4-BE49-F238E27FC236}">
                <a16:creationId xmlns:a16="http://schemas.microsoft.com/office/drawing/2014/main" id="{D9FC20A4-19DA-45D9-9B0D-5B8D1C990D42}"/>
              </a:ext>
            </a:extLst>
          </p:cNvPr>
          <p:cNvGraphicFramePr>
            <a:graphicFrameLocks noGrp="1"/>
          </p:cNvGraphicFramePr>
          <p:nvPr>
            <p:extLst>
              <p:ext uri="{D42A27DB-BD31-4B8C-83A1-F6EECF244321}">
                <p14:modId xmlns:p14="http://schemas.microsoft.com/office/powerpoint/2010/main" val="2318820413"/>
              </p:ext>
            </p:extLst>
          </p:nvPr>
        </p:nvGraphicFramePr>
        <p:xfrm>
          <a:off x="230529" y="1008162"/>
          <a:ext cx="6161523" cy="8454629"/>
        </p:xfrm>
        <a:graphic>
          <a:graphicData uri="http://schemas.openxmlformats.org/drawingml/2006/table">
            <a:tbl>
              <a:tblPr firstRow="1" firstCol="1" bandRow="1">
                <a:tableStyleId>{5C22544A-7EE6-4342-B048-85BDC9FD1C3A}</a:tableStyleId>
              </a:tblPr>
              <a:tblGrid>
                <a:gridCol w="1883568">
                  <a:extLst>
                    <a:ext uri="{9D8B030D-6E8A-4147-A177-3AD203B41FA5}">
                      <a16:colId xmlns:a16="http://schemas.microsoft.com/office/drawing/2014/main" val="2906224476"/>
                    </a:ext>
                  </a:extLst>
                </a:gridCol>
                <a:gridCol w="4277955">
                  <a:extLst>
                    <a:ext uri="{9D8B030D-6E8A-4147-A177-3AD203B41FA5}">
                      <a16:colId xmlns:a16="http://schemas.microsoft.com/office/drawing/2014/main" val="2782895559"/>
                    </a:ext>
                  </a:extLst>
                </a:gridCol>
              </a:tblGrid>
              <a:tr h="539140">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cs typeface="Arial"/>
                          <a:sym typeface="Arial"/>
                        </a:rPr>
                        <a:t>Artificial intelligence</a:t>
                      </a:r>
                      <a:endParaRPr lang="en-GB" sz="1100" b="1" i="0" u="none" strike="noStrike" cap="none" dirty="0">
                        <a:solidFill>
                          <a:schemeClr val="tx2"/>
                        </a:solidFill>
                        <a:latin typeface="Georgia" panose="02040502050405020303" pitchFamily="18" charset="0"/>
                        <a:ea typeface="Imago" pitchFamily="2" charset="0"/>
                        <a:cs typeface="Arial"/>
                        <a:sym typeface="Arial"/>
                      </a:endParaRPr>
                    </a:p>
                  </a:txBody>
                  <a:tcPr marL="66050" marR="6605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lnSpc>
                          <a:spcPct val="107000"/>
                        </a:lnSpc>
                        <a:spcAft>
                          <a:spcPts val="0"/>
                        </a:spcAft>
                      </a:pPr>
                      <a:r>
                        <a:rPr lang="en-GB" sz="1050" b="0" i="0" u="none" strike="noStrike" cap="none" dirty="0">
                          <a:solidFill>
                            <a:schemeClr val="bg2"/>
                          </a:solidFill>
                          <a:effectLst/>
                          <a:latin typeface="+mn-lt"/>
                          <a:ea typeface="+mn-ea"/>
                          <a:cs typeface="+mn-cs"/>
                          <a:sym typeface="Arial"/>
                        </a:rPr>
                        <a:t>Theory and development of computer systems able to perform tasks normally requiring human input. It can be used to analyse and find patterns in large amounts of data.</a:t>
                      </a:r>
                      <a:r>
                        <a:rPr lang="en-GB" sz="1050" b="0" i="0" u="none" strike="noStrike" cap="none" baseline="30000" dirty="0">
                          <a:solidFill>
                            <a:schemeClr val="bg2"/>
                          </a:solidFill>
                          <a:effectLst/>
                          <a:latin typeface="+mn-lt"/>
                          <a:ea typeface="+mn-ea"/>
                          <a:cs typeface="+mn-cs"/>
                          <a:sym typeface="Arial"/>
                        </a:rPr>
                        <a:t>1</a:t>
                      </a:r>
                      <a:endParaRPr lang="en-GB" sz="1050" b="0" i="0" u="none" strike="noStrike" cap="none" dirty="0">
                        <a:solidFill>
                          <a:schemeClr val="bg2"/>
                        </a:solidFill>
                        <a:effectLst/>
                        <a:latin typeface="+mn-lt"/>
                        <a:ea typeface="+mn-ea"/>
                        <a:cs typeface="+mn-cs"/>
                        <a:sym typeface="Arial"/>
                      </a:endParaRPr>
                    </a:p>
                  </a:txBody>
                  <a:tcPr marL="66050" marR="6605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86074395"/>
                  </a:ext>
                </a:extLst>
              </a:tr>
              <a:tr h="537008">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cs typeface="Arial"/>
                          <a:sym typeface="Arial"/>
                        </a:rPr>
                        <a:t>Biologic information</a:t>
                      </a:r>
                      <a:endParaRPr lang="en-GB" sz="1100" b="1" i="0" u="none" strike="noStrike" cap="none" dirty="0">
                        <a:solidFill>
                          <a:schemeClr val="tx2"/>
                        </a:solidFill>
                        <a:latin typeface="Georgia" panose="02040502050405020303" pitchFamily="18" charset="0"/>
                        <a:ea typeface="Imago" pitchFamily="2" charset="0"/>
                        <a:cs typeface="Arial"/>
                        <a:sym typeface="Arial"/>
                      </a:endParaRPr>
                    </a:p>
                  </a:txBody>
                  <a:tcPr marL="66050" marR="6605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r>
                        <a:rPr lang="en-GB" sz="1050" b="0" dirty="0">
                          <a:solidFill>
                            <a:schemeClr val="bg2"/>
                          </a:solidFill>
                          <a:effectLst/>
                        </a:rPr>
                        <a:t>Information</a:t>
                      </a:r>
                      <a:r>
                        <a:rPr lang="en-GB" sz="1050" b="0" baseline="0" dirty="0">
                          <a:solidFill>
                            <a:schemeClr val="bg2"/>
                          </a:solidFill>
                          <a:effectLst/>
                        </a:rPr>
                        <a:t> gained from</a:t>
                      </a:r>
                      <a:r>
                        <a:rPr lang="en-GB" sz="1050" b="0" dirty="0">
                          <a:solidFill>
                            <a:schemeClr val="bg2"/>
                          </a:solidFill>
                          <a:effectLst/>
                        </a:rPr>
                        <a:t> analysis of a </a:t>
                      </a:r>
                      <a:r>
                        <a:rPr lang="en-GB" sz="1050" b="0" u="sng" dirty="0">
                          <a:solidFill>
                            <a:schemeClr val="bg2"/>
                          </a:solidFill>
                          <a:effectLst/>
                          <a:hlinkClick r:id="rId2" action="ppaction://hlinksldjump"/>
                        </a:rPr>
                        <a:t>genome</a:t>
                      </a:r>
                      <a:r>
                        <a:rPr lang="en-GB" sz="1050" b="0" dirty="0">
                          <a:solidFill>
                            <a:schemeClr val="bg2"/>
                          </a:solidFill>
                          <a:effectLst/>
                        </a:rPr>
                        <a:t> within the body to understand how different parts of the body work.</a:t>
                      </a:r>
                      <a:r>
                        <a:rPr lang="en-GB" sz="1050" b="0" baseline="30000" dirty="0">
                          <a:solidFill>
                            <a:schemeClr val="bg2"/>
                          </a:solidFill>
                          <a:effectLst/>
                        </a:rPr>
                        <a:t>2</a:t>
                      </a:r>
                      <a:r>
                        <a:rPr lang="en-GB" sz="1200" b="0" baseline="0" dirty="0">
                          <a:solidFill>
                            <a:schemeClr val="bg2"/>
                          </a:solidFill>
                          <a:effectLst/>
                          <a:latin typeface="Imago" pitchFamily="2" charset="0"/>
                        </a:rPr>
                        <a:t> </a:t>
                      </a:r>
                      <a:r>
                        <a:rPr lang="en-GB" sz="1050" b="0" dirty="0">
                          <a:solidFill>
                            <a:schemeClr val="bg2"/>
                          </a:solidFill>
                          <a:effectLst/>
                        </a:rPr>
                        <a:t>This is used to understand different conditions and potential treatment options.</a:t>
                      </a:r>
                      <a:endParaRPr lang="en-GB" sz="1200" b="0" dirty="0">
                        <a:solidFill>
                          <a:schemeClr val="bg2"/>
                        </a:solidFill>
                        <a:effectLst/>
                        <a:latin typeface="Imago" pitchFamily="2" charset="0"/>
                        <a:ea typeface="Imago" pitchFamily="2" charset="0"/>
                        <a:cs typeface="Imago" pitchFamily="2" charset="0"/>
                      </a:endParaRPr>
                    </a:p>
                  </a:txBody>
                  <a:tcPr marL="66050" marR="6605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90214174"/>
                  </a:ext>
                </a:extLst>
              </a:tr>
              <a:tr h="537008">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cs typeface="Arial"/>
                          <a:sym typeface="Arial"/>
                        </a:rPr>
                        <a:t>Biomarker</a:t>
                      </a:r>
                      <a:endParaRPr lang="en-GB" sz="1100" b="1" i="0" u="none" strike="noStrike" cap="none" dirty="0">
                        <a:solidFill>
                          <a:schemeClr val="tx2"/>
                        </a:solidFill>
                        <a:latin typeface="Georgia" panose="02040502050405020303" pitchFamily="18" charset="0"/>
                        <a:ea typeface="Imago" pitchFamily="2" charset="0"/>
                        <a:cs typeface="Arial"/>
                        <a:sym typeface="Arial"/>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07000"/>
                        </a:lnSpc>
                        <a:spcAft>
                          <a:spcPts val="0"/>
                        </a:spcAft>
                      </a:pPr>
                      <a:r>
                        <a:rPr lang="en-GB" sz="1050" b="0" dirty="0">
                          <a:solidFill>
                            <a:schemeClr val="bg2"/>
                          </a:solidFill>
                          <a:effectLst/>
                        </a:rPr>
                        <a:t>A </a:t>
                      </a:r>
                      <a:r>
                        <a:rPr lang="en-GB" sz="1050" b="0" i="0" u="none" strike="noStrike" cap="none" dirty="0">
                          <a:solidFill>
                            <a:schemeClr val="bg2"/>
                          </a:solidFill>
                          <a:effectLst/>
                          <a:latin typeface="+mn-lt"/>
                          <a:ea typeface="+mn-ea"/>
                          <a:cs typeface="+mn-cs"/>
                          <a:sym typeface="Arial"/>
                        </a:rPr>
                        <a:t>medical ‘sign’ within the body that can be measured and compared with ‘normal’ bodily processes, to indicate if something is not working, and if a condition </a:t>
                      </a:r>
                      <a:r>
                        <a:rPr lang="en-GB" sz="1050" b="0" dirty="0">
                          <a:solidFill>
                            <a:schemeClr val="bg2"/>
                          </a:solidFill>
                          <a:effectLst/>
                        </a:rPr>
                        <a:t>is present.</a:t>
                      </a:r>
                      <a:r>
                        <a:rPr kumimoji="0" lang="en-GB" sz="1050" b="0" i="0" u="none" strike="noStrike" kern="0" cap="none" spc="0" normalizeH="0" baseline="30000" noProof="0" dirty="0">
                          <a:ln>
                            <a:noFill/>
                          </a:ln>
                          <a:solidFill>
                            <a:srgbClr val="03336A"/>
                          </a:solidFill>
                          <a:effectLst/>
                          <a:uLnTx/>
                          <a:uFillTx/>
                          <a:latin typeface="+mn-lt"/>
                          <a:ea typeface="+mn-ea"/>
                          <a:cs typeface="+mn-cs"/>
                          <a:sym typeface="Arial"/>
                        </a:rPr>
                        <a:t>3</a:t>
                      </a:r>
                      <a:endParaRPr lang="en-GB" sz="1200" b="0" dirty="0">
                        <a:solidFill>
                          <a:schemeClr val="bg2"/>
                        </a:solidFill>
                        <a:effectLst/>
                        <a:latin typeface="Imago" pitchFamily="2" charset="0"/>
                        <a:ea typeface="Imago" pitchFamily="2" charset="0"/>
                        <a:cs typeface="Imago" pitchFamily="2" charset="0"/>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23976715"/>
                  </a:ext>
                </a:extLst>
              </a:tr>
              <a:tr h="719439">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cs typeface="Arial"/>
                          <a:sym typeface="Arial"/>
                        </a:rPr>
                        <a:t>Biomarker testing</a:t>
                      </a:r>
                      <a:endParaRPr lang="en-GB" sz="1100" b="1" i="0" u="none" strike="noStrike" cap="none" dirty="0">
                        <a:solidFill>
                          <a:schemeClr val="tx2"/>
                        </a:solidFill>
                        <a:latin typeface="Georgia" panose="02040502050405020303" pitchFamily="18" charset="0"/>
                        <a:ea typeface="Imago" pitchFamily="2" charset="0"/>
                        <a:cs typeface="Arial"/>
                        <a:sym typeface="Arial"/>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07000"/>
                        </a:lnSpc>
                        <a:spcAft>
                          <a:spcPts val="0"/>
                        </a:spcAft>
                      </a:pPr>
                      <a:r>
                        <a:rPr lang="en-GB" sz="1050" b="0" dirty="0">
                          <a:solidFill>
                            <a:schemeClr val="bg2"/>
                          </a:solidFill>
                          <a:effectLst/>
                        </a:rPr>
                        <a:t>Tests that can look for signs of change within the body and are used to help diagnosis or support </a:t>
                      </a:r>
                      <a:r>
                        <a:rPr lang="en-GB" sz="1050" b="0" u="sng" dirty="0">
                          <a:solidFill>
                            <a:schemeClr val="bg2"/>
                          </a:solidFill>
                          <a:effectLst/>
                          <a:hlinkClick r:id="rId2" action="ppaction://hlinksldjump"/>
                        </a:rPr>
                        <a:t>personalised healthcare</a:t>
                      </a:r>
                      <a:r>
                        <a:rPr lang="en-GB" sz="1050" b="0" dirty="0">
                          <a:solidFill>
                            <a:schemeClr val="bg2"/>
                          </a:solidFill>
                          <a:effectLst/>
                        </a:rPr>
                        <a:t>. It is also known as molecular testing or </a:t>
                      </a:r>
                      <a:r>
                        <a:rPr lang="en-GB" sz="1050" b="0" u="sng" dirty="0">
                          <a:solidFill>
                            <a:schemeClr val="bg2"/>
                          </a:solidFill>
                          <a:effectLst/>
                          <a:hlinkClick r:id="rId2" action="ppaction://hlinksldjump"/>
                        </a:rPr>
                        <a:t>genetic</a:t>
                      </a:r>
                      <a:r>
                        <a:rPr lang="en-GB" sz="1050" b="0" dirty="0">
                          <a:solidFill>
                            <a:schemeClr val="bg2"/>
                          </a:solidFill>
                          <a:effectLst/>
                        </a:rPr>
                        <a:t> testing because the tests look at the body’s molecules and a person’s genetics.</a:t>
                      </a:r>
                      <a:r>
                        <a:rPr kumimoji="0" lang="en-GB" sz="1050" b="0" i="0" u="none" strike="noStrike" kern="0" cap="none" spc="0" normalizeH="0" baseline="30000" noProof="0" dirty="0">
                          <a:ln>
                            <a:noFill/>
                          </a:ln>
                          <a:solidFill>
                            <a:srgbClr val="03336A"/>
                          </a:solidFill>
                          <a:effectLst/>
                          <a:uLnTx/>
                          <a:uFillTx/>
                          <a:latin typeface="+mn-lt"/>
                          <a:ea typeface="+mn-ea"/>
                          <a:cs typeface="+mn-cs"/>
                          <a:sym typeface="Arial"/>
                        </a:rPr>
                        <a:t>4</a:t>
                      </a:r>
                      <a:endParaRPr lang="en-GB" sz="1200" b="0" dirty="0">
                        <a:solidFill>
                          <a:schemeClr val="bg2"/>
                        </a:solidFill>
                        <a:effectLst/>
                        <a:latin typeface="Imago" pitchFamily="2" charset="0"/>
                        <a:ea typeface="Imago" pitchFamily="2" charset="0"/>
                        <a:cs typeface="Imago" pitchFamily="2" charset="0"/>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47974754"/>
                  </a:ext>
                </a:extLst>
              </a:tr>
              <a:tr h="719439">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cs typeface="Arial"/>
                          <a:sym typeface="Arial"/>
                        </a:rPr>
                        <a:t>CAT scan</a:t>
                      </a:r>
                      <a:endParaRPr lang="en-GB" sz="1100" b="1" i="0" u="none" strike="noStrike" cap="none" dirty="0">
                        <a:solidFill>
                          <a:schemeClr val="tx2"/>
                        </a:solidFill>
                        <a:latin typeface="Georgia" panose="02040502050405020303" pitchFamily="18" charset="0"/>
                        <a:ea typeface="Imago" pitchFamily="2" charset="0"/>
                        <a:cs typeface="Arial"/>
                        <a:sym typeface="Arial"/>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07000"/>
                        </a:lnSpc>
                        <a:spcAft>
                          <a:spcPts val="0"/>
                        </a:spcAft>
                      </a:pPr>
                      <a:r>
                        <a:rPr lang="en-GB" sz="1050" b="0" dirty="0">
                          <a:solidFill>
                            <a:schemeClr val="bg2"/>
                          </a:solidFill>
                          <a:effectLst/>
                        </a:rPr>
                        <a:t>Also known as a CT scan. A computerised axial tomography (CAT) scan uses X-rays and a computer to create detailed images of inside the body.</a:t>
                      </a:r>
                      <a:r>
                        <a:rPr lang="en-GB" sz="1050" b="0" baseline="30000" dirty="0">
                          <a:solidFill>
                            <a:schemeClr val="bg2"/>
                          </a:solidFill>
                          <a:effectLst/>
                        </a:rPr>
                        <a:t>5</a:t>
                      </a:r>
                      <a:r>
                        <a:rPr lang="en-GB" sz="1050" b="0" dirty="0">
                          <a:solidFill>
                            <a:schemeClr val="bg2"/>
                          </a:solidFill>
                          <a:effectLst/>
                        </a:rPr>
                        <a:t> They are used to diagnose, gain more information about, and monitor health conditions. </a:t>
                      </a:r>
                      <a:endParaRPr lang="en-GB" sz="1200" b="0" dirty="0">
                        <a:solidFill>
                          <a:schemeClr val="bg2"/>
                        </a:solidFill>
                        <a:effectLst/>
                        <a:latin typeface="Imago" pitchFamily="2" charset="0"/>
                        <a:ea typeface="Imago" pitchFamily="2" charset="0"/>
                        <a:cs typeface="Imago" pitchFamily="2" charset="0"/>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84832697"/>
                  </a:ext>
                </a:extLst>
              </a:tr>
              <a:tr h="537008">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cs typeface="Arial"/>
                          <a:sym typeface="Arial"/>
                        </a:rPr>
                        <a:t>Clinical development</a:t>
                      </a:r>
                      <a:endParaRPr lang="en-GB" sz="1100" b="1" i="0" u="none" strike="noStrike" cap="none" dirty="0">
                        <a:solidFill>
                          <a:schemeClr val="tx2"/>
                        </a:solidFill>
                        <a:latin typeface="Georgia" panose="02040502050405020303" pitchFamily="18" charset="0"/>
                        <a:ea typeface="Imago" pitchFamily="2" charset="0"/>
                        <a:cs typeface="Arial"/>
                        <a:sym typeface="Arial"/>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07000"/>
                        </a:lnSpc>
                        <a:spcAft>
                          <a:spcPts val="0"/>
                        </a:spcAft>
                      </a:pPr>
                      <a:r>
                        <a:rPr lang="en-GB" sz="1050" b="0" dirty="0">
                          <a:solidFill>
                            <a:schemeClr val="bg2"/>
                          </a:solidFill>
                          <a:effectLst/>
                        </a:rPr>
                        <a:t>The development of a treatment, from the discovery in a laboratory, into testing and then </a:t>
                      </a:r>
                      <a:r>
                        <a:rPr lang="en-GB" sz="1050" b="0" u="none" dirty="0">
                          <a:solidFill>
                            <a:schemeClr val="bg2"/>
                          </a:solidFill>
                          <a:effectLst/>
                        </a:rPr>
                        <a:t>into clinical trials </a:t>
                      </a:r>
                      <a:r>
                        <a:rPr lang="en-GB" sz="1050" b="0" dirty="0">
                          <a:solidFill>
                            <a:schemeClr val="bg2"/>
                          </a:solidFill>
                          <a:effectLst/>
                        </a:rPr>
                        <a:t>before a treatment becomes available for prescribing.</a:t>
                      </a:r>
                      <a:r>
                        <a:rPr kumimoji="0" lang="en-GB" sz="1050" b="0" i="0" u="none" strike="noStrike" kern="0" cap="none" spc="0" normalizeH="0" baseline="30000" noProof="0" dirty="0">
                          <a:ln>
                            <a:noFill/>
                          </a:ln>
                          <a:solidFill>
                            <a:srgbClr val="03336A"/>
                          </a:solidFill>
                          <a:effectLst/>
                          <a:uLnTx/>
                          <a:uFillTx/>
                          <a:latin typeface="+mn-lt"/>
                          <a:ea typeface="+mn-ea"/>
                          <a:cs typeface="+mn-cs"/>
                          <a:sym typeface="Arial"/>
                        </a:rPr>
                        <a:t>6</a:t>
                      </a:r>
                      <a:endParaRPr lang="en-GB" sz="1200" b="0" dirty="0">
                        <a:solidFill>
                          <a:schemeClr val="bg2"/>
                        </a:solidFill>
                        <a:effectLst/>
                        <a:latin typeface="Imago" pitchFamily="2" charset="0"/>
                        <a:ea typeface="Imago" pitchFamily="2" charset="0"/>
                        <a:cs typeface="Imago" pitchFamily="2" charset="0"/>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49403284"/>
                  </a:ext>
                </a:extLst>
              </a:tr>
              <a:tr h="354577">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cs typeface="Arial"/>
                          <a:sym typeface="Arial"/>
                        </a:rPr>
                        <a:t>Clinical outcomes</a:t>
                      </a:r>
                      <a:endParaRPr lang="en-GB" sz="1100" b="1" i="0" u="none" strike="noStrike" cap="none" dirty="0">
                        <a:solidFill>
                          <a:schemeClr val="tx2"/>
                        </a:solidFill>
                        <a:latin typeface="Georgia" panose="02040502050405020303" pitchFamily="18" charset="0"/>
                        <a:ea typeface="Imago" pitchFamily="2" charset="0"/>
                        <a:cs typeface="Arial"/>
                        <a:sym typeface="Arial"/>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07000"/>
                        </a:lnSpc>
                        <a:spcAft>
                          <a:spcPts val="0"/>
                        </a:spcAft>
                      </a:pPr>
                      <a:r>
                        <a:rPr lang="en-GB" sz="1050" b="0" dirty="0">
                          <a:solidFill>
                            <a:schemeClr val="bg2"/>
                          </a:solidFill>
                          <a:effectLst/>
                        </a:rPr>
                        <a:t>Measurable results on health outcomes and quality of life, based on the provision of care.</a:t>
                      </a:r>
                      <a:r>
                        <a:rPr kumimoji="0" lang="en-GB" sz="1050" b="0" i="0" u="none" strike="noStrike" kern="0" cap="none" spc="0" normalizeH="0" baseline="30000" noProof="0" dirty="0">
                          <a:ln>
                            <a:noFill/>
                          </a:ln>
                          <a:solidFill>
                            <a:srgbClr val="03336A"/>
                          </a:solidFill>
                          <a:effectLst/>
                          <a:uLnTx/>
                          <a:uFillTx/>
                          <a:latin typeface="+mn-lt"/>
                          <a:ea typeface="+mn-ea"/>
                          <a:cs typeface="+mn-cs"/>
                          <a:sym typeface="Arial"/>
                        </a:rPr>
                        <a:t>7</a:t>
                      </a:r>
                      <a:endParaRPr lang="en-GB" sz="1200" b="0" dirty="0">
                        <a:solidFill>
                          <a:schemeClr val="bg2"/>
                        </a:solidFill>
                        <a:effectLst/>
                        <a:latin typeface="Imago" pitchFamily="2" charset="0"/>
                        <a:ea typeface="Imago" pitchFamily="2" charset="0"/>
                        <a:cs typeface="Imago" pitchFamily="2" charset="0"/>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31711604"/>
                  </a:ext>
                </a:extLst>
              </a:tr>
              <a:tr h="194070">
                <a:tc>
                  <a:txBody>
                    <a:bodyPr/>
                    <a:lstStyle/>
                    <a:p>
                      <a:pPr algn="r">
                        <a:lnSpc>
                          <a:spcPct val="107000"/>
                        </a:lnSpc>
                        <a:spcAft>
                          <a:spcPts val="0"/>
                        </a:spcAft>
                      </a:pPr>
                      <a:r>
                        <a:rPr lang="en-GB" sz="1100" b="1" i="0" u="none" strike="noStrike" cap="none">
                          <a:solidFill>
                            <a:schemeClr val="tx2"/>
                          </a:solidFill>
                          <a:latin typeface="Georgia" panose="02040502050405020303" pitchFamily="18" charset="0"/>
                          <a:cs typeface="Arial"/>
                          <a:sym typeface="Arial"/>
                        </a:rPr>
                        <a:t>Diagnostics</a:t>
                      </a:r>
                      <a:endParaRPr lang="en-GB" sz="1100" b="1" i="0" u="none" strike="noStrike" cap="none">
                        <a:solidFill>
                          <a:schemeClr val="tx2"/>
                        </a:solidFill>
                        <a:latin typeface="Georgia" panose="02040502050405020303" pitchFamily="18" charset="0"/>
                        <a:ea typeface="Imago" pitchFamily="2" charset="0"/>
                        <a:cs typeface="Arial"/>
                        <a:sym typeface="Arial"/>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07000"/>
                        </a:lnSpc>
                        <a:spcAft>
                          <a:spcPts val="0"/>
                        </a:spcAft>
                      </a:pPr>
                      <a:r>
                        <a:rPr lang="en-GB" sz="1050" b="0" dirty="0">
                          <a:solidFill>
                            <a:schemeClr val="bg2"/>
                          </a:solidFill>
                          <a:effectLst/>
                        </a:rPr>
                        <a:t>A broad term referring to the process of identifying a</a:t>
                      </a:r>
                      <a:r>
                        <a:rPr lang="en-GB" sz="1050" b="0" baseline="0" dirty="0">
                          <a:solidFill>
                            <a:schemeClr val="bg2"/>
                          </a:solidFill>
                          <a:effectLst/>
                        </a:rPr>
                        <a:t> condition</a:t>
                      </a:r>
                      <a:r>
                        <a:rPr lang="en-GB" sz="1050" b="0" dirty="0">
                          <a:solidFill>
                            <a:schemeClr val="bg2"/>
                          </a:solidFill>
                          <a:effectLst/>
                        </a:rPr>
                        <a:t>.</a:t>
                      </a:r>
                      <a:r>
                        <a:rPr lang="en-GB" sz="1050" b="0" baseline="30000" dirty="0">
                          <a:solidFill>
                            <a:schemeClr val="bg2"/>
                          </a:solidFill>
                          <a:effectLst/>
                        </a:rPr>
                        <a:t>8</a:t>
                      </a:r>
                      <a:r>
                        <a:rPr lang="en-GB" sz="1050" b="0" dirty="0">
                          <a:solidFill>
                            <a:schemeClr val="bg2"/>
                          </a:solidFill>
                          <a:effectLst/>
                        </a:rPr>
                        <a:t> </a:t>
                      </a:r>
                      <a:endParaRPr lang="en-GB" sz="1200" b="0" dirty="0">
                        <a:solidFill>
                          <a:schemeClr val="bg2"/>
                        </a:solidFill>
                        <a:effectLst/>
                        <a:latin typeface="Imago" pitchFamily="2" charset="0"/>
                        <a:ea typeface="Imago" pitchFamily="2" charset="0"/>
                        <a:cs typeface="Imago" pitchFamily="2" charset="0"/>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34571642"/>
                  </a:ext>
                </a:extLst>
              </a:tr>
              <a:tr h="901871">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cs typeface="Arial"/>
                          <a:sym typeface="Arial"/>
                        </a:rPr>
                        <a:t>Digital health apps</a:t>
                      </a:r>
                      <a:endParaRPr lang="en-GB" sz="1100" b="1" i="0" u="none" strike="noStrike" cap="none" dirty="0">
                        <a:solidFill>
                          <a:schemeClr val="tx2"/>
                        </a:solidFill>
                        <a:latin typeface="Georgia" panose="02040502050405020303" pitchFamily="18" charset="0"/>
                        <a:ea typeface="Imago" pitchFamily="2" charset="0"/>
                        <a:cs typeface="Arial"/>
                        <a:sym typeface="Arial"/>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07000"/>
                        </a:lnSpc>
                        <a:spcAft>
                          <a:spcPts val="0"/>
                        </a:spcAft>
                      </a:pPr>
                      <a:r>
                        <a:rPr lang="en-GB" sz="1050" b="0" dirty="0">
                          <a:solidFill>
                            <a:schemeClr val="bg2"/>
                          </a:solidFill>
                          <a:effectLst/>
                        </a:rPr>
                        <a:t>Applications for phones, tablets or computers that help with healthcare management. This could be support for monitoring a condition, such as tracking blood glucose levels for those with diabetes, support apps for managing long-term conditions, mental wellness or other aspects of healthcare.</a:t>
                      </a:r>
                      <a:r>
                        <a:rPr lang="en-GB" sz="1050" b="0" baseline="30000" dirty="0">
                          <a:solidFill>
                            <a:schemeClr val="bg2"/>
                          </a:solidFill>
                          <a:effectLst/>
                        </a:rPr>
                        <a:t>9</a:t>
                      </a:r>
                      <a:r>
                        <a:rPr lang="en-GB" sz="1050" b="0" dirty="0">
                          <a:solidFill>
                            <a:schemeClr val="bg2"/>
                          </a:solidFill>
                          <a:effectLst/>
                        </a:rPr>
                        <a:t>   </a:t>
                      </a:r>
                      <a:endParaRPr lang="en-GB" sz="1200" b="0" dirty="0">
                        <a:solidFill>
                          <a:schemeClr val="bg2"/>
                        </a:solidFill>
                        <a:effectLst/>
                        <a:latin typeface="Imago" pitchFamily="2" charset="0"/>
                        <a:ea typeface="Imago" pitchFamily="2" charset="0"/>
                        <a:cs typeface="Imago" pitchFamily="2" charset="0"/>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39703749"/>
                  </a:ext>
                </a:extLst>
              </a:tr>
              <a:tr h="1084302">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cs typeface="Arial"/>
                          <a:sym typeface="Arial"/>
                        </a:rPr>
                        <a:t>Digital health</a:t>
                      </a:r>
                      <a:endParaRPr lang="en-GB" sz="1100" b="1" i="0" u="none" strike="noStrike" cap="none" dirty="0">
                        <a:solidFill>
                          <a:schemeClr val="tx2"/>
                        </a:solidFill>
                        <a:latin typeface="Georgia" panose="02040502050405020303" pitchFamily="18" charset="0"/>
                        <a:ea typeface="Imago" pitchFamily="2" charset="0"/>
                        <a:cs typeface="Arial"/>
                        <a:sym typeface="Arial"/>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07000"/>
                        </a:lnSpc>
                        <a:spcAft>
                          <a:spcPts val="0"/>
                        </a:spcAft>
                      </a:pPr>
                      <a:r>
                        <a:rPr lang="en-GB" sz="1050" b="0" dirty="0">
                          <a:solidFill>
                            <a:schemeClr val="bg2"/>
                          </a:solidFill>
                          <a:effectLst/>
                        </a:rPr>
                        <a:t>Modern technology used for the delivery and management of healthcare. Digital health technologies include wearable devices (e.g. wrist-band activity trackers, smart watches), Bluetooth-enabled devices (e.g. weighing scales and blood pressure cuffs), connected sensors, smart phone and tablet apps, electronic surveys, </a:t>
                      </a:r>
                      <a:r>
                        <a:rPr lang="en-GB" sz="1050" b="0" dirty="0">
                          <a:solidFill>
                            <a:schemeClr val="bg2"/>
                          </a:solidFill>
                          <a:effectLst/>
                          <a:hlinkClick r:id="rId2" action="ppaction://hlinksldjump"/>
                        </a:rPr>
                        <a:t>telemedicine</a:t>
                      </a:r>
                      <a:r>
                        <a:rPr lang="en-GB" sz="1050" b="0" dirty="0">
                          <a:solidFill>
                            <a:schemeClr val="bg2"/>
                          </a:solidFill>
                          <a:effectLst/>
                        </a:rPr>
                        <a:t> and digital assistants.</a:t>
                      </a:r>
                      <a:r>
                        <a:rPr kumimoji="0" lang="en-GB" sz="1050" b="0" i="0" u="none" strike="noStrike" kern="0" cap="none" spc="0" normalizeH="0" baseline="30000" noProof="0" dirty="0">
                          <a:ln>
                            <a:noFill/>
                          </a:ln>
                          <a:solidFill>
                            <a:srgbClr val="03336A"/>
                          </a:solidFill>
                          <a:effectLst/>
                          <a:uLnTx/>
                          <a:uFillTx/>
                          <a:latin typeface="+mn-lt"/>
                          <a:ea typeface="+mn-ea"/>
                          <a:cs typeface="+mn-cs"/>
                          <a:sym typeface="Arial"/>
                        </a:rPr>
                        <a:t>9</a:t>
                      </a:r>
                      <a:endParaRPr lang="en-GB" sz="1200" b="0" dirty="0">
                        <a:solidFill>
                          <a:schemeClr val="bg2"/>
                        </a:solidFill>
                        <a:effectLst/>
                        <a:latin typeface="Imago" pitchFamily="2" charset="0"/>
                        <a:ea typeface="Imago" pitchFamily="2" charset="0"/>
                        <a:cs typeface="Imago" pitchFamily="2" charset="0"/>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83340528"/>
                  </a:ext>
                </a:extLst>
              </a:tr>
              <a:tr h="1064034">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cs typeface="Arial"/>
                          <a:sym typeface="Arial"/>
                        </a:rPr>
                        <a:t>Efficacy</a:t>
                      </a:r>
                      <a:endParaRPr lang="en-GB" sz="1100" b="1" i="0" u="none" strike="noStrike" cap="none" dirty="0">
                        <a:solidFill>
                          <a:schemeClr val="tx2"/>
                        </a:solidFill>
                        <a:latin typeface="Georgia" panose="02040502050405020303" pitchFamily="18" charset="0"/>
                        <a:ea typeface="Imago" pitchFamily="2" charset="0"/>
                        <a:cs typeface="Arial"/>
                        <a:sym typeface="Arial"/>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07000"/>
                        </a:lnSpc>
                        <a:spcAft>
                          <a:spcPts val="0"/>
                        </a:spcAft>
                      </a:pPr>
                      <a:r>
                        <a:rPr lang="en-GB" sz="1050" b="0" dirty="0">
                          <a:solidFill>
                            <a:schemeClr val="bg2"/>
                          </a:solidFill>
                          <a:effectLst/>
                        </a:rPr>
                        <a:t>The ability of a treatment to achieve its intended and desired result.</a:t>
                      </a:r>
                      <a:r>
                        <a:rPr lang="en-GB" sz="1050" b="0" baseline="30000" dirty="0">
                          <a:solidFill>
                            <a:schemeClr val="bg2"/>
                          </a:solidFill>
                          <a:effectLst/>
                        </a:rPr>
                        <a:t>10</a:t>
                      </a:r>
                      <a:r>
                        <a:rPr lang="en-GB" sz="1050" b="0" dirty="0">
                          <a:solidFill>
                            <a:schemeClr val="bg2"/>
                          </a:solidFill>
                          <a:effectLst/>
                        </a:rPr>
                        <a:t> A treatment is 'efficacious' if it works under strictly controlled (e.g. laboratory) conditions and it is considered 'effective' if it works under '</a:t>
                      </a:r>
                      <a:r>
                        <a:rPr lang="en-GB" sz="1050" b="0" dirty="0">
                          <a:solidFill>
                            <a:schemeClr val="bg2"/>
                          </a:solidFill>
                          <a:effectLst/>
                          <a:hlinkClick r:id="rId2" action="ppaction://hlinksldjump"/>
                        </a:rPr>
                        <a:t>real-world</a:t>
                      </a:r>
                      <a:r>
                        <a:rPr lang="en-GB" sz="1050" b="0" dirty="0">
                          <a:solidFill>
                            <a:schemeClr val="bg2"/>
                          </a:solidFill>
                          <a:effectLst/>
                        </a:rPr>
                        <a:t>' conditions. Efficacy is a key measure in the development of a treatment and whether a healthcare professional decides to prescribe it or not. </a:t>
                      </a:r>
                      <a:endParaRPr lang="en-GB" sz="1200" b="0" dirty="0">
                        <a:solidFill>
                          <a:schemeClr val="bg2"/>
                        </a:solidFill>
                        <a:effectLst/>
                        <a:latin typeface="Imago" pitchFamily="2" charset="0"/>
                        <a:ea typeface="Imago" pitchFamily="2" charset="0"/>
                        <a:cs typeface="Imago" pitchFamily="2" charset="0"/>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36604763"/>
                  </a:ext>
                </a:extLst>
              </a:tr>
              <a:tr h="1266733">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ea typeface="+mn-ea"/>
                          <a:cs typeface="Arial"/>
                          <a:sym typeface="Arial"/>
                        </a:rPr>
                        <a:t>Electronic health records</a:t>
                      </a: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07000"/>
                        </a:lnSpc>
                        <a:spcAft>
                          <a:spcPts val="0"/>
                        </a:spcAft>
                      </a:pPr>
                      <a:r>
                        <a:rPr lang="en-GB" sz="1050" b="0" i="0" u="none" strike="noStrike" cap="none" dirty="0">
                          <a:solidFill>
                            <a:schemeClr val="bg2"/>
                          </a:solidFill>
                          <a:effectLst/>
                          <a:latin typeface="+mn-lt"/>
                          <a:ea typeface="+mn-ea"/>
                          <a:cs typeface="+mn-cs"/>
                          <a:sym typeface="Arial"/>
                        </a:rPr>
                        <a:t>Digital version of a patient’s health records that can be shared across different parts of the health system, such as primary healthcare providers, hospitals and clinics. Health records include patient information such as age, weight, medical history, allergies, current medications and in some countries, laboratory test results. Each patient owns the data in their electronic health record and sharing of information is only possible with their permission</a:t>
                      </a:r>
                      <a:r>
                        <a:rPr lang="en-GB" sz="1050" b="0" i="0" u="none" strike="noStrike" cap="none" baseline="30000" dirty="0">
                          <a:solidFill>
                            <a:schemeClr val="bg2"/>
                          </a:solidFill>
                          <a:effectLst/>
                          <a:latin typeface="+mn-lt"/>
                          <a:ea typeface="+mn-ea"/>
                          <a:cs typeface="+mn-cs"/>
                          <a:sym typeface="Arial"/>
                        </a:rPr>
                        <a:t>.</a:t>
                      </a:r>
                      <a:r>
                        <a:rPr lang="en-GB" sz="1050" b="0" i="0" u="none" strike="noStrike" cap="none" baseline="30000" noProof="0" dirty="0">
                          <a:solidFill>
                            <a:schemeClr val="bg2"/>
                          </a:solidFill>
                          <a:effectLst/>
                          <a:latin typeface="+mn-lt"/>
                          <a:ea typeface="+mn-ea"/>
                          <a:cs typeface="+mn-cs"/>
                          <a:sym typeface="Arial"/>
                        </a:rPr>
                        <a:t>11</a:t>
                      </a:r>
                      <a:endParaRPr lang="en-GB" sz="1050" b="0" i="0" u="none" strike="noStrike" cap="none" baseline="30000" dirty="0">
                        <a:solidFill>
                          <a:schemeClr val="bg2"/>
                        </a:solidFill>
                        <a:effectLst/>
                        <a:latin typeface="+mn-lt"/>
                        <a:ea typeface="+mn-ea"/>
                        <a:cs typeface="+mn-cs"/>
                        <a:sym typeface="Arial"/>
                      </a:endParaRPr>
                    </a:p>
                  </a:txBody>
                  <a:tcPr marL="66050" marR="6605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14666228"/>
                  </a:ext>
                </a:extLst>
              </a:tr>
            </a:tbl>
          </a:graphicData>
        </a:graphic>
      </p:graphicFrame>
    </p:spTree>
    <p:extLst>
      <p:ext uri="{BB962C8B-B14F-4D97-AF65-F5344CB8AC3E}">
        <p14:creationId xmlns:p14="http://schemas.microsoft.com/office/powerpoint/2010/main" val="2307847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Google Shape;71;p10">
            <a:extLst>
              <a:ext uri="{FF2B5EF4-FFF2-40B4-BE49-F238E27FC236}">
                <a16:creationId xmlns:a16="http://schemas.microsoft.com/office/drawing/2014/main" id="{F9DE36A4-E2C0-4153-A6EB-E1C6047F69DD}"/>
              </a:ext>
              <a:ext uri="{C183D7F6-B498-43B3-948B-1728B52AA6E4}">
                <adec:decorative xmlns:adec="http://schemas.microsoft.com/office/drawing/2017/decorative" val="1"/>
              </a:ext>
            </a:extLst>
          </p:cNvPr>
          <p:cNvSpPr/>
          <p:nvPr/>
        </p:nvSpPr>
        <p:spPr>
          <a:xfrm rot="10800000">
            <a:off x="0" y="8317778"/>
            <a:ext cx="1965278" cy="980294"/>
          </a:xfrm>
          <a:custGeom>
            <a:avLst/>
            <a:gdLst/>
            <a:ahLst/>
            <a:cxnLst/>
            <a:rect l="l" t="t" r="r" b="b"/>
            <a:pathLst>
              <a:path w="3795481" h="1918967" extrusionOk="0">
                <a:moveTo>
                  <a:pt x="3794405" y="455063"/>
                </a:moveTo>
                <a:cubicBezTo>
                  <a:pt x="3604724" y="495519"/>
                  <a:pt x="3425845" y="415917"/>
                  <a:pt x="3236221" y="246002"/>
                </a:cubicBezTo>
                <a:lnTo>
                  <a:pt x="3236221" y="246002"/>
                </a:lnTo>
                <a:cubicBezTo>
                  <a:pt x="2840914" y="-108468"/>
                  <a:pt x="2232210" y="-76291"/>
                  <a:pt x="1876680" y="317871"/>
                </a:cubicBezTo>
                <a:cubicBezTo>
                  <a:pt x="1854277" y="342698"/>
                  <a:pt x="1833189" y="368675"/>
                  <a:pt x="1813529" y="395689"/>
                </a:cubicBezTo>
                <a:lnTo>
                  <a:pt x="1813529" y="395404"/>
                </a:lnTo>
                <a:cubicBezTo>
                  <a:pt x="1686999" y="568967"/>
                  <a:pt x="1561497" y="653298"/>
                  <a:pt x="1442054" y="673640"/>
                </a:cubicBezTo>
                <a:cubicBezTo>
                  <a:pt x="1304037" y="697173"/>
                  <a:pt x="1174135" y="635007"/>
                  <a:pt x="1060635" y="521730"/>
                </a:cubicBezTo>
                <a:lnTo>
                  <a:pt x="1060635" y="521730"/>
                </a:lnTo>
                <a:cubicBezTo>
                  <a:pt x="817861" y="279523"/>
                  <a:pt x="424155" y="279392"/>
                  <a:pt x="181211" y="521439"/>
                </a:cubicBezTo>
                <a:cubicBezTo>
                  <a:pt x="-61734" y="763487"/>
                  <a:pt x="-61848" y="1156053"/>
                  <a:pt x="180925" y="1398260"/>
                </a:cubicBezTo>
                <a:cubicBezTo>
                  <a:pt x="423698" y="1640466"/>
                  <a:pt x="817404" y="1640598"/>
                  <a:pt x="1060349" y="1398550"/>
                </a:cubicBezTo>
                <a:cubicBezTo>
                  <a:pt x="1060464" y="1398454"/>
                  <a:pt x="1060521" y="1398357"/>
                  <a:pt x="1060635" y="1398260"/>
                </a:cubicBezTo>
                <a:lnTo>
                  <a:pt x="1060635" y="1398260"/>
                </a:lnTo>
                <a:cubicBezTo>
                  <a:pt x="1220083" y="1239227"/>
                  <a:pt x="1411650" y="1179398"/>
                  <a:pt x="1612989" y="1319171"/>
                </a:cubicBezTo>
                <a:cubicBezTo>
                  <a:pt x="1678998" y="1365040"/>
                  <a:pt x="1746092" y="1432163"/>
                  <a:pt x="1813472" y="1524585"/>
                </a:cubicBezTo>
                <a:lnTo>
                  <a:pt x="1813472" y="1524585"/>
                </a:lnTo>
                <a:cubicBezTo>
                  <a:pt x="1830274" y="1547377"/>
                  <a:pt x="1848962" y="1569087"/>
                  <a:pt x="1867707" y="1590512"/>
                </a:cubicBezTo>
                <a:cubicBezTo>
                  <a:pt x="2218551" y="1990155"/>
                  <a:pt x="2827885" y="2030566"/>
                  <a:pt x="3228735" y="1680763"/>
                </a:cubicBezTo>
                <a:cubicBezTo>
                  <a:pt x="3231249" y="1678592"/>
                  <a:pt x="3233707" y="1676410"/>
                  <a:pt x="3236164" y="1674216"/>
                </a:cubicBezTo>
                <a:lnTo>
                  <a:pt x="3236164" y="1674216"/>
                </a:lnTo>
                <a:cubicBezTo>
                  <a:pt x="3425788" y="1504300"/>
                  <a:pt x="3604667" y="1424642"/>
                  <a:pt x="3794348" y="1465098"/>
                </a:cubicBezTo>
                <a:close/>
              </a:path>
            </a:pathLst>
          </a:custGeom>
          <a:solidFill>
            <a:schemeClr val="accent2">
              <a:lumMod val="20000"/>
              <a:lumOff val="8000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73;p10">
            <a:extLst>
              <a:ext uri="{FF2B5EF4-FFF2-40B4-BE49-F238E27FC236}">
                <a16:creationId xmlns:a16="http://schemas.microsoft.com/office/drawing/2014/main" id="{5180838F-DA3C-4111-80C4-B93444687D0E}"/>
              </a:ext>
              <a:ext uri="{C183D7F6-B498-43B3-948B-1728B52AA6E4}">
                <adec:decorative xmlns:adec="http://schemas.microsoft.com/office/drawing/2017/decorative" val="1"/>
              </a:ext>
            </a:extLst>
          </p:cNvPr>
          <p:cNvSpPr/>
          <p:nvPr/>
        </p:nvSpPr>
        <p:spPr>
          <a:xfrm>
            <a:off x="2765068" y="8991675"/>
            <a:ext cx="216000" cy="216147"/>
          </a:xfrm>
          <a:prstGeom prst="ellipse">
            <a:avLst/>
          </a:prstGeom>
          <a:solidFill>
            <a:schemeClr val="accent3">
              <a:lumMod val="20000"/>
              <a:lumOff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13" name="Google Shape;77;p10">
            <a:extLst>
              <a:ext uri="{FF2B5EF4-FFF2-40B4-BE49-F238E27FC236}">
                <a16:creationId xmlns:a16="http://schemas.microsoft.com/office/drawing/2014/main" id="{6D11ABE5-F215-45ED-9CF6-977FA5267B1E}"/>
              </a:ext>
              <a:ext uri="{C183D7F6-B498-43B3-948B-1728B52AA6E4}">
                <adec:decorative xmlns:adec="http://schemas.microsoft.com/office/drawing/2017/decorative" val="1"/>
              </a:ext>
            </a:extLst>
          </p:cNvPr>
          <p:cNvSpPr/>
          <p:nvPr/>
        </p:nvSpPr>
        <p:spPr>
          <a:xfrm>
            <a:off x="3285000" y="9168374"/>
            <a:ext cx="288000" cy="288000"/>
          </a:xfrm>
          <a:prstGeom prst="ellipse">
            <a:avLst/>
          </a:prstGeom>
          <a:solidFill>
            <a:schemeClr val="accent5">
              <a:lumMod val="20000"/>
              <a:lumOff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2" name="Title 1">
            <a:extLst>
              <a:ext uri="{FF2B5EF4-FFF2-40B4-BE49-F238E27FC236}">
                <a16:creationId xmlns:a16="http://schemas.microsoft.com/office/drawing/2014/main" id="{322F90DA-4995-4701-BF40-5F4852E0B7C4}"/>
              </a:ext>
              <a:ext uri="{C183D7F6-B498-43B3-948B-1728B52AA6E4}">
                <adec:decorative xmlns:adec="http://schemas.microsoft.com/office/drawing/2017/decorative" val="1"/>
              </a:ext>
            </a:extLst>
          </p:cNvPr>
          <p:cNvSpPr>
            <a:spLocks noGrp="1"/>
          </p:cNvSpPr>
          <p:nvPr>
            <p:ph type="ctrTitle"/>
          </p:nvPr>
        </p:nvSpPr>
        <p:spPr>
          <a:xfrm>
            <a:off x="230400" y="154800"/>
            <a:ext cx="6032648" cy="597600"/>
          </a:xfrm>
        </p:spPr>
        <p:txBody>
          <a:bodyPr anchor="t"/>
          <a:lstStyle/>
          <a:p>
            <a:pPr algn="l"/>
            <a:r>
              <a:rPr lang="en-GB" sz="2800" dirty="0"/>
              <a:t>Glossary*</a:t>
            </a:r>
          </a:p>
        </p:txBody>
      </p:sp>
      <p:sp>
        <p:nvSpPr>
          <p:cNvPr id="12" name="Google Shape;13;p1">
            <a:extLst>
              <a:ext uri="{FF2B5EF4-FFF2-40B4-BE49-F238E27FC236}">
                <a16:creationId xmlns:a16="http://schemas.microsoft.com/office/drawing/2014/main" id="{D8686FB0-3B58-4105-9211-9D0B4136049F}"/>
              </a:ext>
              <a:ext uri="{C183D7F6-B498-43B3-948B-1728B52AA6E4}">
                <adec:decorative xmlns:adec="http://schemas.microsoft.com/office/drawing/2017/decorative" val="1"/>
              </a:ext>
            </a:extLst>
          </p:cNvPr>
          <p:cNvSpPr txBox="1">
            <a:spLocks noGrp="1"/>
          </p:cNvSpPr>
          <p:nvPr>
            <p:ph type="sldNum" idx="12"/>
          </p:nvPr>
        </p:nvSpPr>
        <p:spPr>
          <a:xfrm>
            <a:off x="6283843" y="9523792"/>
            <a:ext cx="494368" cy="279428"/>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75" b="0" i="0" u="none" strike="noStrike" cap="none">
                <a:solidFill>
                  <a:srgbClr val="888888"/>
                </a:solidFill>
                <a:latin typeface="Arial"/>
                <a:ea typeface="Arial"/>
                <a:cs typeface="Arial"/>
                <a:sym typeface="Arial"/>
              </a:defRPr>
            </a:lvl1pPr>
            <a:lvl2pPr marL="0" marR="0" lvl="1" indent="0" algn="r" rtl="0">
              <a:spcBef>
                <a:spcPts val="0"/>
              </a:spcBef>
              <a:buNone/>
              <a:defRPr sz="675" b="0" i="0" u="none" strike="noStrike" cap="none">
                <a:solidFill>
                  <a:srgbClr val="888888"/>
                </a:solidFill>
                <a:latin typeface="Arial"/>
                <a:ea typeface="Arial"/>
                <a:cs typeface="Arial"/>
                <a:sym typeface="Arial"/>
              </a:defRPr>
            </a:lvl2pPr>
            <a:lvl3pPr marL="0" marR="0" lvl="2" indent="0" algn="r" rtl="0">
              <a:spcBef>
                <a:spcPts val="0"/>
              </a:spcBef>
              <a:buNone/>
              <a:defRPr sz="675" b="0" i="0" u="none" strike="noStrike" cap="none">
                <a:solidFill>
                  <a:srgbClr val="888888"/>
                </a:solidFill>
                <a:latin typeface="Arial"/>
                <a:ea typeface="Arial"/>
                <a:cs typeface="Arial"/>
                <a:sym typeface="Arial"/>
              </a:defRPr>
            </a:lvl3pPr>
            <a:lvl4pPr marL="0" marR="0" lvl="3" indent="0" algn="r" rtl="0">
              <a:spcBef>
                <a:spcPts val="0"/>
              </a:spcBef>
              <a:buNone/>
              <a:defRPr sz="675" b="0" i="0" u="none" strike="noStrike" cap="none">
                <a:solidFill>
                  <a:srgbClr val="888888"/>
                </a:solidFill>
                <a:latin typeface="Arial"/>
                <a:ea typeface="Arial"/>
                <a:cs typeface="Arial"/>
                <a:sym typeface="Arial"/>
              </a:defRPr>
            </a:lvl4pPr>
            <a:lvl5pPr marL="0" marR="0" lvl="4" indent="0" algn="r" rtl="0">
              <a:spcBef>
                <a:spcPts val="0"/>
              </a:spcBef>
              <a:buNone/>
              <a:defRPr sz="675" b="0" i="0" u="none" strike="noStrike" cap="none">
                <a:solidFill>
                  <a:srgbClr val="888888"/>
                </a:solidFill>
                <a:latin typeface="Arial"/>
                <a:ea typeface="Arial"/>
                <a:cs typeface="Arial"/>
                <a:sym typeface="Arial"/>
              </a:defRPr>
            </a:lvl5pPr>
            <a:lvl6pPr marL="0" marR="0" lvl="5" indent="0" algn="r" rtl="0">
              <a:spcBef>
                <a:spcPts val="0"/>
              </a:spcBef>
              <a:buNone/>
              <a:defRPr sz="675" b="0" i="0" u="none" strike="noStrike" cap="none">
                <a:solidFill>
                  <a:srgbClr val="888888"/>
                </a:solidFill>
                <a:latin typeface="Arial"/>
                <a:ea typeface="Arial"/>
                <a:cs typeface="Arial"/>
                <a:sym typeface="Arial"/>
              </a:defRPr>
            </a:lvl6pPr>
            <a:lvl7pPr marL="0" marR="0" lvl="6" indent="0" algn="r" rtl="0">
              <a:spcBef>
                <a:spcPts val="0"/>
              </a:spcBef>
              <a:buNone/>
              <a:defRPr sz="675" b="0" i="0" u="none" strike="noStrike" cap="none">
                <a:solidFill>
                  <a:srgbClr val="888888"/>
                </a:solidFill>
                <a:latin typeface="Arial"/>
                <a:ea typeface="Arial"/>
                <a:cs typeface="Arial"/>
                <a:sym typeface="Arial"/>
              </a:defRPr>
            </a:lvl7pPr>
            <a:lvl8pPr marL="0" marR="0" lvl="7" indent="0" algn="r" rtl="0">
              <a:spcBef>
                <a:spcPts val="0"/>
              </a:spcBef>
              <a:buNone/>
              <a:defRPr sz="675" b="0" i="0" u="none" strike="noStrike" cap="none">
                <a:solidFill>
                  <a:srgbClr val="888888"/>
                </a:solidFill>
                <a:latin typeface="Arial"/>
                <a:ea typeface="Arial"/>
                <a:cs typeface="Arial"/>
                <a:sym typeface="Arial"/>
              </a:defRPr>
            </a:lvl8pPr>
            <a:lvl9pPr marL="0" marR="0" lvl="8" indent="0" algn="r" rtl="0">
              <a:spcBef>
                <a:spcPts val="0"/>
              </a:spcBef>
              <a:buNone/>
              <a:defRPr sz="675" b="0" i="0" u="none" strike="noStrike" cap="none">
                <a:solidFill>
                  <a:srgbClr val="888888"/>
                </a:solidFill>
                <a:latin typeface="Arial"/>
                <a:ea typeface="Arial"/>
                <a:cs typeface="Arial"/>
                <a:sym typeface="Arial"/>
              </a:defRPr>
            </a:lvl9pPr>
          </a:lstStyle>
          <a:p>
            <a:fld id="{FAAA26F7-6EF9-4B9D-A039-0A2798E6C6F6}" type="slidenum">
              <a:rPr lang="en-GB" sz="900" smtClean="0"/>
              <a:t>2</a:t>
            </a:fld>
            <a:endParaRPr lang="en-GB" sz="900"/>
          </a:p>
        </p:txBody>
      </p:sp>
      <p:graphicFrame>
        <p:nvGraphicFramePr>
          <p:cNvPr id="10" name="Table 9">
            <a:extLst>
              <a:ext uri="{FF2B5EF4-FFF2-40B4-BE49-F238E27FC236}">
                <a16:creationId xmlns:a16="http://schemas.microsoft.com/office/drawing/2014/main" id="{D9FC20A4-19DA-45D9-9B0D-5B8D1C990D42}"/>
              </a:ext>
            </a:extLst>
          </p:cNvPr>
          <p:cNvGraphicFramePr>
            <a:graphicFrameLocks noGrp="1"/>
          </p:cNvGraphicFramePr>
          <p:nvPr>
            <p:extLst>
              <p:ext uri="{D42A27DB-BD31-4B8C-83A1-F6EECF244321}">
                <p14:modId xmlns:p14="http://schemas.microsoft.com/office/powerpoint/2010/main" val="1114348017"/>
              </p:ext>
            </p:extLst>
          </p:nvPr>
        </p:nvGraphicFramePr>
        <p:xfrm>
          <a:off x="230400" y="1008000"/>
          <a:ext cx="6161523" cy="6862043"/>
        </p:xfrm>
        <a:graphic>
          <a:graphicData uri="http://schemas.openxmlformats.org/drawingml/2006/table">
            <a:tbl>
              <a:tblPr firstRow="1" firstCol="1" bandRow="1">
                <a:tableStyleId>{5C22544A-7EE6-4342-B048-85BDC9FD1C3A}</a:tableStyleId>
              </a:tblPr>
              <a:tblGrid>
                <a:gridCol w="1883568">
                  <a:extLst>
                    <a:ext uri="{9D8B030D-6E8A-4147-A177-3AD203B41FA5}">
                      <a16:colId xmlns:a16="http://schemas.microsoft.com/office/drawing/2014/main" val="2906224476"/>
                    </a:ext>
                  </a:extLst>
                </a:gridCol>
                <a:gridCol w="4277955">
                  <a:extLst>
                    <a:ext uri="{9D8B030D-6E8A-4147-A177-3AD203B41FA5}">
                      <a16:colId xmlns:a16="http://schemas.microsoft.com/office/drawing/2014/main" val="2782895559"/>
                    </a:ext>
                  </a:extLst>
                </a:gridCol>
              </a:tblGrid>
              <a:tr h="555566">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ea typeface="+mn-ea"/>
                          <a:cs typeface="Arial"/>
                          <a:sym typeface="Arial"/>
                        </a:rPr>
                        <a:t>Environmental data</a:t>
                      </a: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R="0" algn="l" rtl="0" eaLnBrk="1" hangingPunct="1">
                        <a:lnSpc>
                          <a:spcPct val="107000"/>
                        </a:lnSpc>
                        <a:spcBef>
                          <a:spcPts val="0"/>
                        </a:spcBef>
                        <a:spcAft>
                          <a:spcPts val="0"/>
                        </a:spcAft>
                        <a:buClr>
                          <a:srgbClr val="000000"/>
                        </a:buClr>
                        <a:buFont typeface="Arial"/>
                      </a:pPr>
                      <a:r>
                        <a:rPr lang="en-GB" sz="1050" b="0" i="0" u="none" strike="noStrike" cap="none" dirty="0">
                          <a:solidFill>
                            <a:schemeClr val="bg2"/>
                          </a:solidFill>
                          <a:effectLst/>
                          <a:latin typeface="+mn-lt"/>
                          <a:ea typeface="+mn-ea"/>
                          <a:cs typeface="+mn-cs"/>
                          <a:sym typeface="Arial"/>
                        </a:rPr>
                        <a:t>The measure of the environment or lifestyle of an individual rather than biological information. It can be used to help inform personalised healthcare plans.</a:t>
                      </a: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86074395"/>
                  </a:ext>
                </a:extLst>
              </a:tr>
              <a:tr h="572213">
                <a:tc>
                  <a:txBody>
                    <a:bodyPr/>
                    <a:lstStyle/>
                    <a:p>
                      <a:pPr algn="r">
                        <a:lnSpc>
                          <a:spcPct val="107000"/>
                        </a:lnSpc>
                        <a:spcAft>
                          <a:spcPts val="0"/>
                        </a:spcAft>
                      </a:pPr>
                      <a:r>
                        <a:rPr lang="en-GB" sz="1100" b="1" i="0" u="none" strike="noStrike" cap="none">
                          <a:solidFill>
                            <a:schemeClr val="tx2"/>
                          </a:solidFill>
                          <a:latin typeface="Georgia" panose="02040502050405020303" pitchFamily="18" charset="0"/>
                          <a:ea typeface="+mn-ea"/>
                          <a:cs typeface="Arial"/>
                          <a:sym typeface="Arial"/>
                        </a:rPr>
                        <a:t>Genetics</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R="0" algn="l" rtl="0" eaLnBrk="1" hangingPunct="1">
                        <a:lnSpc>
                          <a:spcPct val="107000"/>
                        </a:lnSpc>
                        <a:spcBef>
                          <a:spcPts val="0"/>
                        </a:spcBef>
                        <a:spcAft>
                          <a:spcPts val="0"/>
                        </a:spcAft>
                        <a:buClr>
                          <a:srgbClr val="000000"/>
                        </a:buClr>
                        <a:buFont typeface="Arial"/>
                      </a:pPr>
                      <a:r>
                        <a:rPr lang="en-GB" sz="1050" b="0" i="0" u="none" strike="noStrike" cap="none" dirty="0">
                          <a:solidFill>
                            <a:schemeClr val="bg2"/>
                          </a:solidFill>
                          <a:effectLst/>
                          <a:latin typeface="+mn-lt"/>
                          <a:ea typeface="+mn-ea"/>
                          <a:cs typeface="+mn-cs"/>
                          <a:sym typeface="Arial"/>
                        </a:rPr>
                        <a:t>Looking at a person’s genes to better understand their overall make-up, and</a:t>
                      </a:r>
                      <a:r>
                        <a:rPr lang="en-GB" sz="1050" b="0" i="0" u="none" strike="noStrike" cap="none" baseline="0" dirty="0">
                          <a:solidFill>
                            <a:schemeClr val="bg2"/>
                          </a:solidFill>
                          <a:effectLst/>
                          <a:latin typeface="+mn-lt"/>
                          <a:ea typeface="+mn-ea"/>
                          <a:cs typeface="+mn-cs"/>
                          <a:sym typeface="Arial"/>
                        </a:rPr>
                        <a:t> to understand a condition</a:t>
                      </a:r>
                      <a:r>
                        <a:rPr lang="en-GB" sz="1050" b="0" i="0" u="none" strike="noStrike" cap="none" dirty="0">
                          <a:solidFill>
                            <a:schemeClr val="bg2"/>
                          </a:solidFill>
                          <a:effectLst/>
                          <a:latin typeface="+mn-lt"/>
                          <a:ea typeface="+mn-ea"/>
                          <a:cs typeface="+mn-cs"/>
                          <a:sym typeface="Arial"/>
                        </a:rPr>
                        <a:t> as well as the likelihood of an individual developing a health condition</a:t>
                      </a:r>
                      <a:r>
                        <a:rPr lang="en-GB" sz="1050" b="0" i="0" u="none" strike="noStrike" cap="none" baseline="0" dirty="0">
                          <a:solidFill>
                            <a:schemeClr val="bg2"/>
                          </a:solidFill>
                          <a:effectLst/>
                          <a:latin typeface="+mn-lt"/>
                          <a:ea typeface="+mn-ea"/>
                          <a:cs typeface="+mn-cs"/>
                          <a:sym typeface="Arial"/>
                        </a:rPr>
                        <a:t> </a:t>
                      </a:r>
                      <a:r>
                        <a:rPr lang="en-GB" sz="1050" b="0" i="0" u="none" strike="noStrike" cap="none" dirty="0">
                          <a:solidFill>
                            <a:schemeClr val="bg2"/>
                          </a:solidFill>
                          <a:effectLst/>
                          <a:latin typeface="+mn-lt"/>
                          <a:ea typeface="+mn-ea"/>
                          <a:cs typeface="+mn-cs"/>
                          <a:sym typeface="Arial"/>
                        </a:rPr>
                        <a:t>based on family genetics.</a:t>
                      </a:r>
                      <a:r>
                        <a:rPr lang="en-GB" sz="1050" b="0" baseline="30000" dirty="0">
                          <a:solidFill>
                            <a:schemeClr val="bg2"/>
                          </a:solidFill>
                          <a:effectLst/>
                        </a:rPr>
                        <a:t>12</a:t>
                      </a:r>
                      <a:r>
                        <a:rPr lang="en-GB" sz="1050" b="0" i="0" u="none" strike="noStrike" cap="none" dirty="0">
                          <a:solidFill>
                            <a:schemeClr val="bg2"/>
                          </a:solidFill>
                          <a:effectLst/>
                          <a:latin typeface="+mn-lt"/>
                          <a:ea typeface="+mn-ea"/>
                          <a:cs typeface="+mn-cs"/>
                          <a:sym typeface="Arial"/>
                        </a:rPr>
                        <a:t> </a:t>
                      </a: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90214174"/>
                  </a:ext>
                </a:extLst>
              </a:tr>
              <a:tr h="372474">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ea typeface="+mn-ea"/>
                          <a:cs typeface="Arial"/>
                          <a:sym typeface="Arial"/>
                        </a:rPr>
                        <a:t>Genomes/Genomics</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R="0" algn="l" rtl="0" eaLnBrk="1" hangingPunct="1">
                        <a:lnSpc>
                          <a:spcPct val="107000"/>
                        </a:lnSpc>
                        <a:spcBef>
                          <a:spcPts val="0"/>
                        </a:spcBef>
                        <a:spcAft>
                          <a:spcPts val="0"/>
                        </a:spcAft>
                        <a:buClr>
                          <a:srgbClr val="000000"/>
                        </a:buClr>
                        <a:buFont typeface="Arial"/>
                      </a:pPr>
                      <a:r>
                        <a:rPr lang="en-GB" sz="1050" b="0" i="0" u="none" strike="noStrike" cap="none" dirty="0">
                          <a:solidFill>
                            <a:schemeClr val="bg2"/>
                          </a:solidFill>
                          <a:effectLst/>
                          <a:latin typeface="+mn-lt"/>
                          <a:ea typeface="+mn-ea"/>
                          <a:cs typeface="+mn-cs"/>
                          <a:sym typeface="Arial"/>
                        </a:rPr>
                        <a:t>A</a:t>
                      </a:r>
                      <a:r>
                        <a:rPr lang="en-GB" sz="1050" b="0" i="0" u="none" strike="noStrike" cap="none" baseline="0" dirty="0">
                          <a:solidFill>
                            <a:schemeClr val="bg2"/>
                          </a:solidFill>
                          <a:effectLst/>
                          <a:latin typeface="+mn-lt"/>
                          <a:ea typeface="+mn-ea"/>
                          <a:cs typeface="+mn-cs"/>
                          <a:sym typeface="Arial"/>
                        </a:rPr>
                        <a:t> g</a:t>
                      </a:r>
                      <a:r>
                        <a:rPr lang="en-GB" sz="1050" b="0" i="0" u="none" strike="noStrike" cap="none" dirty="0">
                          <a:solidFill>
                            <a:schemeClr val="bg2"/>
                          </a:solidFill>
                          <a:effectLst/>
                          <a:latin typeface="+mn-lt"/>
                          <a:ea typeface="+mn-ea"/>
                          <a:cs typeface="+mn-cs"/>
                          <a:sym typeface="Arial"/>
                        </a:rPr>
                        <a:t>enome is the complete set of DNA within a person. Genomics is the study of genomes, looking at their structure and function.</a:t>
                      </a:r>
                      <a:r>
                        <a:rPr lang="en-GB" sz="1050" b="0" baseline="30000" dirty="0">
                          <a:solidFill>
                            <a:schemeClr val="bg2"/>
                          </a:solidFill>
                          <a:effectLst/>
                        </a:rPr>
                        <a:t>13</a:t>
                      </a:r>
                      <a:endParaRPr lang="en-GB" sz="1050" b="0" i="0" u="none" strike="noStrike" cap="none" dirty="0">
                        <a:solidFill>
                          <a:schemeClr val="bg2"/>
                        </a:solidFill>
                        <a:effectLst/>
                        <a:latin typeface="+mn-lt"/>
                        <a:ea typeface="+mn-ea"/>
                        <a:cs typeface="+mn-cs"/>
                        <a:sym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23976715"/>
                  </a:ext>
                </a:extLst>
              </a:tr>
              <a:tr h="572213">
                <a:tc>
                  <a:txBody>
                    <a:bodyPr/>
                    <a:lstStyle/>
                    <a:p>
                      <a:pPr algn="r">
                        <a:lnSpc>
                          <a:spcPct val="107000"/>
                        </a:lnSpc>
                        <a:spcAft>
                          <a:spcPts val="0"/>
                        </a:spcAft>
                      </a:pPr>
                      <a:r>
                        <a:rPr lang="en-GB" sz="1100" b="1" i="0" u="none" strike="noStrike" cap="none">
                          <a:solidFill>
                            <a:schemeClr val="tx2"/>
                          </a:solidFill>
                          <a:latin typeface="Georgia" panose="02040502050405020303" pitchFamily="18" charset="0"/>
                          <a:ea typeface="+mn-ea"/>
                          <a:cs typeface="Arial"/>
                          <a:sym typeface="Arial"/>
                        </a:rPr>
                        <a:t>Health literacy</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R="0" algn="l" rtl="0" eaLnBrk="1" hangingPunct="1">
                        <a:lnSpc>
                          <a:spcPct val="107000"/>
                        </a:lnSpc>
                        <a:spcBef>
                          <a:spcPts val="0"/>
                        </a:spcBef>
                        <a:spcAft>
                          <a:spcPts val="0"/>
                        </a:spcAft>
                        <a:buClr>
                          <a:srgbClr val="000000"/>
                        </a:buClr>
                        <a:buFont typeface="Arial"/>
                      </a:pPr>
                      <a:r>
                        <a:rPr lang="en-GB" sz="1050" b="0" i="0" u="none" strike="noStrike" cap="none" dirty="0">
                          <a:solidFill>
                            <a:schemeClr val="bg2"/>
                          </a:solidFill>
                          <a:effectLst/>
                          <a:latin typeface="+mn-lt"/>
                          <a:ea typeface="+mn-ea"/>
                          <a:cs typeface="+mn-cs"/>
                          <a:sym typeface="Arial"/>
                        </a:rPr>
                        <a:t>The skills that determine a person’s ability and motivation to gain access to, understand, and use information in ways that promote and maintain health.</a:t>
                      </a:r>
                      <a:r>
                        <a:rPr lang="en-GB" sz="1050" b="0" baseline="30000" dirty="0">
                          <a:solidFill>
                            <a:schemeClr val="bg2"/>
                          </a:solidFill>
                          <a:effectLst/>
                        </a:rPr>
                        <a:t>14</a:t>
                      </a:r>
                      <a:r>
                        <a:rPr lang="en-GB" sz="1050" b="0" i="0" u="none" strike="noStrike" cap="none" dirty="0">
                          <a:solidFill>
                            <a:schemeClr val="bg2"/>
                          </a:solidFill>
                          <a:effectLst/>
                          <a:latin typeface="+mn-lt"/>
                          <a:ea typeface="+mn-ea"/>
                          <a:cs typeface="+mn-cs"/>
                          <a:sym typeface="Arial"/>
                        </a:rPr>
                        <a:t>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47974754"/>
                  </a:ext>
                </a:extLst>
              </a:tr>
              <a:tr h="767687">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ea typeface="+mn-ea"/>
                          <a:cs typeface="Arial"/>
                          <a:sym typeface="Arial"/>
                        </a:rPr>
                        <a:t>Holistic</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R="0" algn="l" rtl="0" eaLnBrk="1" hangingPunct="1">
                        <a:lnSpc>
                          <a:spcPct val="107000"/>
                        </a:lnSpc>
                        <a:spcBef>
                          <a:spcPts val="0"/>
                        </a:spcBef>
                        <a:spcAft>
                          <a:spcPts val="0"/>
                        </a:spcAft>
                        <a:buClr>
                          <a:srgbClr val="000000"/>
                        </a:buClr>
                        <a:buFont typeface="Arial"/>
                      </a:pPr>
                      <a:r>
                        <a:rPr lang="en-GB" sz="1050" b="0" i="0" u="none" strike="noStrike" cap="none" dirty="0">
                          <a:solidFill>
                            <a:schemeClr val="bg2"/>
                          </a:solidFill>
                          <a:effectLst/>
                          <a:latin typeface="+mn-lt"/>
                          <a:ea typeface="+mn-ea"/>
                          <a:cs typeface="+mn-cs"/>
                          <a:sym typeface="Arial"/>
                        </a:rPr>
                        <a:t>Looking at a whole situation. In terms of healthcare, it is about treating the whole person, considering medication, support, environmental factors and all other aspects that impact living with a health condition.</a:t>
                      </a:r>
                      <a:r>
                        <a:rPr lang="en-GB" sz="1050" b="0" baseline="30000" dirty="0">
                          <a:solidFill>
                            <a:schemeClr val="bg2"/>
                          </a:solidFill>
                          <a:effectLst/>
                        </a:rPr>
                        <a:t>15</a:t>
                      </a:r>
                      <a:endParaRPr lang="en-GB" sz="1050" b="0" i="0" u="none" strike="noStrike" cap="none" dirty="0">
                        <a:solidFill>
                          <a:schemeClr val="bg2"/>
                        </a:solidFill>
                        <a:effectLst/>
                        <a:latin typeface="+mn-lt"/>
                        <a:ea typeface="+mn-ea"/>
                        <a:cs typeface="+mn-cs"/>
                        <a:sym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84832697"/>
                  </a:ext>
                </a:extLst>
              </a:tr>
              <a:tr h="572213">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ea typeface="+mn-ea"/>
                          <a:cs typeface="Arial"/>
                          <a:sym typeface="Arial"/>
                        </a:rPr>
                        <a:t>Meaningful outcomes</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R="0" algn="l" rtl="0" eaLnBrk="1" hangingPunct="1">
                        <a:lnSpc>
                          <a:spcPct val="107000"/>
                        </a:lnSpc>
                        <a:spcBef>
                          <a:spcPts val="0"/>
                        </a:spcBef>
                        <a:spcAft>
                          <a:spcPts val="0"/>
                        </a:spcAft>
                        <a:buClr>
                          <a:srgbClr val="000000"/>
                        </a:buClr>
                        <a:buFont typeface="Arial"/>
                      </a:pPr>
                      <a:r>
                        <a:rPr lang="en-GB" sz="1050" b="0" i="0" u="none" strike="noStrike" cap="none" dirty="0">
                          <a:solidFill>
                            <a:schemeClr val="bg2"/>
                          </a:solidFill>
                          <a:effectLst/>
                          <a:latin typeface="+mn-lt"/>
                          <a:ea typeface="+mn-ea"/>
                          <a:cs typeface="+mn-cs"/>
                          <a:sym typeface="Arial"/>
                        </a:rPr>
                        <a:t>In clinical terms, the results of not just one factor, such as a response to a medicine, but</a:t>
                      </a:r>
                      <a:r>
                        <a:rPr lang="en-GB" sz="1050" b="0" i="0" u="none" strike="noStrike" cap="none" baseline="0" dirty="0">
                          <a:solidFill>
                            <a:schemeClr val="bg2"/>
                          </a:solidFill>
                          <a:effectLst/>
                          <a:latin typeface="+mn-lt"/>
                          <a:ea typeface="+mn-ea"/>
                          <a:cs typeface="+mn-cs"/>
                          <a:sym typeface="Arial"/>
                        </a:rPr>
                        <a:t> </a:t>
                      </a:r>
                      <a:r>
                        <a:rPr lang="en-GB" sz="1050" b="0" i="0" u="none" strike="noStrike" cap="none" dirty="0">
                          <a:solidFill>
                            <a:schemeClr val="bg2"/>
                          </a:solidFill>
                          <a:effectLst/>
                          <a:latin typeface="+mn-lt"/>
                          <a:ea typeface="+mn-ea"/>
                          <a:cs typeface="+mn-cs"/>
                          <a:sym typeface="Arial"/>
                        </a:rPr>
                        <a:t>based on treatment, environment and additional factors.</a:t>
                      </a:r>
                      <a:r>
                        <a:rPr lang="en-GB" sz="1050" b="0" baseline="30000" dirty="0">
                          <a:solidFill>
                            <a:schemeClr val="bg2"/>
                          </a:solidFill>
                          <a:effectLst/>
                        </a:rPr>
                        <a:t>16</a:t>
                      </a:r>
                      <a:r>
                        <a:rPr lang="en-GB" sz="1050" b="0" i="0" u="none" strike="noStrike" cap="none" dirty="0">
                          <a:solidFill>
                            <a:schemeClr val="bg2"/>
                          </a:solidFill>
                          <a:effectLst/>
                          <a:latin typeface="+mn-lt"/>
                          <a:ea typeface="+mn-ea"/>
                          <a:cs typeface="+mn-cs"/>
                          <a:sym typeface="Arial"/>
                        </a:rPr>
                        <a:t>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31711604"/>
                  </a:ext>
                </a:extLst>
              </a:tr>
              <a:tr h="572213">
                <a:tc>
                  <a:txBody>
                    <a:bodyPr/>
                    <a:lstStyle/>
                    <a:p>
                      <a:pPr algn="r">
                        <a:lnSpc>
                          <a:spcPct val="107000"/>
                        </a:lnSpc>
                        <a:spcAft>
                          <a:spcPts val="0"/>
                        </a:spcAft>
                      </a:pPr>
                      <a:r>
                        <a:rPr lang="en-GB" sz="1100" b="1" i="0" u="none" strike="noStrike" cap="none">
                          <a:solidFill>
                            <a:schemeClr val="tx2"/>
                          </a:solidFill>
                          <a:latin typeface="Georgia" panose="02040502050405020303" pitchFamily="18" charset="0"/>
                          <a:ea typeface="+mn-ea"/>
                          <a:cs typeface="Arial"/>
                          <a:sym typeface="Arial"/>
                        </a:rPr>
                        <a:t>Molecular basis</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R="0" algn="l" rtl="0" eaLnBrk="1" hangingPunct="1">
                        <a:lnSpc>
                          <a:spcPct val="107000"/>
                        </a:lnSpc>
                        <a:spcBef>
                          <a:spcPts val="0"/>
                        </a:spcBef>
                        <a:spcAft>
                          <a:spcPts val="0"/>
                        </a:spcAft>
                        <a:buClr>
                          <a:srgbClr val="000000"/>
                        </a:buClr>
                        <a:buFont typeface="Arial"/>
                      </a:pPr>
                      <a:r>
                        <a:rPr lang="en-GB" sz="1050" b="0" i="0" u="none" strike="noStrike" cap="none" dirty="0">
                          <a:solidFill>
                            <a:schemeClr val="bg2"/>
                          </a:solidFill>
                          <a:effectLst/>
                          <a:latin typeface="+mn-lt"/>
                          <a:ea typeface="+mn-ea"/>
                          <a:cs typeface="+mn-cs"/>
                          <a:sym typeface="Arial"/>
                        </a:rPr>
                        <a:t>Looking at something at the molecular level. The body is made up of molecules (a group of atoms held together by a chemical bond), which exist in different sizes.</a:t>
                      </a:r>
                      <a:r>
                        <a:rPr lang="en-GB" sz="1050" b="0" baseline="30000" dirty="0">
                          <a:solidFill>
                            <a:schemeClr val="bg2"/>
                          </a:solidFill>
                          <a:effectLst/>
                        </a:rPr>
                        <a:t>17</a:t>
                      </a:r>
                      <a:r>
                        <a:rPr lang="en-GB" sz="1050" b="0" i="0" u="none" strike="noStrike" cap="none" dirty="0">
                          <a:solidFill>
                            <a:schemeClr val="bg2"/>
                          </a:solidFill>
                          <a:effectLst/>
                          <a:latin typeface="+mn-lt"/>
                          <a:ea typeface="+mn-ea"/>
                          <a:cs typeface="+mn-cs"/>
                          <a:sym typeface="Arial"/>
                        </a:rPr>
                        <a:t>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34571642"/>
                  </a:ext>
                </a:extLst>
              </a:tr>
              <a:tr h="446515">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ea typeface="+mn-ea"/>
                          <a:cs typeface="Arial"/>
                          <a:sym typeface="Arial"/>
                        </a:rPr>
                        <a:t>Outcomes-focused healthcare</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R="0" algn="l" rtl="0" eaLnBrk="1" hangingPunct="1">
                        <a:lnSpc>
                          <a:spcPct val="107000"/>
                        </a:lnSpc>
                        <a:spcBef>
                          <a:spcPts val="0"/>
                        </a:spcBef>
                        <a:spcAft>
                          <a:spcPts val="0"/>
                        </a:spcAft>
                        <a:buClr>
                          <a:srgbClr val="000000"/>
                        </a:buClr>
                        <a:buFont typeface="Arial"/>
                      </a:pPr>
                      <a:r>
                        <a:rPr lang="en-GB" sz="1050" b="0" i="0" u="none" strike="noStrike" cap="none" dirty="0">
                          <a:solidFill>
                            <a:schemeClr val="bg2"/>
                          </a:solidFill>
                          <a:effectLst/>
                          <a:latin typeface="+mn-lt"/>
                          <a:ea typeface="+mn-ea"/>
                          <a:cs typeface="+mn-cs"/>
                          <a:sym typeface="Arial"/>
                        </a:rPr>
                        <a:t>When healthcare systems focus on delivering positive health benefits, including preventing conditions, as opposed to only treating them.</a:t>
                      </a:r>
                      <a:r>
                        <a:rPr lang="en-GB" sz="1050" b="0" i="0" u="none" strike="noStrike" cap="none" baseline="30000" dirty="0">
                          <a:solidFill>
                            <a:schemeClr val="bg2"/>
                          </a:solidFill>
                          <a:effectLst/>
                          <a:latin typeface="+mn-lt"/>
                          <a:ea typeface="+mn-ea"/>
                          <a:cs typeface="+mn-cs"/>
                          <a:sym typeface="Arial"/>
                        </a:rPr>
                        <a:t>18</a:t>
                      </a:r>
                      <a:endParaRPr lang="en-GB" sz="1050" b="0" i="0" u="none" strike="noStrike" cap="none" dirty="0">
                        <a:solidFill>
                          <a:schemeClr val="bg2"/>
                        </a:solidFill>
                        <a:effectLst/>
                        <a:latin typeface="+mn-lt"/>
                        <a:ea typeface="+mn-ea"/>
                        <a:cs typeface="+mn-cs"/>
                        <a:sym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83340528"/>
                  </a:ext>
                </a:extLst>
              </a:tr>
              <a:tr h="267264">
                <a:tc>
                  <a:txBody>
                    <a:bodyPr/>
                    <a:lstStyle/>
                    <a:p>
                      <a:pPr algn="r">
                        <a:lnSpc>
                          <a:spcPct val="107000"/>
                        </a:lnSpc>
                        <a:spcAft>
                          <a:spcPts val="0"/>
                        </a:spcAft>
                      </a:pPr>
                      <a:r>
                        <a:rPr lang="en-GB" sz="1100" b="1" i="0" u="none" strike="noStrike" cap="none">
                          <a:solidFill>
                            <a:schemeClr val="tx2"/>
                          </a:solidFill>
                          <a:latin typeface="Georgia" panose="02040502050405020303" pitchFamily="18" charset="0"/>
                          <a:ea typeface="+mn-ea"/>
                          <a:cs typeface="Arial"/>
                          <a:sym typeface="Arial"/>
                        </a:rPr>
                        <a:t>Personalised healthcare</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R="0" algn="l" rtl="0" eaLnBrk="1" hangingPunct="1">
                        <a:lnSpc>
                          <a:spcPct val="107000"/>
                        </a:lnSpc>
                        <a:spcBef>
                          <a:spcPts val="0"/>
                        </a:spcBef>
                        <a:spcAft>
                          <a:spcPts val="0"/>
                        </a:spcAft>
                        <a:buClr>
                          <a:srgbClr val="000000"/>
                        </a:buClr>
                        <a:buFont typeface="Arial"/>
                      </a:pPr>
                      <a:r>
                        <a:rPr lang="en-GB" sz="1050" b="0" i="0" u="none" strike="noStrike" cap="none" dirty="0">
                          <a:solidFill>
                            <a:schemeClr val="bg2"/>
                          </a:solidFill>
                          <a:effectLst/>
                          <a:latin typeface="+mn-lt"/>
                          <a:ea typeface="+mn-ea"/>
                          <a:cs typeface="+mn-cs"/>
                          <a:sym typeface="Arial"/>
                        </a:rPr>
                        <a:t>The tailoring of care to a person’s unique health needs.</a:t>
                      </a:r>
                      <a:r>
                        <a:rPr lang="en-GB" sz="1050" b="0" i="0" u="none" strike="noStrike" cap="none" baseline="30000" dirty="0">
                          <a:solidFill>
                            <a:schemeClr val="bg2"/>
                          </a:solidFill>
                          <a:effectLst/>
                          <a:latin typeface="+mn-lt"/>
                          <a:ea typeface="+mn-ea"/>
                          <a:cs typeface="+mn-cs"/>
                          <a:sym typeface="Arial"/>
                        </a:rPr>
                        <a:t>19</a:t>
                      </a:r>
                      <a:endParaRPr lang="en-GB" sz="1050" b="0" i="0" u="none" strike="noStrike" cap="none" dirty="0">
                        <a:solidFill>
                          <a:schemeClr val="bg2"/>
                        </a:solidFill>
                        <a:effectLst/>
                        <a:latin typeface="+mn-lt"/>
                        <a:ea typeface="+mn-ea"/>
                        <a:cs typeface="+mn-cs"/>
                        <a:sym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36604763"/>
                  </a:ext>
                </a:extLst>
              </a:tr>
              <a:tr h="767687">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ea typeface="+mn-ea"/>
                          <a:cs typeface="Arial"/>
                          <a:sym typeface="Arial"/>
                        </a:rPr>
                        <a:t>Real-world</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R="0" algn="l" rtl="0" eaLnBrk="1" hangingPunct="1">
                        <a:lnSpc>
                          <a:spcPct val="107000"/>
                        </a:lnSpc>
                        <a:spcBef>
                          <a:spcPts val="0"/>
                        </a:spcBef>
                        <a:spcAft>
                          <a:spcPts val="0"/>
                        </a:spcAft>
                        <a:buClr>
                          <a:srgbClr val="000000"/>
                        </a:buClr>
                        <a:buFont typeface="Arial"/>
                      </a:pPr>
                      <a:r>
                        <a:rPr lang="en-GB" sz="1050" b="0" i="0" u="none" strike="noStrike" cap="none" dirty="0">
                          <a:solidFill>
                            <a:schemeClr val="bg2"/>
                          </a:solidFill>
                          <a:effectLst/>
                          <a:latin typeface="+mn-lt"/>
                          <a:ea typeface="+mn-ea"/>
                          <a:cs typeface="+mn-cs"/>
                          <a:sym typeface="Arial"/>
                        </a:rPr>
                        <a:t>A lot of treatment decisions are made based on how effective and safe a treatment is in clinical trials, but real-world evidence looks beyond this and addresses insights from electronic health record registries, as well as social and environmental factors.</a:t>
                      </a:r>
                      <a:r>
                        <a:rPr lang="en-GB" sz="1050" b="0" baseline="30000" dirty="0">
                          <a:solidFill>
                            <a:schemeClr val="bg2"/>
                          </a:solidFill>
                          <a:effectLst/>
                        </a:rPr>
                        <a:t>20</a:t>
                      </a:r>
                      <a:r>
                        <a:rPr lang="en-GB" sz="1050" b="0" i="0" u="none" strike="noStrike" cap="none" dirty="0">
                          <a:solidFill>
                            <a:schemeClr val="bg2"/>
                          </a:solidFill>
                          <a:effectLst/>
                          <a:latin typeface="+mn-lt"/>
                          <a:ea typeface="+mn-ea"/>
                          <a:cs typeface="+mn-cs"/>
                          <a:sym typeface="Arial"/>
                        </a:rPr>
                        <a:t>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14666228"/>
                  </a:ext>
                </a:extLst>
              </a:tr>
              <a:tr h="548069">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ea typeface="+mn-ea"/>
                          <a:cs typeface="Arial"/>
                          <a:sym typeface="Arial"/>
                        </a:rPr>
                        <a:t>Telemedicine</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07000"/>
                        </a:lnSpc>
                        <a:spcAft>
                          <a:spcPts val="0"/>
                        </a:spcAft>
                      </a:pPr>
                      <a:r>
                        <a:rPr lang="en-GB" sz="1050" b="0" i="0" u="none" strike="noStrike" cap="none" dirty="0">
                          <a:solidFill>
                            <a:schemeClr val="bg2"/>
                          </a:solidFill>
                          <a:effectLst/>
                          <a:latin typeface="+mn-lt"/>
                          <a:ea typeface="+mn-ea"/>
                          <a:cs typeface="+mn-cs"/>
                          <a:sym typeface="Arial"/>
                        </a:rPr>
                        <a:t>The remote provision of healthcare advice, typically by using technology (e.g. telephone or computer), to aid the diagnosis, treatment and management of a condition.</a:t>
                      </a:r>
                      <a:r>
                        <a:rPr lang="en-GB" sz="1050" b="0" i="0" u="none" strike="noStrike" cap="none" baseline="30000" dirty="0">
                          <a:solidFill>
                            <a:schemeClr val="bg2"/>
                          </a:solidFill>
                          <a:effectLst/>
                          <a:latin typeface="+mn-lt"/>
                          <a:ea typeface="+mn-ea"/>
                          <a:cs typeface="+mn-cs"/>
                          <a:sym typeface="Arial"/>
                        </a:rPr>
                        <a:t>21</a:t>
                      </a:r>
                      <a:r>
                        <a:rPr lang="en-GB" sz="1050" b="0" i="0" u="none" strike="noStrike" cap="none" dirty="0">
                          <a:solidFill>
                            <a:schemeClr val="bg2"/>
                          </a:solidFill>
                          <a:effectLst/>
                          <a:latin typeface="+mn-lt"/>
                          <a:ea typeface="+mn-ea"/>
                          <a:cs typeface="+mn-cs"/>
                          <a:sym typeface="Arial"/>
                        </a:rPr>
                        <a:t>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67667953"/>
                  </a:ext>
                </a:extLst>
              </a:tr>
              <a:tr h="375778">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ea typeface="+mn-ea"/>
                          <a:cs typeface="Arial"/>
                          <a:sym typeface="Arial"/>
                        </a:rPr>
                        <a:t>Value-based healthcare</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07000"/>
                        </a:lnSpc>
                        <a:spcAft>
                          <a:spcPts val="0"/>
                        </a:spcAft>
                      </a:pPr>
                      <a:r>
                        <a:rPr lang="en-GB" sz="1050" b="0" i="0" u="none" strike="noStrike" cap="none" dirty="0">
                          <a:solidFill>
                            <a:schemeClr val="bg2"/>
                          </a:solidFill>
                          <a:effectLst/>
                          <a:latin typeface="+mn-lt"/>
                          <a:ea typeface="+mn-ea"/>
                          <a:cs typeface="+mn-cs"/>
                          <a:sym typeface="Arial"/>
                        </a:rPr>
                        <a:t>When healthcare providers and institutions are paid based on the health outcomes of the individual.</a:t>
                      </a:r>
                      <a:r>
                        <a:rPr lang="en-GB" sz="1050" b="0" i="0" u="none" strike="noStrike" cap="none" baseline="30000" dirty="0">
                          <a:solidFill>
                            <a:schemeClr val="bg2"/>
                          </a:solidFill>
                          <a:effectLst/>
                          <a:latin typeface="+mn-lt"/>
                          <a:ea typeface="+mn-ea"/>
                          <a:cs typeface="+mn-cs"/>
                          <a:sym typeface="Arial"/>
                        </a:rPr>
                        <a:t>18</a:t>
                      </a:r>
                      <a:r>
                        <a:rPr lang="en-GB" sz="1050" b="0" i="0" u="none" strike="noStrike" cap="none" dirty="0">
                          <a:solidFill>
                            <a:schemeClr val="bg2"/>
                          </a:solidFill>
                          <a:effectLst/>
                          <a:latin typeface="+mn-lt"/>
                          <a:ea typeface="+mn-ea"/>
                          <a:cs typeface="+mn-cs"/>
                          <a:sym typeface="Arial"/>
                        </a:rPr>
                        <a:t>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41443684"/>
                  </a:ext>
                </a:extLst>
              </a:tr>
              <a:tr h="472151">
                <a:tc>
                  <a:txBody>
                    <a:bodyPr/>
                    <a:lstStyle/>
                    <a:p>
                      <a:pPr algn="r">
                        <a:lnSpc>
                          <a:spcPct val="107000"/>
                        </a:lnSpc>
                        <a:spcAft>
                          <a:spcPts val="0"/>
                        </a:spcAft>
                      </a:pPr>
                      <a:r>
                        <a:rPr lang="en-GB" sz="1100" b="1" i="0" u="none" strike="noStrike" cap="none" dirty="0">
                          <a:solidFill>
                            <a:schemeClr val="tx2"/>
                          </a:solidFill>
                          <a:latin typeface="Georgia" panose="02040502050405020303" pitchFamily="18" charset="0"/>
                          <a:ea typeface="+mn-ea"/>
                          <a:cs typeface="Arial"/>
                          <a:sym typeface="Arial"/>
                        </a:rPr>
                        <a:t>Wearable devices</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07000"/>
                        </a:lnSpc>
                        <a:spcAft>
                          <a:spcPts val="0"/>
                        </a:spcAft>
                      </a:pPr>
                      <a:r>
                        <a:rPr lang="en-GB" sz="1050" b="0" i="0" u="none" strike="noStrike" cap="none" dirty="0">
                          <a:solidFill>
                            <a:schemeClr val="bg2"/>
                          </a:solidFill>
                          <a:effectLst/>
                          <a:latin typeface="+mn-lt"/>
                          <a:ea typeface="+mn-ea"/>
                          <a:cs typeface="+mn-cs"/>
                          <a:sym typeface="Arial"/>
                        </a:rPr>
                        <a:t>A small computer that people can wear, such as a smart watch. Many wearable devices can track bodily functions such as heart rate.</a:t>
                      </a:r>
                      <a:r>
                        <a:rPr lang="en-GB" sz="1050" b="0" i="0" u="none" strike="noStrike" cap="none" baseline="30000" dirty="0">
                          <a:solidFill>
                            <a:schemeClr val="bg2"/>
                          </a:solidFill>
                          <a:effectLst/>
                          <a:latin typeface="+mn-lt"/>
                          <a:ea typeface="+mn-ea"/>
                          <a:cs typeface="+mn-cs"/>
                          <a:sym typeface="Arial"/>
                        </a:rPr>
                        <a:t>9</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38050749"/>
                  </a:ext>
                </a:extLst>
              </a:tr>
            </a:tbl>
          </a:graphicData>
        </a:graphic>
      </p:graphicFrame>
      <p:sp>
        <p:nvSpPr>
          <p:cNvPr id="8" name="Google Shape;70;p10">
            <a:extLst>
              <a:ext uri="{FF2B5EF4-FFF2-40B4-BE49-F238E27FC236}">
                <a16:creationId xmlns:a16="http://schemas.microsoft.com/office/drawing/2014/main" id="{7E5229F8-C8B3-4F8C-B3AB-A459CDA2F715}"/>
              </a:ext>
              <a:ext uri="{C183D7F6-B498-43B3-948B-1728B52AA6E4}">
                <adec:decorative xmlns:adec="http://schemas.microsoft.com/office/drawing/2017/decorative" val="1"/>
              </a:ext>
            </a:extLst>
          </p:cNvPr>
          <p:cNvSpPr/>
          <p:nvPr/>
        </p:nvSpPr>
        <p:spPr>
          <a:xfrm flipH="1">
            <a:off x="1256242" y="9083054"/>
            <a:ext cx="310504" cy="288140"/>
          </a:xfrm>
          <a:prstGeom prst="ellipse">
            <a:avLst/>
          </a:prstGeom>
          <a:solidFill>
            <a:schemeClr val="tx2">
              <a:lumMod val="20000"/>
              <a:lumOff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3" name="TextBox 2">
            <a:extLst>
              <a:ext uri="{C183D7F6-B498-43B3-948B-1728B52AA6E4}">
                <adec:decorative xmlns:adec="http://schemas.microsoft.com/office/drawing/2017/decorative" val="1"/>
              </a:ext>
            </a:extLst>
          </p:cNvPr>
          <p:cNvSpPr txBox="1"/>
          <p:nvPr/>
        </p:nvSpPr>
        <p:spPr>
          <a:xfrm>
            <a:off x="230400" y="561600"/>
            <a:ext cx="5787636" cy="415498"/>
          </a:xfrm>
          <a:prstGeom prst="rect">
            <a:avLst/>
          </a:prstGeom>
          <a:noFill/>
        </p:spPr>
        <p:txBody>
          <a:bodyPr wrap="square" rtlCol="0">
            <a:spAutoFit/>
          </a:bodyPr>
          <a:lstStyle/>
          <a:p>
            <a:r>
              <a:rPr lang="en-GB" sz="1050" dirty="0">
                <a:solidFill>
                  <a:schemeClr val="bg2"/>
                </a:solidFill>
                <a:latin typeface="+mn-lt"/>
                <a:ea typeface="+mn-ea"/>
                <a:cs typeface="+mn-cs"/>
              </a:rPr>
              <a:t>*To note, terms included in this glossary are defined as they are used in personalised healthcare and medicine</a:t>
            </a:r>
          </a:p>
        </p:txBody>
      </p:sp>
    </p:spTree>
    <p:extLst>
      <p:ext uri="{BB962C8B-B14F-4D97-AF65-F5344CB8AC3E}">
        <p14:creationId xmlns:p14="http://schemas.microsoft.com/office/powerpoint/2010/main" val="1329898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F90DA-4995-4701-BF40-5F4852E0B7C4}"/>
              </a:ext>
            </a:extLst>
          </p:cNvPr>
          <p:cNvSpPr>
            <a:spLocks noGrp="1"/>
          </p:cNvSpPr>
          <p:nvPr>
            <p:ph type="ctrTitle"/>
          </p:nvPr>
        </p:nvSpPr>
        <p:spPr>
          <a:xfrm>
            <a:off x="216000" y="154800"/>
            <a:ext cx="6032648" cy="443114"/>
          </a:xfrm>
        </p:spPr>
        <p:txBody>
          <a:bodyPr anchor="t"/>
          <a:lstStyle/>
          <a:p>
            <a:pPr marL="0" indent="0" algn="l"/>
            <a:r>
              <a:rPr lang="en-GB" sz="2800" dirty="0">
                <a:solidFill>
                  <a:srgbClr val="033369"/>
                </a:solidFill>
              </a:rPr>
              <a:t>References</a:t>
            </a:r>
            <a:endParaRPr lang="en-GB" sz="2800" dirty="0">
              <a:solidFill>
                <a:schemeClr val="tx2"/>
              </a:solidFill>
              <a:latin typeface="Arial Black" panose="020B0A04020102020204" pitchFamily="34" charset="0"/>
            </a:endParaRPr>
          </a:p>
        </p:txBody>
      </p:sp>
      <p:sp>
        <p:nvSpPr>
          <p:cNvPr id="9" name="Rectangle 8">
            <a:extLst>
              <a:ext uri="{FF2B5EF4-FFF2-40B4-BE49-F238E27FC236}">
                <a16:creationId xmlns:a16="http://schemas.microsoft.com/office/drawing/2014/main" id="{A10367E3-E9F0-4B9E-8FA0-6B3F58A0FD06}"/>
              </a:ext>
            </a:extLst>
          </p:cNvPr>
          <p:cNvSpPr/>
          <p:nvPr/>
        </p:nvSpPr>
        <p:spPr>
          <a:xfrm>
            <a:off x="234000" y="1008000"/>
            <a:ext cx="6032648" cy="5770811"/>
          </a:xfrm>
          <a:prstGeom prst="rect">
            <a:avLst/>
          </a:prstGeom>
        </p:spPr>
        <p:txBody>
          <a:bodyPr wrap="square">
            <a:spAutoFit/>
          </a:bodyPr>
          <a:lstStyle/>
          <a:p>
            <a:pPr marL="228600" lvl="0" indent="-228600">
              <a:spcAft>
                <a:spcPts val="20"/>
              </a:spcAft>
              <a:buClr>
                <a:schemeClr val="bg2"/>
              </a:buClr>
              <a:buFont typeface="+mj-lt"/>
              <a:buAutoNum type="arabicPeriod"/>
            </a:pPr>
            <a:r>
              <a:rPr lang="en-GB" sz="900" dirty="0">
                <a:solidFill>
                  <a:schemeClr val="bg2"/>
                </a:solidFill>
                <a:latin typeface="Arial" panose="020B0604020202020204" pitchFamily="34" charset="0"/>
                <a:ea typeface="Imago" pitchFamily="2" charset="0"/>
              </a:rPr>
              <a:t>The Oxford Living Dictionary [Internet; cited 2021 March] Available from: </a:t>
            </a:r>
            <a:r>
              <a:rPr lang="en-GB" sz="900" dirty="0">
                <a:solidFill>
                  <a:schemeClr val="bg2"/>
                </a:solidFill>
                <a:latin typeface="Arial" panose="020B0604020202020204" pitchFamily="34" charset="0"/>
                <a:ea typeface="Imago" pitchFamily="2" charset="0"/>
                <a:hlinkClick r:id="rId2"/>
              </a:rPr>
              <a:t>https://www.oxfordreference.com/view/10.1093/oi/authority.20110803095426960</a:t>
            </a:r>
            <a:endParaRPr lang="en-GB" sz="9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err="1">
                <a:solidFill>
                  <a:schemeClr val="bg2"/>
                </a:solidFill>
                <a:latin typeface="Arial" panose="020B0604020202020204" pitchFamily="34" charset="0"/>
                <a:ea typeface="Imago" pitchFamily="2" charset="0"/>
              </a:rPr>
              <a:t>Koonin</a:t>
            </a:r>
            <a:r>
              <a:rPr lang="en-GB" sz="900" dirty="0">
                <a:solidFill>
                  <a:schemeClr val="bg2"/>
                </a:solidFill>
                <a:latin typeface="Arial" panose="020B0604020202020204" pitchFamily="34" charset="0"/>
                <a:ea typeface="Imago" pitchFamily="2" charset="0"/>
              </a:rPr>
              <a:t> EV. 2016 The meaning of biological </a:t>
            </a:r>
            <a:r>
              <a:rPr lang="en-GB" sz="900" dirty="0" err="1">
                <a:solidFill>
                  <a:schemeClr val="bg2"/>
                </a:solidFill>
                <a:latin typeface="Arial" panose="020B0604020202020204" pitchFamily="34" charset="0"/>
                <a:ea typeface="Imago" pitchFamily="2" charset="0"/>
              </a:rPr>
              <a:t>information.Phil</a:t>
            </a:r>
            <a:r>
              <a:rPr lang="en-GB" sz="900" dirty="0">
                <a:solidFill>
                  <a:schemeClr val="bg2"/>
                </a:solidFill>
                <a:latin typeface="Arial" panose="020B0604020202020204" pitchFamily="34" charset="0"/>
                <a:ea typeface="Imago" pitchFamily="2" charset="0"/>
              </a:rPr>
              <a:t>. Trans. R. Soc. A374: 20150065. </a:t>
            </a:r>
            <a:endParaRPr lang="en-GB" sz="12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err="1">
                <a:solidFill>
                  <a:schemeClr val="bg2"/>
                </a:solidFill>
                <a:latin typeface="Arial" panose="020B0604020202020204" pitchFamily="34" charset="0"/>
                <a:ea typeface="Imago" pitchFamily="2" charset="0"/>
              </a:rPr>
              <a:t>Strimbu</a:t>
            </a:r>
            <a:r>
              <a:rPr lang="en-GB" sz="900" dirty="0">
                <a:solidFill>
                  <a:schemeClr val="bg2"/>
                </a:solidFill>
                <a:latin typeface="Arial" panose="020B0604020202020204" pitchFamily="34" charset="0"/>
                <a:ea typeface="Imago" pitchFamily="2" charset="0"/>
              </a:rPr>
              <a:t> et al </a:t>
            </a:r>
            <a:r>
              <a:rPr lang="en-GB" sz="900" dirty="0" err="1">
                <a:solidFill>
                  <a:schemeClr val="bg2"/>
                </a:solidFill>
                <a:latin typeface="Arial" panose="020B0604020202020204" pitchFamily="34" charset="0"/>
                <a:ea typeface="Imago" pitchFamily="2" charset="0"/>
              </a:rPr>
              <a:t>Curr</a:t>
            </a:r>
            <a:r>
              <a:rPr lang="en-GB" sz="900" dirty="0">
                <a:solidFill>
                  <a:schemeClr val="bg2"/>
                </a:solidFill>
                <a:latin typeface="Arial" panose="020B0604020202020204" pitchFamily="34" charset="0"/>
                <a:ea typeface="Imago" pitchFamily="2" charset="0"/>
              </a:rPr>
              <a:t> </a:t>
            </a:r>
            <a:r>
              <a:rPr lang="en-GB" sz="900" dirty="0" err="1">
                <a:solidFill>
                  <a:schemeClr val="bg2"/>
                </a:solidFill>
                <a:latin typeface="Arial" panose="020B0604020202020204" pitchFamily="34" charset="0"/>
                <a:ea typeface="Imago" pitchFamily="2" charset="0"/>
              </a:rPr>
              <a:t>Opin</a:t>
            </a:r>
            <a:r>
              <a:rPr lang="en-GB" sz="900" dirty="0">
                <a:solidFill>
                  <a:schemeClr val="bg2"/>
                </a:solidFill>
                <a:latin typeface="Arial" panose="020B0604020202020204" pitchFamily="34" charset="0"/>
                <a:ea typeface="Imago" pitchFamily="2" charset="0"/>
              </a:rPr>
              <a:t> HIV AIDS . 2010 November ; 5(6): 463–466. </a:t>
            </a:r>
            <a:endParaRPr lang="en-GB" sz="12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a:solidFill>
                  <a:schemeClr val="bg2"/>
                </a:solidFill>
                <a:latin typeface="Arial" panose="020B0604020202020204" pitchFamily="34" charset="0"/>
                <a:ea typeface="Imago" pitchFamily="2" charset="0"/>
              </a:rPr>
              <a:t>National Comprehensive Cancer Network; Biomarker Testing; [Internet; cited 2020 October] Available from: https://www.nccn.org/ patients/resources/</a:t>
            </a:r>
            <a:r>
              <a:rPr lang="en-GB" sz="900" dirty="0" err="1">
                <a:solidFill>
                  <a:schemeClr val="bg2"/>
                </a:solidFill>
                <a:latin typeface="Arial" panose="020B0604020202020204" pitchFamily="34" charset="0"/>
                <a:ea typeface="Imago" pitchFamily="2" charset="0"/>
              </a:rPr>
              <a:t>life_with_cancer</a:t>
            </a:r>
            <a:r>
              <a:rPr lang="en-GB" sz="900" dirty="0">
                <a:solidFill>
                  <a:schemeClr val="bg2"/>
                </a:solidFill>
                <a:latin typeface="Arial" panose="020B0604020202020204" pitchFamily="34" charset="0"/>
                <a:ea typeface="Imago" pitchFamily="2" charset="0"/>
              </a:rPr>
              <a:t>/treatment/biomarker_testing.aspx </a:t>
            </a:r>
            <a:endParaRPr lang="en-GB" sz="12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a:solidFill>
                  <a:schemeClr val="bg2"/>
                </a:solidFill>
                <a:latin typeface="Arial" panose="020B0604020202020204" pitchFamily="34" charset="0"/>
                <a:ea typeface="Imago" pitchFamily="2" charset="0"/>
              </a:rPr>
              <a:t>England National Health Service. [Internet; cited 2021 March]. Available from: https://www.nhs.uk/conditions/ct-scan/ </a:t>
            </a:r>
            <a:endParaRPr lang="en-GB" sz="12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a:solidFill>
                  <a:schemeClr val="bg2"/>
                </a:solidFill>
                <a:latin typeface="Arial" panose="020B0604020202020204" pitchFamily="34" charset="0"/>
                <a:ea typeface="Imago" pitchFamily="2" charset="0"/>
              </a:rPr>
              <a:t>Pharma IQ. [Internet; cited 2021 March]. Available from: https://www.pharma-iq.com/glossary/clinical-development </a:t>
            </a:r>
            <a:endParaRPr lang="en-GB" sz="12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a:solidFill>
                  <a:schemeClr val="bg2"/>
                </a:solidFill>
                <a:latin typeface="Arial" panose="020B0604020202020204" pitchFamily="34" charset="0"/>
                <a:ea typeface="Imago" pitchFamily="2" charset="0"/>
              </a:rPr>
              <a:t>England National Health Service. [Internet; cited 2021 March]. Available from: </a:t>
            </a:r>
            <a:r>
              <a:rPr lang="en-GB" sz="900" dirty="0">
                <a:solidFill>
                  <a:schemeClr val="bg2"/>
                </a:solidFill>
                <a:latin typeface="Arial" panose="020B0604020202020204" pitchFamily="34" charset="0"/>
                <a:ea typeface="Imago" pitchFamily="2" charset="0"/>
                <a:hlinkClick r:id="rId3"/>
              </a:rPr>
              <a:t>https://www.gosh.nhs.uk/conditions-and-treatments/clinical-outcomes/</a:t>
            </a:r>
            <a:endParaRPr lang="en-GB" sz="9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a:solidFill>
                  <a:schemeClr val="bg2"/>
                </a:solidFill>
                <a:latin typeface="Arial" panose="020B0604020202020204" pitchFamily="34" charset="0"/>
                <a:ea typeface="Imago" pitchFamily="2" charset="0"/>
              </a:rPr>
              <a:t>Merriam Webster [Internet; cited 2021 March] Available from: https://www.merriam-webster.com/dictionary/ diagnostic</a:t>
            </a:r>
          </a:p>
          <a:p>
            <a:pPr marL="228600" lvl="0" indent="-228600">
              <a:spcAft>
                <a:spcPts val="20"/>
              </a:spcAft>
              <a:buClr>
                <a:schemeClr val="bg2"/>
              </a:buClr>
              <a:buFont typeface="+mj-lt"/>
              <a:buAutoNum type="arabicPeriod"/>
            </a:pPr>
            <a:r>
              <a:rPr lang="en-GB" sz="900" dirty="0" err="1">
                <a:solidFill>
                  <a:schemeClr val="bg2"/>
                </a:solidFill>
                <a:latin typeface="Arial" panose="020B0604020202020204" pitchFamily="34" charset="0"/>
                <a:ea typeface="Imago" pitchFamily="2" charset="0"/>
              </a:rPr>
              <a:t>Shivank</a:t>
            </a:r>
            <a:r>
              <a:rPr lang="en-GB" sz="900" dirty="0">
                <a:solidFill>
                  <a:schemeClr val="bg2"/>
                </a:solidFill>
                <a:latin typeface="Arial" panose="020B0604020202020204" pitchFamily="34" charset="0"/>
                <a:ea typeface="Imago" pitchFamily="2" charset="0"/>
              </a:rPr>
              <a:t> Garg et al. 2018 Clinical Integration of Digital Solutions in Health Care: An Overview of the Current Landscape of Digital Technologies in Cancer Care JCO Clinical Cancer Informatics:2, 1-9 </a:t>
            </a:r>
            <a:endParaRPr lang="en-GB" sz="12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a:solidFill>
                  <a:schemeClr val="bg2"/>
                </a:solidFill>
                <a:latin typeface="Arial" panose="020B0604020202020204" pitchFamily="34" charset="0"/>
                <a:ea typeface="Imago" pitchFamily="2" charset="0"/>
              </a:rPr>
              <a:t>Cambridge English Dictionary [Internet; cited 2021 March] Available from: https://dictionary.cambridge.org/dictionary/english/ efficacy </a:t>
            </a:r>
            <a:endParaRPr lang="en-GB" sz="12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err="1">
                <a:solidFill>
                  <a:schemeClr val="bg2"/>
                </a:solidFill>
                <a:latin typeface="Arial" panose="020B0604020202020204" pitchFamily="34" charset="0"/>
                <a:ea typeface="Imago" pitchFamily="2" charset="0"/>
              </a:rPr>
              <a:t>HealthIT</a:t>
            </a:r>
            <a:r>
              <a:rPr lang="en-GB" sz="900" dirty="0">
                <a:solidFill>
                  <a:schemeClr val="bg2"/>
                </a:solidFill>
                <a:latin typeface="Arial" panose="020B0604020202020204" pitchFamily="34" charset="0"/>
                <a:ea typeface="Imago" pitchFamily="2" charset="0"/>
              </a:rPr>
              <a:t> (2019) [Internet; cited 2020 October] Available from: https://www.healthit.gov/faq/what-electronic-health-record-ehr </a:t>
            </a:r>
            <a:endParaRPr lang="en-GB" sz="12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a:solidFill>
                  <a:schemeClr val="bg2"/>
                </a:solidFill>
                <a:latin typeface="Arial" panose="020B0604020202020204" pitchFamily="34" charset="0"/>
                <a:ea typeface="Imago" pitchFamily="2" charset="0"/>
              </a:rPr>
              <a:t>Griffiths AJ, et al (2000). “Genetics and the Organism: Introduction”. An Introduction to Genetic Analysis (7th ed.). New York: W.H. Freeman. ISBN 978-0-7167-3520-5. </a:t>
            </a:r>
            <a:endParaRPr lang="en-GB" sz="12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a:solidFill>
                  <a:schemeClr val="bg2"/>
                </a:solidFill>
                <a:latin typeface="Arial" panose="020B0604020202020204" pitchFamily="34" charset="0"/>
                <a:ea typeface="Imago" pitchFamily="2" charset="0"/>
              </a:rPr>
              <a:t>National Human Genome Research Institute A Brief Guide to Genomics [Internet; cited 2021 March] Available from: https://www. genome.gov/about-genomics/fact-sheets/A-Brief-Guide-to-Genomics </a:t>
            </a:r>
            <a:endParaRPr lang="en-GB" sz="12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a:solidFill>
                  <a:schemeClr val="bg2"/>
                </a:solidFill>
                <a:latin typeface="Arial" panose="020B0604020202020204" pitchFamily="34" charset="0"/>
                <a:ea typeface="Imago" pitchFamily="2" charset="0"/>
              </a:rPr>
              <a:t>World Health Organisation. Track 2 Health literacy and health behaviour. [Internet; cited 2021 March] Available from: https://www. who.int/</a:t>
            </a:r>
            <a:r>
              <a:rPr lang="en-GB" sz="900" dirty="0" err="1">
                <a:solidFill>
                  <a:schemeClr val="bg2"/>
                </a:solidFill>
                <a:latin typeface="Arial" panose="020B0604020202020204" pitchFamily="34" charset="0"/>
                <a:ea typeface="Imago" pitchFamily="2" charset="0"/>
              </a:rPr>
              <a:t>healthpromotion</a:t>
            </a:r>
            <a:r>
              <a:rPr lang="en-GB" sz="900" dirty="0">
                <a:solidFill>
                  <a:schemeClr val="bg2"/>
                </a:solidFill>
                <a:latin typeface="Arial" panose="020B0604020202020204" pitchFamily="34" charset="0"/>
                <a:ea typeface="Imago" pitchFamily="2" charset="0"/>
              </a:rPr>
              <a:t>/conferences/7gchp/track2/</a:t>
            </a:r>
            <a:r>
              <a:rPr lang="en-GB" sz="900" dirty="0" err="1">
                <a:solidFill>
                  <a:schemeClr val="bg2"/>
                </a:solidFill>
                <a:latin typeface="Arial" panose="020B0604020202020204" pitchFamily="34" charset="0"/>
                <a:ea typeface="Imago" pitchFamily="2" charset="0"/>
              </a:rPr>
              <a:t>en</a:t>
            </a:r>
            <a:endParaRPr lang="en-GB" sz="9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a:solidFill>
                  <a:schemeClr val="bg2"/>
                </a:solidFill>
                <a:latin typeface="Arial" panose="020B0604020202020204" pitchFamily="34" charset="0"/>
                <a:ea typeface="Imago" pitchFamily="2" charset="0"/>
              </a:rPr>
              <a:t>Cambridge English Dictionary [Internet; cited 2021 March] Available from: https://dictionary.cambridge.org/dictionary/english/holistic </a:t>
            </a:r>
            <a:endParaRPr lang="en-GB" sz="12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a:solidFill>
                  <a:schemeClr val="bg2"/>
                </a:solidFill>
                <a:latin typeface="Arial" panose="020B0604020202020204" pitchFamily="34" charset="0"/>
                <a:ea typeface="Imago" pitchFamily="2" charset="0"/>
              </a:rPr>
              <a:t>Dominic H Moon et al. 2018 Defining a Clinically Meaningful Benefit in Cancer Clinical Trials: From the Perspectives of the Clinical Trialist, Patient, and Society, JNCI Cancer Spectrum, , Volume 2, Issue 4, pky039 </a:t>
            </a:r>
            <a:endParaRPr lang="en-GB" sz="12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a:solidFill>
                  <a:schemeClr val="bg2"/>
                </a:solidFill>
                <a:latin typeface="Arial" panose="020B0604020202020204" pitchFamily="34" charset="0"/>
                <a:ea typeface="Imago" pitchFamily="2" charset="0"/>
              </a:rPr>
              <a:t>Collins Dictionary Molecular Basis [Internet; cited 2021 March]: </a:t>
            </a:r>
            <a:r>
              <a:rPr lang="en-GB" sz="900" dirty="0">
                <a:solidFill>
                  <a:schemeClr val="bg2"/>
                </a:solidFill>
                <a:latin typeface="Arial" panose="020B0604020202020204" pitchFamily="34" charset="0"/>
                <a:ea typeface="Imago" pitchFamily="2" charset="0"/>
                <a:hlinkClick r:id="rId4"/>
              </a:rPr>
              <a:t>https://www.collinsdictionary.com/dictionary/english/molecular-basis</a:t>
            </a:r>
            <a:endParaRPr lang="en-GB" sz="9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a:solidFill>
                  <a:schemeClr val="bg2"/>
                </a:solidFill>
                <a:latin typeface="Arial" panose="020B0604020202020204" pitchFamily="34" charset="0"/>
                <a:ea typeface="Imago" pitchFamily="2" charset="0"/>
              </a:rPr>
              <a:t>European Federation of Pharmaceutical Industries and Associations. Outcomes Focused Sustainable Healthcare [Internet; cited 2021 March] Available from: https://www.efpia.eu/about-medicines/use-of-medicines/outcomes-focused-sustainable-healthcare/ </a:t>
            </a:r>
            <a:endParaRPr lang="en-GB" sz="12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a:solidFill>
                  <a:schemeClr val="bg2"/>
                </a:solidFill>
                <a:latin typeface="Arial" panose="020B0604020202020204" pitchFamily="34" charset="0"/>
                <a:ea typeface="Imago" pitchFamily="2" charset="0"/>
              </a:rPr>
              <a:t>Duke </a:t>
            </a:r>
            <a:r>
              <a:rPr lang="en-GB" sz="900" dirty="0" err="1">
                <a:solidFill>
                  <a:schemeClr val="bg2"/>
                </a:solidFill>
                <a:latin typeface="Arial" panose="020B0604020202020204" pitchFamily="34" charset="0"/>
                <a:ea typeface="Imago" pitchFamily="2" charset="0"/>
              </a:rPr>
              <a:t>Center</a:t>
            </a:r>
            <a:r>
              <a:rPr lang="en-GB" sz="900" dirty="0">
                <a:solidFill>
                  <a:schemeClr val="bg2"/>
                </a:solidFill>
                <a:latin typeface="Arial" panose="020B0604020202020204" pitchFamily="34" charset="0"/>
                <a:ea typeface="Imago" pitchFamily="2" charset="0"/>
              </a:rPr>
              <a:t> for Personalized Healthcare. [Internet; cited 2021 March]. Available from: https://dukepersonalizedhealth.org/ personalized-health-care/ </a:t>
            </a:r>
            <a:endParaRPr lang="en-GB" sz="12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err="1">
                <a:solidFill>
                  <a:schemeClr val="bg2"/>
                </a:solidFill>
                <a:latin typeface="Arial" panose="020B0604020202020204" pitchFamily="34" charset="0"/>
                <a:ea typeface="Imago" pitchFamily="2" charset="0"/>
              </a:rPr>
              <a:t>Cowley</a:t>
            </a:r>
            <a:r>
              <a:rPr lang="en-GB" sz="900" dirty="0">
                <a:solidFill>
                  <a:schemeClr val="bg2"/>
                </a:solidFill>
                <a:latin typeface="Arial" panose="020B0604020202020204" pitchFamily="34" charset="0"/>
                <a:ea typeface="Imago" pitchFamily="2" charset="0"/>
              </a:rPr>
              <a:t>, Andrea. 2016 “What is real world data?”. CRC Australia. Clinical Research Corporation. [Internet; cited 2021 March] Available from: https://crcaustralia.com/media-releases/real-world-data/ </a:t>
            </a:r>
            <a:endParaRPr lang="en-GB" sz="1200" dirty="0">
              <a:solidFill>
                <a:schemeClr val="bg2"/>
              </a:solidFill>
              <a:latin typeface="Arial" panose="020B0604020202020204" pitchFamily="34" charset="0"/>
              <a:ea typeface="Imago" pitchFamily="2" charset="0"/>
            </a:endParaRPr>
          </a:p>
          <a:p>
            <a:pPr marL="228600" lvl="0" indent="-228600">
              <a:spcAft>
                <a:spcPts val="20"/>
              </a:spcAft>
              <a:buClr>
                <a:schemeClr val="bg2"/>
              </a:buClr>
              <a:buFont typeface="+mj-lt"/>
              <a:buAutoNum type="arabicPeriod"/>
            </a:pPr>
            <a:r>
              <a:rPr lang="en-GB" sz="900" dirty="0">
                <a:solidFill>
                  <a:schemeClr val="bg2"/>
                </a:solidFill>
                <a:latin typeface="Arial" panose="020B0604020202020204" pitchFamily="34" charset="0"/>
                <a:ea typeface="Imago" pitchFamily="2" charset="0"/>
              </a:rPr>
              <a:t>World Health Organisation. Telemedicine [Internet; cited 2021 March] Available from https://www.who.int/goe/publications/goe_telemedicine_2010.pdf</a:t>
            </a:r>
            <a:endParaRPr lang="en-GB" sz="1200" dirty="0">
              <a:solidFill>
                <a:schemeClr val="bg2"/>
              </a:solidFill>
              <a:latin typeface="Arial" panose="020B0604020202020204" pitchFamily="34" charset="0"/>
              <a:ea typeface="Imago" pitchFamily="2" charset="0"/>
            </a:endParaRPr>
          </a:p>
        </p:txBody>
      </p:sp>
      <p:sp>
        <p:nvSpPr>
          <p:cNvPr id="13" name="Google Shape;13;p1">
            <a:extLst>
              <a:ext uri="{FF2B5EF4-FFF2-40B4-BE49-F238E27FC236}">
                <a16:creationId xmlns:a16="http://schemas.microsoft.com/office/drawing/2014/main" id="{7D0E3014-4E6F-4FCB-948F-B041E182C602}"/>
              </a:ext>
              <a:ext uri="{C183D7F6-B498-43B3-948B-1728B52AA6E4}">
                <adec:decorative xmlns:adec="http://schemas.microsoft.com/office/drawing/2017/decorative" val="1"/>
              </a:ext>
            </a:extLst>
          </p:cNvPr>
          <p:cNvSpPr txBox="1">
            <a:spLocks noGrp="1"/>
          </p:cNvSpPr>
          <p:nvPr>
            <p:ph type="sldNum" idx="12"/>
          </p:nvPr>
        </p:nvSpPr>
        <p:spPr>
          <a:xfrm>
            <a:off x="6283843" y="9523792"/>
            <a:ext cx="494368" cy="279428"/>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75" b="0" i="0" u="none" strike="noStrike" cap="none">
                <a:solidFill>
                  <a:srgbClr val="888888"/>
                </a:solidFill>
                <a:latin typeface="Arial"/>
                <a:ea typeface="Arial"/>
                <a:cs typeface="Arial"/>
                <a:sym typeface="Arial"/>
              </a:defRPr>
            </a:lvl1pPr>
            <a:lvl2pPr marL="0" marR="0" lvl="1" indent="0" algn="r" rtl="0">
              <a:spcBef>
                <a:spcPts val="0"/>
              </a:spcBef>
              <a:buNone/>
              <a:defRPr sz="675" b="0" i="0" u="none" strike="noStrike" cap="none">
                <a:solidFill>
                  <a:srgbClr val="888888"/>
                </a:solidFill>
                <a:latin typeface="Arial"/>
                <a:ea typeface="Arial"/>
                <a:cs typeface="Arial"/>
                <a:sym typeface="Arial"/>
              </a:defRPr>
            </a:lvl2pPr>
            <a:lvl3pPr marL="0" marR="0" lvl="2" indent="0" algn="r" rtl="0">
              <a:spcBef>
                <a:spcPts val="0"/>
              </a:spcBef>
              <a:buNone/>
              <a:defRPr sz="675" b="0" i="0" u="none" strike="noStrike" cap="none">
                <a:solidFill>
                  <a:srgbClr val="888888"/>
                </a:solidFill>
                <a:latin typeface="Arial"/>
                <a:ea typeface="Arial"/>
                <a:cs typeface="Arial"/>
                <a:sym typeface="Arial"/>
              </a:defRPr>
            </a:lvl3pPr>
            <a:lvl4pPr marL="0" marR="0" lvl="3" indent="0" algn="r" rtl="0">
              <a:spcBef>
                <a:spcPts val="0"/>
              </a:spcBef>
              <a:buNone/>
              <a:defRPr sz="675" b="0" i="0" u="none" strike="noStrike" cap="none">
                <a:solidFill>
                  <a:srgbClr val="888888"/>
                </a:solidFill>
                <a:latin typeface="Arial"/>
                <a:ea typeface="Arial"/>
                <a:cs typeface="Arial"/>
                <a:sym typeface="Arial"/>
              </a:defRPr>
            </a:lvl4pPr>
            <a:lvl5pPr marL="0" marR="0" lvl="4" indent="0" algn="r" rtl="0">
              <a:spcBef>
                <a:spcPts val="0"/>
              </a:spcBef>
              <a:buNone/>
              <a:defRPr sz="675" b="0" i="0" u="none" strike="noStrike" cap="none">
                <a:solidFill>
                  <a:srgbClr val="888888"/>
                </a:solidFill>
                <a:latin typeface="Arial"/>
                <a:ea typeface="Arial"/>
                <a:cs typeface="Arial"/>
                <a:sym typeface="Arial"/>
              </a:defRPr>
            </a:lvl5pPr>
            <a:lvl6pPr marL="0" marR="0" lvl="5" indent="0" algn="r" rtl="0">
              <a:spcBef>
                <a:spcPts val="0"/>
              </a:spcBef>
              <a:buNone/>
              <a:defRPr sz="675" b="0" i="0" u="none" strike="noStrike" cap="none">
                <a:solidFill>
                  <a:srgbClr val="888888"/>
                </a:solidFill>
                <a:latin typeface="Arial"/>
                <a:ea typeface="Arial"/>
                <a:cs typeface="Arial"/>
                <a:sym typeface="Arial"/>
              </a:defRPr>
            </a:lvl6pPr>
            <a:lvl7pPr marL="0" marR="0" lvl="6" indent="0" algn="r" rtl="0">
              <a:spcBef>
                <a:spcPts val="0"/>
              </a:spcBef>
              <a:buNone/>
              <a:defRPr sz="675" b="0" i="0" u="none" strike="noStrike" cap="none">
                <a:solidFill>
                  <a:srgbClr val="888888"/>
                </a:solidFill>
                <a:latin typeface="Arial"/>
                <a:ea typeface="Arial"/>
                <a:cs typeface="Arial"/>
                <a:sym typeface="Arial"/>
              </a:defRPr>
            </a:lvl7pPr>
            <a:lvl8pPr marL="0" marR="0" lvl="7" indent="0" algn="r" rtl="0">
              <a:spcBef>
                <a:spcPts val="0"/>
              </a:spcBef>
              <a:buNone/>
              <a:defRPr sz="675" b="0" i="0" u="none" strike="noStrike" cap="none">
                <a:solidFill>
                  <a:srgbClr val="888888"/>
                </a:solidFill>
                <a:latin typeface="Arial"/>
                <a:ea typeface="Arial"/>
                <a:cs typeface="Arial"/>
                <a:sym typeface="Arial"/>
              </a:defRPr>
            </a:lvl8pPr>
            <a:lvl9pPr marL="0" marR="0" lvl="8" indent="0" algn="r" rtl="0">
              <a:spcBef>
                <a:spcPts val="0"/>
              </a:spcBef>
              <a:buNone/>
              <a:defRPr sz="675" b="0" i="0" u="none" strike="noStrike" cap="none">
                <a:solidFill>
                  <a:srgbClr val="888888"/>
                </a:solidFill>
                <a:latin typeface="Arial"/>
                <a:ea typeface="Arial"/>
                <a:cs typeface="Arial"/>
                <a:sym typeface="Arial"/>
              </a:defRPr>
            </a:lvl9pPr>
          </a:lstStyle>
          <a:p>
            <a:fld id="{FAAA26F7-6EF9-4B9D-A039-0A2798E6C6F6}" type="slidenum">
              <a:rPr lang="en-GB" sz="900" smtClean="0"/>
              <a:t>3</a:t>
            </a:fld>
            <a:endParaRPr lang="en-GB" sz="900" dirty="0"/>
          </a:p>
        </p:txBody>
      </p:sp>
      <p:sp>
        <p:nvSpPr>
          <p:cNvPr id="5" name="Google Shape;42;p7">
            <a:extLst>
              <a:ext uri="{FF2B5EF4-FFF2-40B4-BE49-F238E27FC236}">
                <a16:creationId xmlns:a16="http://schemas.microsoft.com/office/drawing/2014/main" id="{52487802-2C7A-4C77-8148-410D27ECDB38}"/>
              </a:ext>
              <a:ext uri="{C183D7F6-B498-43B3-948B-1728B52AA6E4}">
                <adec:decorative xmlns:adec="http://schemas.microsoft.com/office/drawing/2017/decorative" val="1"/>
              </a:ext>
            </a:extLst>
          </p:cNvPr>
          <p:cNvSpPr/>
          <p:nvPr/>
        </p:nvSpPr>
        <p:spPr>
          <a:xfrm flipH="1">
            <a:off x="0" y="7342072"/>
            <a:ext cx="3976577" cy="2181720"/>
          </a:xfrm>
          <a:custGeom>
            <a:avLst/>
            <a:gdLst/>
            <a:ahLst/>
            <a:cxnLst/>
            <a:rect l="l" t="t" r="r" b="b"/>
            <a:pathLst>
              <a:path w="3795481" h="1918967" extrusionOk="0">
                <a:moveTo>
                  <a:pt x="3794405" y="455063"/>
                </a:moveTo>
                <a:cubicBezTo>
                  <a:pt x="3604724" y="495519"/>
                  <a:pt x="3425845" y="415917"/>
                  <a:pt x="3236221" y="246002"/>
                </a:cubicBezTo>
                <a:lnTo>
                  <a:pt x="3236221" y="246002"/>
                </a:lnTo>
                <a:cubicBezTo>
                  <a:pt x="2840914" y="-108468"/>
                  <a:pt x="2232210" y="-76291"/>
                  <a:pt x="1876680" y="317871"/>
                </a:cubicBezTo>
                <a:cubicBezTo>
                  <a:pt x="1854277" y="342698"/>
                  <a:pt x="1833189" y="368675"/>
                  <a:pt x="1813529" y="395689"/>
                </a:cubicBezTo>
                <a:lnTo>
                  <a:pt x="1813529" y="395404"/>
                </a:lnTo>
                <a:cubicBezTo>
                  <a:pt x="1686999" y="568967"/>
                  <a:pt x="1561497" y="653298"/>
                  <a:pt x="1442054" y="673640"/>
                </a:cubicBezTo>
                <a:cubicBezTo>
                  <a:pt x="1304037" y="697173"/>
                  <a:pt x="1174135" y="635007"/>
                  <a:pt x="1060635" y="521730"/>
                </a:cubicBezTo>
                <a:lnTo>
                  <a:pt x="1060635" y="521730"/>
                </a:lnTo>
                <a:cubicBezTo>
                  <a:pt x="817861" y="279523"/>
                  <a:pt x="424155" y="279392"/>
                  <a:pt x="181211" y="521439"/>
                </a:cubicBezTo>
                <a:cubicBezTo>
                  <a:pt x="-61734" y="763487"/>
                  <a:pt x="-61848" y="1156053"/>
                  <a:pt x="180925" y="1398260"/>
                </a:cubicBezTo>
                <a:cubicBezTo>
                  <a:pt x="423698" y="1640466"/>
                  <a:pt x="817404" y="1640598"/>
                  <a:pt x="1060349" y="1398550"/>
                </a:cubicBezTo>
                <a:cubicBezTo>
                  <a:pt x="1060464" y="1398454"/>
                  <a:pt x="1060521" y="1398357"/>
                  <a:pt x="1060635" y="1398260"/>
                </a:cubicBezTo>
                <a:lnTo>
                  <a:pt x="1060635" y="1398260"/>
                </a:lnTo>
                <a:cubicBezTo>
                  <a:pt x="1220083" y="1239227"/>
                  <a:pt x="1411650" y="1179398"/>
                  <a:pt x="1612989" y="1319171"/>
                </a:cubicBezTo>
                <a:cubicBezTo>
                  <a:pt x="1678998" y="1365040"/>
                  <a:pt x="1746092" y="1432163"/>
                  <a:pt x="1813472" y="1524585"/>
                </a:cubicBezTo>
                <a:lnTo>
                  <a:pt x="1813472" y="1524585"/>
                </a:lnTo>
                <a:cubicBezTo>
                  <a:pt x="1830274" y="1547377"/>
                  <a:pt x="1848962" y="1569087"/>
                  <a:pt x="1867707" y="1590512"/>
                </a:cubicBezTo>
                <a:cubicBezTo>
                  <a:pt x="2218551" y="1990155"/>
                  <a:pt x="2827885" y="2030566"/>
                  <a:pt x="3228735" y="1680763"/>
                </a:cubicBezTo>
                <a:cubicBezTo>
                  <a:pt x="3231249" y="1678592"/>
                  <a:pt x="3233707" y="1676410"/>
                  <a:pt x="3236164" y="1674216"/>
                </a:cubicBezTo>
                <a:lnTo>
                  <a:pt x="3236164" y="1674216"/>
                </a:lnTo>
                <a:cubicBezTo>
                  <a:pt x="3425788" y="1504300"/>
                  <a:pt x="3604667" y="1424642"/>
                  <a:pt x="3794348" y="1465098"/>
                </a:cubicBezTo>
                <a:close/>
              </a:path>
            </a:pathLst>
          </a:custGeom>
          <a:solidFill>
            <a:schemeClr val="accent1">
              <a:lumMod val="60000"/>
              <a:lumOff val="40000"/>
              <a:alpha val="10196"/>
            </a:schemeClr>
          </a:solidFill>
          <a:ln>
            <a:noFill/>
          </a:ln>
        </p:spPr>
        <p:txBody>
          <a:bodyPr spcFirstLastPara="1" wrap="square" lIns="91425" tIns="45700" rIns="91425" bIns="45700" anchor="ctr" anchorCtr="0">
            <a:noAutofit/>
          </a:bodyPr>
          <a:lstStyle/>
          <a:p>
            <a:pPr>
              <a:buSzPts val="1400"/>
            </a:pPr>
            <a:endParaRPr/>
          </a:p>
        </p:txBody>
      </p:sp>
      <p:sp>
        <p:nvSpPr>
          <p:cNvPr id="6" name="Google Shape;50;p7">
            <a:extLst>
              <a:ext uri="{FF2B5EF4-FFF2-40B4-BE49-F238E27FC236}">
                <a16:creationId xmlns:a16="http://schemas.microsoft.com/office/drawing/2014/main" id="{9C831FC8-797B-49E4-B49F-8868EF1CB03F}"/>
              </a:ext>
              <a:ext uri="{C183D7F6-B498-43B3-948B-1728B52AA6E4}">
                <adec:decorative xmlns:adec="http://schemas.microsoft.com/office/drawing/2017/decorative" val="1"/>
              </a:ext>
            </a:extLst>
          </p:cNvPr>
          <p:cNvSpPr/>
          <p:nvPr/>
        </p:nvSpPr>
        <p:spPr>
          <a:xfrm>
            <a:off x="3514488" y="8871891"/>
            <a:ext cx="360000" cy="360000"/>
          </a:xfrm>
          <a:prstGeom prst="ellipse">
            <a:avLst/>
          </a:prstGeom>
          <a:solidFill>
            <a:schemeClr val="accent2">
              <a:lumMod val="20000"/>
              <a:lumOff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7" name="Google Shape;51;p7">
            <a:extLst>
              <a:ext uri="{FF2B5EF4-FFF2-40B4-BE49-F238E27FC236}">
                <a16:creationId xmlns:a16="http://schemas.microsoft.com/office/drawing/2014/main" id="{5566A346-1800-4DE6-B42D-E109D9D7D99D}"/>
              </a:ext>
              <a:ext uri="{C183D7F6-B498-43B3-948B-1728B52AA6E4}">
                <adec:decorative xmlns:adec="http://schemas.microsoft.com/office/drawing/2017/decorative" val="1"/>
              </a:ext>
            </a:extLst>
          </p:cNvPr>
          <p:cNvSpPr/>
          <p:nvPr/>
        </p:nvSpPr>
        <p:spPr>
          <a:xfrm>
            <a:off x="4019682" y="8871891"/>
            <a:ext cx="180000" cy="180000"/>
          </a:xfrm>
          <a:prstGeom prst="ellipse">
            <a:avLst/>
          </a:prstGeom>
          <a:solidFill>
            <a:schemeClr val="accent3">
              <a:lumMod val="20000"/>
              <a:lumOff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8" name="Google Shape;77;p10">
            <a:extLst>
              <a:ext uri="{FF2B5EF4-FFF2-40B4-BE49-F238E27FC236}">
                <a16:creationId xmlns:a16="http://schemas.microsoft.com/office/drawing/2014/main" id="{C350C0F9-18ED-4948-BF3B-718CA9E235FA}"/>
              </a:ext>
              <a:ext uri="{C183D7F6-B498-43B3-948B-1728B52AA6E4}">
                <adec:decorative xmlns:adec="http://schemas.microsoft.com/office/drawing/2017/decorative" val="1"/>
              </a:ext>
            </a:extLst>
          </p:cNvPr>
          <p:cNvSpPr/>
          <p:nvPr/>
        </p:nvSpPr>
        <p:spPr>
          <a:xfrm>
            <a:off x="4512631" y="8979410"/>
            <a:ext cx="288000" cy="288000"/>
          </a:xfrm>
          <a:prstGeom prst="ellipse">
            <a:avLst/>
          </a:prstGeom>
          <a:solidFill>
            <a:schemeClr val="accent5">
              <a:lumMod val="20000"/>
              <a:lumOff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10" name="Google Shape;70;p10">
            <a:extLst>
              <a:ext uri="{FF2B5EF4-FFF2-40B4-BE49-F238E27FC236}">
                <a16:creationId xmlns:a16="http://schemas.microsoft.com/office/drawing/2014/main" id="{811695D5-0078-411D-B9C7-13B73CE6F841}"/>
              </a:ext>
              <a:ext uri="{C183D7F6-B498-43B3-948B-1728B52AA6E4}">
                <adec:decorative xmlns:adec="http://schemas.microsoft.com/office/drawing/2017/decorative" val="1"/>
              </a:ext>
            </a:extLst>
          </p:cNvPr>
          <p:cNvSpPr/>
          <p:nvPr/>
        </p:nvSpPr>
        <p:spPr>
          <a:xfrm flipH="1">
            <a:off x="2398248" y="8871650"/>
            <a:ext cx="288000" cy="288001"/>
          </a:xfrm>
          <a:prstGeom prst="ellipse">
            <a:avLst/>
          </a:prstGeom>
          <a:solidFill>
            <a:schemeClr val="tx2">
              <a:lumMod val="20000"/>
              <a:lumOff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Tree>
    <p:extLst>
      <p:ext uri="{BB962C8B-B14F-4D97-AF65-F5344CB8AC3E}">
        <p14:creationId xmlns:p14="http://schemas.microsoft.com/office/powerpoint/2010/main" val="4011595488"/>
      </p:ext>
    </p:extLst>
  </p:cSld>
  <p:clrMapOvr>
    <a:masterClrMapping/>
  </p:clrMapOvr>
</p:sld>
</file>

<file path=ppt/theme/theme1.xml><?xml version="1.0" encoding="utf-8"?>
<a:theme xmlns:a="http://schemas.openxmlformats.org/drawingml/2006/main" name="041220_PHC Patient Value Toolkit_introductory deck_v7">
  <a:themeElements>
    <a:clrScheme name="Custom 3">
      <a:dk1>
        <a:srgbClr val="033369"/>
      </a:dk1>
      <a:lt1>
        <a:srgbClr val="FFFFFF"/>
      </a:lt1>
      <a:dk2>
        <a:srgbClr val="03336A"/>
      </a:dk2>
      <a:lt2>
        <a:srgbClr val="169BD4"/>
      </a:lt2>
      <a:accent1>
        <a:srgbClr val="035193"/>
      </a:accent1>
      <a:accent2>
        <a:srgbClr val="C21A7E"/>
      </a:accent2>
      <a:accent3>
        <a:srgbClr val="19B47B"/>
      </a:accent3>
      <a:accent4>
        <a:srgbClr val="8BBC3F"/>
      </a:accent4>
      <a:accent5>
        <a:srgbClr val="EB5E26"/>
      </a:accent5>
      <a:accent6>
        <a:srgbClr val="7A55A1"/>
      </a:accent6>
      <a:hlink>
        <a:srgbClr val="3C3C3B"/>
      </a:hlink>
      <a:folHlink>
        <a:srgbClr val="D9D9D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041220_PHC Patient Value Toolkit_introductory deck_v7</Template>
  <TotalTime>0</TotalTime>
  <Words>1613</Words>
  <Application>Microsoft Office PowerPoint</Application>
  <PresentationFormat>A4 Paper (210x297 mm)</PresentationFormat>
  <Paragraphs>79</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Black</vt:lpstr>
      <vt:lpstr>Calibri</vt:lpstr>
      <vt:lpstr>Georgia</vt:lpstr>
      <vt:lpstr>Imago</vt:lpstr>
      <vt:lpstr>041220_PHC Patient Value Toolkit_introductory deck_v7</vt:lpstr>
      <vt:lpstr>Glossary*</vt:lpstr>
      <vt:lpstr>Glossary*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Galliard Healthcare Communications</dc:creator>
  <cp:lastModifiedBy>Alicia Hennon</cp:lastModifiedBy>
  <cp:revision>64</cp:revision>
  <dcterms:created xsi:type="dcterms:W3CDTF">2021-02-04T09:11:11Z</dcterms:created>
  <dcterms:modified xsi:type="dcterms:W3CDTF">2021-06-03T15:58:02Z</dcterms:modified>
</cp:coreProperties>
</file>