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5" r:id="rId2"/>
    <p:sldMasterId id="2147483697" r:id="rId3"/>
  </p:sldMasterIdLst>
  <p:notesMasterIdLst>
    <p:notesMasterId r:id="rId83"/>
  </p:notesMasterIdLst>
  <p:sldIdLst>
    <p:sldId id="259" r:id="rId4"/>
    <p:sldId id="368" r:id="rId5"/>
    <p:sldId id="370" r:id="rId6"/>
    <p:sldId id="261" r:id="rId7"/>
    <p:sldId id="262" r:id="rId8"/>
    <p:sldId id="308" r:id="rId9"/>
    <p:sldId id="309" r:id="rId10"/>
    <p:sldId id="258" r:id="rId11"/>
    <p:sldId id="310" r:id="rId12"/>
    <p:sldId id="303" r:id="rId13"/>
    <p:sldId id="305" r:id="rId14"/>
    <p:sldId id="381" r:id="rId15"/>
    <p:sldId id="383" r:id="rId16"/>
    <p:sldId id="312" r:id="rId17"/>
    <p:sldId id="330" r:id="rId18"/>
    <p:sldId id="313" r:id="rId19"/>
    <p:sldId id="331" r:id="rId20"/>
    <p:sldId id="369" r:id="rId21"/>
    <p:sldId id="371" r:id="rId22"/>
    <p:sldId id="364" r:id="rId23"/>
    <p:sldId id="376" r:id="rId24"/>
    <p:sldId id="333" r:id="rId25"/>
    <p:sldId id="373" r:id="rId26"/>
    <p:sldId id="378" r:id="rId27"/>
    <p:sldId id="334" r:id="rId28"/>
    <p:sldId id="367" r:id="rId29"/>
    <p:sldId id="335" r:id="rId30"/>
    <p:sldId id="336" r:id="rId31"/>
    <p:sldId id="337" r:id="rId32"/>
    <p:sldId id="379" r:id="rId33"/>
    <p:sldId id="338" r:id="rId34"/>
    <p:sldId id="339" r:id="rId35"/>
    <p:sldId id="340" r:id="rId36"/>
    <p:sldId id="341" r:id="rId37"/>
    <p:sldId id="342" r:id="rId38"/>
    <p:sldId id="343" r:id="rId39"/>
    <p:sldId id="344" r:id="rId40"/>
    <p:sldId id="314" r:id="rId41"/>
    <p:sldId id="316" r:id="rId42"/>
    <p:sldId id="317" r:id="rId43"/>
    <p:sldId id="382" r:id="rId44"/>
    <p:sldId id="311" r:id="rId45"/>
    <p:sldId id="315" r:id="rId46"/>
    <p:sldId id="318" r:id="rId47"/>
    <p:sldId id="319" r:id="rId48"/>
    <p:sldId id="320" r:id="rId49"/>
    <p:sldId id="321" r:id="rId50"/>
    <p:sldId id="322" r:id="rId51"/>
    <p:sldId id="375" r:id="rId52"/>
    <p:sldId id="380" r:id="rId53"/>
    <p:sldId id="323" r:id="rId54"/>
    <p:sldId id="324" r:id="rId55"/>
    <p:sldId id="377" r:id="rId56"/>
    <p:sldId id="325" r:id="rId57"/>
    <p:sldId id="326" r:id="rId58"/>
    <p:sldId id="327" r:id="rId59"/>
    <p:sldId id="372" r:id="rId60"/>
    <p:sldId id="328" r:id="rId61"/>
    <p:sldId id="329" r:id="rId62"/>
    <p:sldId id="37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Lst>
  <p:sldSz cx="12192000" cy="6858000"/>
  <p:notesSz cx="6858000" cy="9144000"/>
  <p:defaultTex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p:defaultTextStyle>
  <p:extLst>
    <p:ext uri="{521415D9-36F7-43E2-AB2F-B90AF26B5E84}">
      <p14:sectionLst xmlns:p14="http://schemas.microsoft.com/office/powerpoint/2010/main">
        <p14:section name="Introduction and guidance" id="{430E2562-0AA1-41EF-8F38-1AAE311D2C0A}">
          <p14:sldIdLst>
            <p14:sldId id="259"/>
            <p14:sldId id="368"/>
            <p14:sldId id="370"/>
            <p14:sldId id="261"/>
            <p14:sldId id="262"/>
            <p14:sldId id="308"/>
          </p14:sldIdLst>
        </p14:section>
        <p14:section name="Introduction to Personalised Healthcare Building Blocks" id="{90EEBB41-6389-46BF-82C3-D9C60B698A8F}">
          <p14:sldIdLst>
            <p14:sldId id="309"/>
            <p14:sldId id="258"/>
            <p14:sldId id="310"/>
          </p14:sldIdLst>
        </p14:section>
        <p14:section name="Personalised Healthcare Literacy Building and Empowerment" id="{F6EE7962-DC98-49C6-9ACC-30D2619FD52E}">
          <p14:sldIdLst>
            <p14:sldId id="303"/>
            <p14:sldId id="305"/>
            <p14:sldId id="381"/>
            <p14:sldId id="383"/>
            <p14:sldId id="312"/>
            <p14:sldId id="330"/>
            <p14:sldId id="313"/>
            <p14:sldId id="331"/>
            <p14:sldId id="369"/>
            <p14:sldId id="371"/>
            <p14:sldId id="364"/>
            <p14:sldId id="376"/>
            <p14:sldId id="333"/>
            <p14:sldId id="373"/>
            <p14:sldId id="378"/>
            <p14:sldId id="334"/>
            <p14:sldId id="367"/>
            <p14:sldId id="335"/>
            <p14:sldId id="336"/>
            <p14:sldId id="337"/>
            <p14:sldId id="379"/>
            <p14:sldId id="338"/>
            <p14:sldId id="339"/>
            <p14:sldId id="340"/>
            <p14:sldId id="341"/>
            <p14:sldId id="342"/>
            <p14:sldId id="343"/>
            <p14:sldId id="344"/>
          </p14:sldIdLst>
        </p14:section>
        <p14:section name="Personalised Healthcare Ecosystem Development and Policy" id="{94A50E6E-81FC-4AE2-9147-D00F0B758664}">
          <p14:sldIdLst>
            <p14:sldId id="314"/>
            <p14:sldId id="316"/>
            <p14:sldId id="317"/>
            <p14:sldId id="382"/>
            <p14:sldId id="311"/>
            <p14:sldId id="315"/>
            <p14:sldId id="318"/>
            <p14:sldId id="319"/>
            <p14:sldId id="320"/>
            <p14:sldId id="321"/>
            <p14:sldId id="322"/>
            <p14:sldId id="375"/>
            <p14:sldId id="380"/>
            <p14:sldId id="323"/>
            <p14:sldId id="324"/>
            <p14:sldId id="377"/>
            <p14:sldId id="325"/>
            <p14:sldId id="326"/>
            <p14:sldId id="327"/>
            <p14:sldId id="372"/>
            <p14:sldId id="328"/>
            <p14:sldId id="329"/>
            <p14:sldId id="374"/>
          </p14:sldIdLst>
        </p14:section>
        <p14:section name="Data and digitalisation of healthcare" id="{A81AD409-CFA7-41DF-AFA1-2DC4EA4EEC2B}">
          <p14:sldIdLst>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iard Healthcare" initials="GHC" lastIdx="20" clrIdx="0">
    <p:extLst>
      <p:ext uri="{19B8F6BF-5375-455C-9EA6-DF929625EA0E}">
        <p15:presenceInfo xmlns:p15="http://schemas.microsoft.com/office/powerpoint/2012/main" userId="Galliard Healthcare" providerId="None"/>
      </p:ext>
    </p:extLst>
  </p:cmAuthor>
  <p:cmAuthor id="2" name="Galliard Healthcare Communications" initials="GHC" lastIdx="225" clrIdx="1">
    <p:extLst>
      <p:ext uri="{19B8F6BF-5375-455C-9EA6-DF929625EA0E}">
        <p15:presenceInfo xmlns:p15="http://schemas.microsoft.com/office/powerpoint/2012/main" userId="Galliard Healthcare Communications" providerId="None"/>
      </p:ext>
    </p:extLst>
  </p:cmAuthor>
  <p:cmAuthor id="3" name="Emily Williams" initials="EW" lastIdx="1" clrIdx="2">
    <p:extLst>
      <p:ext uri="{19B8F6BF-5375-455C-9EA6-DF929625EA0E}">
        <p15:presenceInfo xmlns:p15="http://schemas.microsoft.com/office/powerpoint/2012/main" userId="S::Emily.Williams@ashfieldhealth.com::cbcdc889-f434-42c8-8fae-ee648922c868" providerId="AD"/>
      </p:ext>
    </p:extLst>
  </p:cmAuthor>
  <p:cmAuthor id="4" name="Robyn Webb" initials="RW" lastIdx="27" clrIdx="3">
    <p:extLst>
      <p:ext uri="{19B8F6BF-5375-455C-9EA6-DF929625EA0E}">
        <p15:presenceInfo xmlns:p15="http://schemas.microsoft.com/office/powerpoint/2012/main" userId="S::Robyn.Webb@ashfieldhealth.com::90417f22-e7f2-447d-a70a-0d4f788ec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D4A"/>
    <a:srgbClr val="169BD4"/>
    <a:srgbClr val="035193"/>
    <a:srgbClr val="FF8FB2"/>
    <a:srgbClr val="000000"/>
    <a:srgbClr val="458DF4"/>
    <a:srgbClr val="DFE0E0"/>
    <a:srgbClr val="FF93B4"/>
    <a:srgbClr val="288BF8"/>
    <a:srgbClr val="339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5" autoAdjust="0"/>
    <p:restoredTop sz="96357" autoAdjust="0"/>
  </p:normalViewPr>
  <p:slideViewPr>
    <p:cSldViewPr snapToGrid="0">
      <p:cViewPr varScale="1">
        <p:scale>
          <a:sx n="67" d="100"/>
          <a:sy n="67" d="100"/>
        </p:scale>
        <p:origin x="4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1A050-7DF4-44F0-AD0A-5EB09ED80E56}"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B1FC0-3611-45F9-889F-E012F5D13200}" type="slidenum">
              <a:rPr lang="en-GB" smtClean="0"/>
              <a:t>‹#›</a:t>
            </a:fld>
            <a:endParaRPr lang="en-GB"/>
          </a:p>
        </p:txBody>
      </p:sp>
    </p:spTree>
    <p:extLst>
      <p:ext uri="{BB962C8B-B14F-4D97-AF65-F5344CB8AC3E}">
        <p14:creationId xmlns:p14="http://schemas.microsoft.com/office/powerpoint/2010/main" val="190278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129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13</a:t>
            </a:fld>
            <a:endParaRPr lang="en-GB"/>
          </a:p>
        </p:txBody>
      </p:sp>
    </p:spTree>
    <p:extLst>
      <p:ext uri="{BB962C8B-B14F-4D97-AF65-F5344CB8AC3E}">
        <p14:creationId xmlns:p14="http://schemas.microsoft.com/office/powerpoint/2010/main" val="99548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29</a:t>
            </a:fld>
            <a:endParaRPr lang="en-GB"/>
          </a:p>
        </p:txBody>
      </p:sp>
    </p:spTree>
    <p:extLst>
      <p:ext uri="{BB962C8B-B14F-4D97-AF65-F5344CB8AC3E}">
        <p14:creationId xmlns:p14="http://schemas.microsoft.com/office/powerpoint/2010/main" val="240049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30</a:t>
            </a:fld>
            <a:endParaRPr lang="en-GB"/>
          </a:p>
        </p:txBody>
      </p:sp>
    </p:spTree>
    <p:extLst>
      <p:ext uri="{BB962C8B-B14F-4D97-AF65-F5344CB8AC3E}">
        <p14:creationId xmlns:p14="http://schemas.microsoft.com/office/powerpoint/2010/main" val="338959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e45fa173f_0_380:notes"/>
          <p:cNvSpPr txBox="1">
            <a:spLocks noGrp="1"/>
          </p:cNvSpPr>
          <p:nvPr>
            <p:ph type="body" idx="1"/>
          </p:nvPr>
        </p:nvSpPr>
        <p:spPr>
          <a:xfrm>
            <a:off x="906357" y="4712695"/>
            <a:ext cx="4985100" cy="45855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endParaRPr dirty="0"/>
          </a:p>
        </p:txBody>
      </p:sp>
      <p:sp>
        <p:nvSpPr>
          <p:cNvPr id="490" name="Google Shape;490;gae45fa173f_0_380:notes"/>
          <p:cNvSpPr>
            <a:spLocks noGrp="1" noRot="1" noChangeAspect="1"/>
          </p:cNvSpPr>
          <p:nvPr>
            <p:ph type="sldImg" idx="2"/>
          </p:nvPr>
        </p:nvSpPr>
        <p:spPr>
          <a:xfrm>
            <a:off x="301625" y="8636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033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e45fa173f_0_331:notes"/>
          <p:cNvSpPr txBox="1">
            <a:spLocks noGrp="1"/>
          </p:cNvSpPr>
          <p:nvPr>
            <p:ph type="body" idx="1"/>
          </p:nvPr>
        </p:nvSpPr>
        <p:spPr>
          <a:xfrm>
            <a:off x="906357" y="4712695"/>
            <a:ext cx="4985100" cy="45855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endParaRPr dirty="0"/>
          </a:p>
        </p:txBody>
      </p:sp>
      <p:sp>
        <p:nvSpPr>
          <p:cNvPr id="438" name="Google Shape;438;gae45fa173f_0_331:notes"/>
          <p:cNvSpPr>
            <a:spLocks noGrp="1" noRot="1" noChangeAspect="1"/>
          </p:cNvSpPr>
          <p:nvPr>
            <p:ph type="sldImg" idx="2"/>
          </p:nvPr>
        </p:nvSpPr>
        <p:spPr>
          <a:xfrm>
            <a:off x="301625" y="8636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687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62</a:t>
            </a:fld>
            <a:endParaRPr lang="en-GB"/>
          </a:p>
        </p:txBody>
      </p:sp>
    </p:spTree>
    <p:extLst>
      <p:ext uri="{BB962C8B-B14F-4D97-AF65-F5344CB8AC3E}">
        <p14:creationId xmlns:p14="http://schemas.microsoft.com/office/powerpoint/2010/main" val="214592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63</a:t>
            </a:fld>
            <a:endParaRPr lang="en-GB"/>
          </a:p>
        </p:txBody>
      </p:sp>
    </p:spTree>
    <p:extLst>
      <p:ext uri="{BB962C8B-B14F-4D97-AF65-F5344CB8AC3E}">
        <p14:creationId xmlns:p14="http://schemas.microsoft.com/office/powerpoint/2010/main" val="247201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71</a:t>
            </a:fld>
            <a:endParaRPr lang="en-GB"/>
          </a:p>
        </p:txBody>
      </p:sp>
    </p:spTree>
    <p:extLst>
      <p:ext uri="{BB962C8B-B14F-4D97-AF65-F5344CB8AC3E}">
        <p14:creationId xmlns:p14="http://schemas.microsoft.com/office/powerpoint/2010/main" val="3197552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spacing across </a:t>
            </a:r>
            <a:r>
              <a:rPr lang="en-GB" dirty="0" err="1"/>
              <a:t>doucment</a:t>
            </a:r>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73</a:t>
            </a:fld>
            <a:endParaRPr lang="en-GB"/>
          </a:p>
        </p:txBody>
      </p:sp>
    </p:spTree>
    <p:extLst>
      <p:ext uri="{BB962C8B-B14F-4D97-AF65-F5344CB8AC3E}">
        <p14:creationId xmlns:p14="http://schemas.microsoft.com/office/powerpoint/2010/main" val="206661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4</a:t>
            </a:fld>
            <a:endParaRPr lang="en-GB"/>
          </a:p>
        </p:txBody>
      </p:sp>
    </p:spTree>
    <p:extLst>
      <p:ext uri="{BB962C8B-B14F-4D97-AF65-F5344CB8AC3E}">
        <p14:creationId xmlns:p14="http://schemas.microsoft.com/office/powerpoint/2010/main" val="34936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B1FC0-3611-45F9-889F-E012F5D13200}" type="slidenum">
              <a:rPr lang="en-GB" smtClean="0"/>
              <a:t>5</a:t>
            </a:fld>
            <a:endParaRPr lang="en-GB"/>
          </a:p>
        </p:txBody>
      </p:sp>
    </p:spTree>
    <p:extLst>
      <p:ext uri="{BB962C8B-B14F-4D97-AF65-F5344CB8AC3E}">
        <p14:creationId xmlns:p14="http://schemas.microsoft.com/office/powerpoint/2010/main" val="194347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06357" y="4712695"/>
            <a:ext cx="4984962" cy="4585369"/>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endParaRPr/>
          </a:p>
        </p:txBody>
      </p:sp>
      <p:sp>
        <p:nvSpPr>
          <p:cNvPr id="83" name="Google Shape;83;p3:notes"/>
          <p:cNvSpPr>
            <a:spLocks noGrp="1" noRot="1" noChangeAspect="1"/>
          </p:cNvSpPr>
          <p:nvPr>
            <p:ph type="sldImg" idx="2"/>
          </p:nvPr>
        </p:nvSpPr>
        <p:spPr>
          <a:xfrm>
            <a:off x="301625" y="8636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06357" y="4712695"/>
            <a:ext cx="4984962" cy="4585369"/>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endParaRPr/>
          </a:p>
        </p:txBody>
      </p:sp>
      <p:sp>
        <p:nvSpPr>
          <p:cNvPr id="83" name="Google Shape;83;p3:notes"/>
          <p:cNvSpPr>
            <a:spLocks noGrp="1" noRot="1" noChangeAspect="1"/>
          </p:cNvSpPr>
          <p:nvPr>
            <p:ph type="sldImg" idx="2"/>
          </p:nvPr>
        </p:nvSpPr>
        <p:spPr>
          <a:xfrm>
            <a:off x="301625" y="8636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19733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e45fa173f_0_331:notes"/>
          <p:cNvSpPr txBox="1">
            <a:spLocks noGrp="1"/>
          </p:cNvSpPr>
          <p:nvPr>
            <p:ph type="body" idx="1"/>
          </p:nvPr>
        </p:nvSpPr>
        <p:spPr>
          <a:xfrm>
            <a:off x="906357" y="4712695"/>
            <a:ext cx="4985100" cy="45855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360"/>
              </a:spcBef>
              <a:spcAft>
                <a:spcPts val="0"/>
              </a:spcAft>
              <a:buSzPts val="1400"/>
              <a:buNone/>
            </a:pPr>
            <a:endParaRPr dirty="0"/>
          </a:p>
        </p:txBody>
      </p:sp>
      <p:sp>
        <p:nvSpPr>
          <p:cNvPr id="438" name="Google Shape;438;gae45fa173f_0_331:notes"/>
          <p:cNvSpPr>
            <a:spLocks noGrp="1" noRot="1" noChangeAspect="1"/>
          </p:cNvSpPr>
          <p:nvPr>
            <p:ph type="sldImg" idx="2"/>
          </p:nvPr>
        </p:nvSpPr>
        <p:spPr>
          <a:xfrm>
            <a:off x="301625" y="8636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01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11</a:t>
            </a:fld>
            <a:endParaRPr lang="en-GB"/>
          </a:p>
        </p:txBody>
      </p:sp>
    </p:spTree>
    <p:extLst>
      <p:ext uri="{BB962C8B-B14F-4D97-AF65-F5344CB8AC3E}">
        <p14:creationId xmlns:p14="http://schemas.microsoft.com/office/powerpoint/2010/main" val="419631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BB1FC0-3611-45F9-889F-E012F5D13200}" type="slidenum">
              <a:rPr lang="en-GB" smtClean="0"/>
              <a:t>12</a:t>
            </a:fld>
            <a:endParaRPr lang="en-GB"/>
          </a:p>
        </p:txBody>
      </p:sp>
    </p:spTree>
    <p:extLst>
      <p:ext uri="{BB962C8B-B14F-4D97-AF65-F5344CB8AC3E}">
        <p14:creationId xmlns:p14="http://schemas.microsoft.com/office/powerpoint/2010/main" val="66381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16" name="Google Shape;16;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7" name="Google Shape;17;p50"/>
          <p:cNvSpPr/>
          <p:nvPr/>
        </p:nvSpPr>
        <p:spPr>
          <a:xfrm>
            <a:off x="3048000" y="6384334"/>
            <a:ext cx="60960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FF0000"/>
                </a:solidFill>
                <a:latin typeface="Arial"/>
                <a:ea typeface="Arial"/>
                <a:cs typeface="Arial"/>
                <a:sym typeface="Arial"/>
              </a:rPr>
              <a:t>CONFIDENTIAL – NOT FOR DISTRIBUTION</a:t>
            </a:r>
            <a:br>
              <a:rPr lang="en-GB" sz="1000" b="0" i="0" u="none" strike="noStrike" cap="none">
                <a:solidFill>
                  <a:srgbClr val="FF0000"/>
                </a:solidFill>
                <a:latin typeface="Arial"/>
                <a:ea typeface="Arial"/>
                <a:cs typeface="Arial"/>
                <a:sym typeface="Arial"/>
              </a:rPr>
            </a:br>
            <a:r>
              <a:rPr lang="en-GB" sz="1000" b="1" i="0" u="none" strike="noStrike" cap="none">
                <a:solidFill>
                  <a:schemeClr val="dk1"/>
                </a:solidFill>
                <a:latin typeface="Arial"/>
                <a:ea typeface="Arial"/>
                <a:cs typeface="Arial"/>
                <a:sym typeface="Arial"/>
              </a:rPr>
              <a:t>This document is in draft format only and must not be distributed further</a:t>
            </a:r>
            <a:endParaRPr sz="1000" b="0" i="0" u="none" strike="noStrike" cap="none">
              <a:solidFill>
                <a:schemeClr val="dk1"/>
              </a:solidFill>
              <a:latin typeface="Arial"/>
              <a:ea typeface="Arial"/>
              <a:cs typeface="Arial"/>
              <a:sym typeface="Arial"/>
            </a:endParaRPr>
          </a:p>
        </p:txBody>
      </p:sp>
      <p:sp>
        <p:nvSpPr>
          <p:cNvPr id="18" name="Google Shape;18;p50"/>
          <p:cNvSpPr txBox="1">
            <a:spLocks noGrp="1"/>
          </p:cNvSpPr>
          <p:nvPr>
            <p:ph type="sldNum" idx="12"/>
          </p:nvPr>
        </p:nvSpPr>
        <p:spPr>
          <a:xfrm>
            <a:off x="-109057" y="6492875"/>
            <a:ext cx="45837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EFA175CE-B581-4253-A06B-E1FD020DED49}" type="slidenum">
              <a:rPr lang="en-GB" smtClean="0"/>
              <a:pPr/>
              <a:t>‹#›</a:t>
            </a:fld>
            <a:endParaRPr lang="en-GB" dirty="0"/>
          </a:p>
        </p:txBody>
      </p:sp>
      <p:pic>
        <p:nvPicPr>
          <p:cNvPr id="19" name="Google Shape;19;p50" descr="Background pattern&#10;&#10;Description automatically generated"/>
          <p:cNvPicPr preferRelativeResize="0"/>
          <p:nvPr/>
        </p:nvPicPr>
        <p:blipFill rotWithShape="1">
          <a:blip r:embed="rId2">
            <a:alphaModFix/>
          </a:blip>
          <a:srcRect/>
          <a:stretch/>
        </p:blipFill>
        <p:spPr>
          <a:xfrm>
            <a:off x="10787121" y="185738"/>
            <a:ext cx="939600" cy="681267"/>
          </a:xfrm>
          <a:prstGeom prst="rect">
            <a:avLst/>
          </a:prstGeom>
          <a:noFill/>
          <a:ln>
            <a:noFill/>
          </a:ln>
        </p:spPr>
      </p:pic>
    </p:spTree>
    <p:extLst>
      <p:ext uri="{BB962C8B-B14F-4D97-AF65-F5344CB8AC3E}">
        <p14:creationId xmlns:p14="http://schemas.microsoft.com/office/powerpoint/2010/main" val="242058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E476-81D2-4AF2-8A42-CB62051D9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46A51A-DBD8-4681-B37C-16A1AAB32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CBCD62-257D-42FA-AA56-BFC88B6F6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AC305C-805E-451D-872C-828D30E02F6E}"/>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6" name="Footer Placeholder 5">
            <a:extLst>
              <a:ext uri="{FF2B5EF4-FFF2-40B4-BE49-F238E27FC236}">
                <a16:creationId xmlns:a16="http://schemas.microsoft.com/office/drawing/2014/main" id="{71394A2E-4C14-41CC-9001-19CEC8359C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7A4A1D-631F-4235-913C-2D401DAC5B25}"/>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75546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A6E-159B-4140-A985-F79C39AAA5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81824-6EDD-4CCA-B32E-493744DF0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A1365-366E-48C8-A4AC-2E6355169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54EA87-B517-41E3-BE78-58B7327C5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115C0-5299-45AA-89AD-4FB4DBA5B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34364-0F6F-4FAF-9E1B-89AD9E7AACE1}"/>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8" name="Footer Placeholder 7">
            <a:extLst>
              <a:ext uri="{FF2B5EF4-FFF2-40B4-BE49-F238E27FC236}">
                <a16:creationId xmlns:a16="http://schemas.microsoft.com/office/drawing/2014/main" id="{C4307EE9-53F5-4F1B-B5C9-F13E0A7AB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36A1C4-8A57-4920-89B6-99607B1D8FF3}"/>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270787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1545-8474-47D0-912F-221AA6943A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9BF0FE-35F0-4A64-B910-35DECF86E6FE}"/>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4" name="Footer Placeholder 3">
            <a:extLst>
              <a:ext uri="{FF2B5EF4-FFF2-40B4-BE49-F238E27FC236}">
                <a16:creationId xmlns:a16="http://schemas.microsoft.com/office/drawing/2014/main" id="{6A346A0B-9E09-49F0-80D0-7E008F71B4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1780D9-21E7-4BB8-965D-F624C00DAFDD}"/>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49919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A22E2-6581-40EE-AD5C-1F2AC7910B68}"/>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3" name="Footer Placeholder 2">
            <a:extLst>
              <a:ext uri="{FF2B5EF4-FFF2-40B4-BE49-F238E27FC236}">
                <a16:creationId xmlns:a16="http://schemas.microsoft.com/office/drawing/2014/main" id="{B2591148-79E3-4774-BC53-BF983372FD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FE85C0-F1E4-4558-9FBE-24BB09C9B748}"/>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306878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1AA8-ADFA-436C-A25E-6A570D981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165E52-ECD2-43D7-A2D0-D42367A67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388D2D-5EAA-46C7-8568-D4B48AAFD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2079D-DE0B-4C2C-BC32-06F8A7F54233}"/>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6" name="Footer Placeholder 5">
            <a:extLst>
              <a:ext uri="{FF2B5EF4-FFF2-40B4-BE49-F238E27FC236}">
                <a16:creationId xmlns:a16="http://schemas.microsoft.com/office/drawing/2014/main" id="{365519C1-55BE-406F-A3C7-89A2EDBDBF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CCA55A-0B6F-42DF-99EF-6C7D5D7FBA51}"/>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2450874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3D67-EF2C-4C49-BF79-DA4FE35DA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21AB37-12CF-4907-A920-96A531C0F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80559F-314A-464D-A62C-7EA40807F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CC738-16CE-46E1-9F92-5EEEC6605849}"/>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6" name="Footer Placeholder 5">
            <a:extLst>
              <a:ext uri="{FF2B5EF4-FFF2-40B4-BE49-F238E27FC236}">
                <a16:creationId xmlns:a16="http://schemas.microsoft.com/office/drawing/2014/main" id="{73EFD54D-7F8C-492F-9E4E-E0DD926B0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95F7C2-E234-4FF9-84E9-8A3ECF5A0C60}"/>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22915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3A35-380D-479F-8AD6-AAB6B5369C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3DCA20-8655-4A42-BD1E-6BCDFA8D4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F2DD5-A12F-45DE-BCBF-B39EB72530A2}"/>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D806E791-56AF-404F-BC64-98EFDEDF0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1EF2F-E0BD-4C7E-B8AD-8D2EE2376A50}"/>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149440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AFF8D-D180-49C0-B920-4AD1A9D08F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0DE1DC-0382-4552-B8BB-EDF4C0F6C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611F8B-442F-49FC-8857-4F7374B54D14}"/>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DE1B32C7-4FBA-4DE9-A9D0-45B87BBA9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3E821-01D2-4B48-B828-172483E4858E}"/>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182505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0B0F-3C1C-4D19-878A-EE81617E9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44EAF9-28D4-4E24-9D0E-8FD7D11E6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602042-D792-4E99-9EF4-A3B65E94578C}"/>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094B76FD-B092-494A-8119-E352E0D79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CCE52-714C-430B-A25E-583155DC5B82}"/>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274304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14C2-29F2-4E28-96D0-E463814BAD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B581F5-5553-4299-9240-46A97738D5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C442C-0A17-463D-82DF-C9F9F32C3B36}"/>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12D3F0FE-D96D-4B31-8A76-780929A06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498683-44B1-4B25-8ADC-098D595D03A6}"/>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14076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C42CA7-F566-42B3-AB5C-8872558CED4D}"/>
              </a:ext>
            </a:extLst>
          </p:cNvPr>
          <p:cNvSpPr/>
          <p:nvPr userDrawn="1"/>
        </p:nvSpPr>
        <p:spPr>
          <a:xfrm>
            <a:off x="7752522" y="0"/>
            <a:ext cx="4439478" cy="6857999"/>
          </a:xfrm>
          <a:prstGeom prst="rect">
            <a:avLst/>
          </a:prstGeom>
          <a:solidFill>
            <a:srgbClr val="169B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03053EA5-C4F3-4394-9FE4-B033B0C54E0A}"/>
              </a:ext>
            </a:extLst>
          </p:cNvPr>
          <p:cNvSpPr>
            <a:spLocks noGrp="1"/>
          </p:cNvSpPr>
          <p:nvPr>
            <p:ph type="sldNum" idx="10"/>
          </p:nvPr>
        </p:nvSpPr>
        <p:spPr/>
        <p:txBody>
          <a:bodyPr/>
          <a:lstStyle/>
          <a:p>
            <a:fld id="{15CF254F-82A1-4792-A2DE-671D8DA72088}" type="slidenum">
              <a:rPr lang="en-GB" smtClean="0"/>
              <a:t>‹#›</a:t>
            </a:fld>
            <a:endParaRPr lang="en-GB" dirty="0"/>
          </a:p>
        </p:txBody>
      </p:sp>
      <p:pic>
        <p:nvPicPr>
          <p:cNvPr id="5" name="Google Shape;19;p50" descr="Background pattern&#10;&#10;Description automatically generated">
            <a:extLst>
              <a:ext uri="{FF2B5EF4-FFF2-40B4-BE49-F238E27FC236}">
                <a16:creationId xmlns:a16="http://schemas.microsoft.com/office/drawing/2014/main" id="{4DE29174-1650-4CA3-9133-7E2FF991F1CB}"/>
              </a:ext>
            </a:extLst>
          </p:cNvPr>
          <p:cNvPicPr preferRelativeResize="0"/>
          <p:nvPr userDrawn="1"/>
        </p:nvPicPr>
        <p:blipFill rotWithShape="1">
          <a:blip r:embed="rId2">
            <a:alphaModFix/>
          </a:blip>
          <a:srcRect/>
          <a:stretch/>
        </p:blipFill>
        <p:spPr>
          <a:xfrm>
            <a:off x="10787121" y="185738"/>
            <a:ext cx="939600" cy="681267"/>
          </a:xfrm>
          <a:prstGeom prst="rect">
            <a:avLst/>
          </a:prstGeom>
          <a:noFill/>
          <a:ln>
            <a:noFill/>
          </a:ln>
        </p:spPr>
      </p:pic>
    </p:spTree>
    <p:extLst>
      <p:ext uri="{BB962C8B-B14F-4D97-AF65-F5344CB8AC3E}">
        <p14:creationId xmlns:p14="http://schemas.microsoft.com/office/powerpoint/2010/main" val="155606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F7E8-890D-4237-9A18-55F7134D1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15ADAE-157C-4E94-B325-193E0455A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0F279-0282-4B58-9AC6-3637FBF12125}"/>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1CDEE82F-9B9E-450F-AC0D-2E5784257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B7782-7667-4832-82DD-11479DF78A23}"/>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218362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B8DA-5919-4362-87C4-88E32A13FE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1E464F-D2F7-4EB3-AC75-DA9CE3735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94785E-BDC0-4724-9BEF-DEA6E1337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B156A2-1653-4720-ACE8-64AE7E63B3F6}"/>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6" name="Footer Placeholder 5">
            <a:extLst>
              <a:ext uri="{FF2B5EF4-FFF2-40B4-BE49-F238E27FC236}">
                <a16:creationId xmlns:a16="http://schemas.microsoft.com/office/drawing/2014/main" id="{1ABEA1E0-00C5-4F32-B88B-B047969CC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EF31AB-73FB-4F7D-AF93-239C64D26FF4}"/>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1660332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8D69-11FC-4E21-B57A-94383F0EFB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684AF2-FEA0-438A-B79E-944BBF983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5D2C6-7AA2-4242-8551-6D148AF9D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CA986A-C724-42E8-84FB-2F3DBF4E4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D7959-F580-4845-AF81-B416E8140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E63FB7-713E-4505-A44F-939E1A0A8B00}"/>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8" name="Footer Placeholder 7">
            <a:extLst>
              <a:ext uri="{FF2B5EF4-FFF2-40B4-BE49-F238E27FC236}">
                <a16:creationId xmlns:a16="http://schemas.microsoft.com/office/drawing/2014/main" id="{562646CF-AFA1-4D44-A745-34438EA6AC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5F0093-DFDB-4BE2-A837-383BD1E26F22}"/>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3749660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2DF-F594-4F75-8069-6DBCD01275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C7AFF-20E2-4C61-A0F6-DCC91F530AF7}"/>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4" name="Footer Placeholder 3">
            <a:extLst>
              <a:ext uri="{FF2B5EF4-FFF2-40B4-BE49-F238E27FC236}">
                <a16:creationId xmlns:a16="http://schemas.microsoft.com/office/drawing/2014/main" id="{29406D52-5571-4875-A810-D6C8531235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72E954-4A46-4F9C-8832-20A86BC35526}"/>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455922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CEDB2-7210-47B1-9856-4B2C45EA72E1}"/>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3" name="Footer Placeholder 2">
            <a:extLst>
              <a:ext uri="{FF2B5EF4-FFF2-40B4-BE49-F238E27FC236}">
                <a16:creationId xmlns:a16="http://schemas.microsoft.com/office/drawing/2014/main" id="{FDBC20F8-B5BB-4A5B-9716-1ECE08B6BE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C3D9C6-931C-4301-8ED9-57708566DFB0}"/>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2375599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96AD-39FF-4B76-AE05-9E4934E5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55D820-50D8-446B-90FC-D53B77CD8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AAC041-6BD5-4AB6-B7BE-B4F7574AB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63965-5444-49E1-A6F1-C8AB89099DD6}"/>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6" name="Footer Placeholder 5">
            <a:extLst>
              <a:ext uri="{FF2B5EF4-FFF2-40B4-BE49-F238E27FC236}">
                <a16:creationId xmlns:a16="http://schemas.microsoft.com/office/drawing/2014/main" id="{AFECC19D-0BEB-4322-9DF2-F5EB5CC2D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49E5D6-54F9-4D37-93DA-44E5978774D7}"/>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1462972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BCB6-ED15-48D6-8213-1914F1D9B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A9E210-96C7-4A70-A964-ED85E536C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964F5D-4591-4C70-A282-6F748AD45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D0726-EF5C-451C-ABC4-56AFE693AFD3}"/>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6" name="Footer Placeholder 5">
            <a:extLst>
              <a:ext uri="{FF2B5EF4-FFF2-40B4-BE49-F238E27FC236}">
                <a16:creationId xmlns:a16="http://schemas.microsoft.com/office/drawing/2014/main" id="{5E9BD3FE-3D9A-4136-9BC1-F2A2E1BA0F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B3CC27-5C9A-4DC7-8C00-A0D66502AC07}"/>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338166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57A0-D5EB-4CAB-ADED-1B7B7560C1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04FE2-FDE9-467F-89EF-215380028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EA7AD-263A-4101-851F-B9C336670CED}"/>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71E61D48-A130-4765-BF51-7BA689138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C73FB9-C19E-4100-8B61-9A803E888F00}"/>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76223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73C73F-8EAF-4292-8895-416BA48834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D5E16A-B401-441F-803C-D0519B08E7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76150-B9CB-4442-9D1B-2147C6D1CB14}"/>
              </a:ext>
            </a:extLst>
          </p:cNvPr>
          <p:cNvSpPr>
            <a:spLocks noGrp="1"/>
          </p:cNvSpPr>
          <p:nvPr>
            <p:ph type="dt" sz="half" idx="10"/>
          </p:nvPr>
        </p:nvSpPr>
        <p:spPr/>
        <p:txBody>
          <a:body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2EF461F5-0628-4DE9-8849-24DC77FBA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E962A-4F17-43FE-9907-40EB2069C955}"/>
              </a:ext>
            </a:extLst>
          </p:cNvPr>
          <p:cNvSpPr>
            <a:spLocks noGrp="1"/>
          </p:cNvSpPr>
          <p:nvPr>
            <p:ph type="sldNum" sz="quarter" idx="12"/>
          </p:nvPr>
        </p:nvSpPr>
        <p:spPr/>
        <p:txBody>
          <a:bodyPr/>
          <a:lstStyle/>
          <a:p>
            <a:fld id="{C6846E88-169E-4C58-906E-CC1B57817DB7}" type="slidenum">
              <a:rPr lang="en-GB" smtClean="0"/>
              <a:t>‹#›</a:t>
            </a:fld>
            <a:endParaRPr lang="en-GB"/>
          </a:p>
        </p:txBody>
      </p:sp>
    </p:spTree>
    <p:extLst>
      <p:ext uri="{BB962C8B-B14F-4D97-AF65-F5344CB8AC3E}">
        <p14:creationId xmlns:p14="http://schemas.microsoft.com/office/powerpoint/2010/main" val="30307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58" name="Google Shape;58;p51"/>
          <p:cNvSpPr txBox="1">
            <a:spLocks noGrp="1"/>
          </p:cNvSpPr>
          <p:nvPr>
            <p:ph type="title"/>
          </p:nvPr>
        </p:nvSpPr>
        <p:spPr>
          <a:xfrm>
            <a:off x="515939" y="365126"/>
            <a:ext cx="10837862" cy="10305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pic>
        <p:nvPicPr>
          <p:cNvPr id="60" name="Google Shape;60;p51" descr="Background pattern&#10;&#10;Description automatically generated"/>
          <p:cNvPicPr preferRelativeResize="0"/>
          <p:nvPr/>
        </p:nvPicPr>
        <p:blipFill rotWithShape="1">
          <a:blip r:embed="rId2">
            <a:alphaModFix/>
          </a:blip>
          <a:srcRect/>
          <a:stretch/>
        </p:blipFill>
        <p:spPr>
          <a:xfrm>
            <a:off x="10787121" y="185738"/>
            <a:ext cx="939600" cy="681267"/>
          </a:xfrm>
          <a:prstGeom prst="rect">
            <a:avLst/>
          </a:prstGeom>
          <a:noFill/>
          <a:ln>
            <a:noFill/>
          </a:ln>
        </p:spPr>
      </p:pic>
      <p:sp>
        <p:nvSpPr>
          <p:cNvPr id="5" name="Google Shape;18;p50">
            <a:extLst>
              <a:ext uri="{FF2B5EF4-FFF2-40B4-BE49-F238E27FC236}">
                <a16:creationId xmlns:a16="http://schemas.microsoft.com/office/drawing/2014/main" id="{00643DCE-3FAF-4E49-9CE9-BA00B6111B1B}"/>
              </a:ext>
            </a:extLst>
          </p:cNvPr>
          <p:cNvSpPr txBox="1">
            <a:spLocks/>
          </p:cNvSpPr>
          <p:nvPr userDrawn="1"/>
        </p:nvSpPr>
        <p:spPr>
          <a:xfrm>
            <a:off x="-109057" y="6492875"/>
            <a:ext cx="458373"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9pPr>
          </a:lstStyle>
          <a:p>
            <a:fld id="{EFA175CE-B581-4253-A06B-E1FD020DED49}" type="slidenum">
              <a:rPr lang="en-GB" smtClean="0"/>
              <a:pPr/>
              <a:t>‹#›</a:t>
            </a:fld>
            <a:endParaRPr lang="en-GB" dirty="0"/>
          </a:p>
        </p:txBody>
      </p:sp>
    </p:spTree>
    <p:extLst>
      <p:ext uri="{BB962C8B-B14F-4D97-AF65-F5344CB8AC3E}">
        <p14:creationId xmlns:p14="http://schemas.microsoft.com/office/powerpoint/2010/main" val="344269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pic>
        <p:nvPicPr>
          <p:cNvPr id="64" name="Google Shape;64;p52" descr="Background pattern&#10;&#10;Description automatically generated"/>
          <p:cNvPicPr preferRelativeResize="0"/>
          <p:nvPr/>
        </p:nvPicPr>
        <p:blipFill rotWithShape="1">
          <a:blip r:embed="rId2">
            <a:alphaModFix/>
          </a:blip>
          <a:srcRect/>
          <a:stretch/>
        </p:blipFill>
        <p:spPr>
          <a:xfrm>
            <a:off x="10787121" y="185738"/>
            <a:ext cx="939600" cy="681267"/>
          </a:xfrm>
          <a:prstGeom prst="rect">
            <a:avLst/>
          </a:prstGeom>
          <a:noFill/>
          <a:ln>
            <a:noFill/>
          </a:ln>
        </p:spPr>
      </p:pic>
      <p:sp>
        <p:nvSpPr>
          <p:cNvPr id="4" name="Google Shape;18;p50">
            <a:extLst>
              <a:ext uri="{FF2B5EF4-FFF2-40B4-BE49-F238E27FC236}">
                <a16:creationId xmlns:a16="http://schemas.microsoft.com/office/drawing/2014/main" id="{2BDB541B-9BD9-4B3B-A781-641C6D282E4A}"/>
              </a:ext>
            </a:extLst>
          </p:cNvPr>
          <p:cNvSpPr txBox="1">
            <a:spLocks/>
          </p:cNvSpPr>
          <p:nvPr userDrawn="1"/>
        </p:nvSpPr>
        <p:spPr>
          <a:xfrm>
            <a:off x="-109057" y="6492875"/>
            <a:ext cx="458373"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9pPr>
          </a:lstStyle>
          <a:p>
            <a:fld id="{EFA175CE-B581-4253-A06B-E1FD020DED49}" type="slidenum">
              <a:rPr lang="en-GB" smtClean="0"/>
              <a:pPr/>
              <a:t>‹#›</a:t>
            </a:fld>
            <a:endParaRPr lang="en-GB" dirty="0"/>
          </a:p>
        </p:txBody>
      </p:sp>
      <p:sp>
        <p:nvSpPr>
          <p:cNvPr id="2" name="Slide Number Placeholder 1">
            <a:extLst>
              <a:ext uri="{FF2B5EF4-FFF2-40B4-BE49-F238E27FC236}">
                <a16:creationId xmlns:a16="http://schemas.microsoft.com/office/drawing/2014/main" id="{E704C4E3-FE5A-4E61-A087-271051BED362}"/>
              </a:ext>
            </a:extLst>
          </p:cNvPr>
          <p:cNvSpPr>
            <a:spLocks noGrp="1"/>
          </p:cNvSpPr>
          <p:nvPr>
            <p:ph type="sldNum" idx="10"/>
          </p:nvPr>
        </p:nvSpPr>
        <p:spPr/>
        <p:txBody>
          <a:bodyPr/>
          <a:lstStyle/>
          <a:p>
            <a:fld id="{15CF254F-82A1-4792-A2DE-671D8DA72088}" type="slidenum">
              <a:rPr lang="en-GB" smtClean="0"/>
              <a:t>‹#›</a:t>
            </a:fld>
            <a:endParaRPr lang="en-GB" dirty="0"/>
          </a:p>
        </p:txBody>
      </p:sp>
    </p:spTree>
    <p:extLst>
      <p:ext uri="{BB962C8B-B14F-4D97-AF65-F5344CB8AC3E}">
        <p14:creationId xmlns:p14="http://schemas.microsoft.com/office/powerpoint/2010/main" val="217233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_fixed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94E3D-AC79-074C-A4FB-5795568FFAD8}"/>
              </a:ext>
            </a:extLst>
          </p:cNvPr>
          <p:cNvSpPr>
            <a:spLocks noGrp="1"/>
          </p:cNvSpPr>
          <p:nvPr>
            <p:ph type="title" hasCustomPrompt="1"/>
          </p:nvPr>
        </p:nvSpPr>
        <p:spPr>
          <a:xfrm>
            <a:off x="2855640" y="3637043"/>
            <a:ext cx="7704411" cy="709391"/>
          </a:xfrm>
        </p:spPr>
        <p:txBody>
          <a:bodyPr/>
          <a:lstStyle>
            <a:lvl1pPr>
              <a:defRPr sz="4000">
                <a:solidFill>
                  <a:schemeClr val="bg1"/>
                </a:solidFill>
              </a:defRPr>
            </a:lvl1pPr>
          </a:lstStyle>
          <a:p>
            <a:r>
              <a:rPr lang="fr-CH" kern="0" dirty="0"/>
              <a:t>Click for </a:t>
            </a:r>
            <a:r>
              <a:rPr lang="fr-CH" kern="0" dirty="0" err="1"/>
              <a:t>title</a:t>
            </a:r>
            <a:endParaRPr lang="fr-CH" kern="0" dirty="0"/>
          </a:p>
        </p:txBody>
      </p:sp>
      <p:sp>
        <p:nvSpPr>
          <p:cNvPr id="8" name="shpPlaceholderMain">
            <a:extLst>
              <a:ext uri="{FF2B5EF4-FFF2-40B4-BE49-F238E27FC236}">
                <a16:creationId xmlns:a16="http://schemas.microsoft.com/office/drawing/2014/main" id="{1AD14B9B-7568-E646-A661-45D14D174D5A}"/>
              </a:ext>
            </a:extLst>
          </p:cNvPr>
          <p:cNvSpPr>
            <a:spLocks noGrp="1" noChangeArrowheads="1"/>
          </p:cNvSpPr>
          <p:nvPr>
            <p:ph type="subTitle" idx="1" hasCustomPrompt="1"/>
          </p:nvPr>
        </p:nvSpPr>
        <p:spPr>
          <a:xfrm>
            <a:off x="2855641" y="4508922"/>
            <a:ext cx="7704471" cy="576263"/>
          </a:xfrm>
        </p:spPr>
        <p:txBody>
          <a:bodyPr/>
          <a:lstStyle>
            <a:lvl1pPr marL="0" indent="0">
              <a:buFontTx/>
              <a:buNone/>
              <a:defRPr sz="3600" b="1" i="1">
                <a:solidFill>
                  <a:schemeClr val="bg1"/>
                </a:solidFill>
                <a:latin typeface="Minion" pitchFamily="2" charset="0"/>
              </a:defRPr>
            </a:lvl1pPr>
          </a:lstStyle>
          <a:p>
            <a:pPr lvl="0"/>
            <a:r>
              <a:rPr lang="fr-CH" noProof="0" dirty="0"/>
              <a:t>Click for </a:t>
            </a:r>
            <a:r>
              <a:rPr lang="fr-CH" noProof="0" dirty="0" err="1"/>
              <a:t>subtitle</a:t>
            </a:r>
            <a:endParaRPr lang="fr-CH" noProof="0" dirty="0"/>
          </a:p>
        </p:txBody>
      </p:sp>
      <p:pic>
        <p:nvPicPr>
          <p:cNvPr id="12" name="Afbeelding 15">
            <a:extLst>
              <a:ext uri="{FF2B5EF4-FFF2-40B4-BE49-F238E27FC236}">
                <a16:creationId xmlns:a16="http://schemas.microsoft.com/office/drawing/2014/main" id="{AB7BBFEB-7359-458A-A6B4-E7D00C673218}"/>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1130255" y="340785"/>
            <a:ext cx="640800" cy="334433"/>
          </a:xfrm>
          <a:prstGeom prst="rect">
            <a:avLst/>
          </a:prstGeom>
        </p:spPr>
      </p:pic>
      <p:sp>
        <p:nvSpPr>
          <p:cNvPr id="5" name="Google Shape;18;p50">
            <a:extLst>
              <a:ext uri="{FF2B5EF4-FFF2-40B4-BE49-F238E27FC236}">
                <a16:creationId xmlns:a16="http://schemas.microsoft.com/office/drawing/2014/main" id="{8587DC15-D396-456A-AE0C-0C7562CEADA5}"/>
              </a:ext>
            </a:extLst>
          </p:cNvPr>
          <p:cNvSpPr txBox="1">
            <a:spLocks noGrp="1"/>
          </p:cNvSpPr>
          <p:nvPr>
            <p:ph type="sldNum" idx="12"/>
          </p:nvPr>
        </p:nvSpPr>
        <p:spPr>
          <a:xfrm>
            <a:off x="-109057" y="6492875"/>
            <a:ext cx="45837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EFA175CE-B581-4253-A06B-E1FD020DED49}" type="slidenum">
              <a:rPr lang="en-GB" smtClean="0"/>
              <a:pPr/>
              <a:t>‹#›</a:t>
            </a:fld>
            <a:endParaRPr lang="en-GB" dirty="0"/>
          </a:p>
        </p:txBody>
      </p:sp>
    </p:spTree>
    <p:extLst>
      <p:ext uri="{BB962C8B-B14F-4D97-AF65-F5344CB8AC3E}">
        <p14:creationId xmlns:p14="http://schemas.microsoft.com/office/powerpoint/2010/main" val="202786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itle only">
  <p:cSld name="Text title only">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29493" y="260792"/>
            <a:ext cx="10030556" cy="792000"/>
          </a:xfrm>
          <a:prstGeom prst="rect">
            <a:avLst/>
          </a:prstGeom>
          <a:noFill/>
          <a:ln>
            <a:noFill/>
          </a:ln>
        </p:spPr>
        <p:txBody>
          <a:bodyPr spcFirstLastPara="1" wrap="square" lIns="0" tIns="0" rIns="0" bIns="0" anchor="b" anchorCtr="0">
            <a:noAutofit/>
          </a:bodyPr>
          <a:lstStyle>
            <a:lvl1pPr lvl="0" algn="l">
              <a:lnSpc>
                <a:spcPct val="133333"/>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29492" y="1088792"/>
            <a:ext cx="10030557" cy="468000"/>
          </a:xfrm>
          <a:prstGeom prst="rect">
            <a:avLst/>
          </a:prstGeom>
          <a:noFill/>
          <a:ln>
            <a:noFill/>
          </a:ln>
        </p:spPr>
        <p:txBody>
          <a:bodyPr spcFirstLastPara="1" wrap="square" lIns="0" tIns="0" rIns="0" bIns="0" anchor="ctr" anchorCtr="0">
            <a:noAutofit/>
          </a:bodyPr>
          <a:lstStyle>
            <a:lvl1pPr marL="457200" lvl="0" indent="-355600" algn="l">
              <a:lnSpc>
                <a:spcPct val="120000"/>
              </a:lnSpc>
              <a:spcBef>
                <a:spcPts val="0"/>
              </a:spcBef>
              <a:spcAft>
                <a:spcPts val="0"/>
              </a:spcAft>
              <a:buClr>
                <a:srgbClr val="000000"/>
              </a:buClr>
              <a:buSzPts val="2000"/>
              <a:buChar char="•"/>
              <a:defRPr b="0" i="1">
                <a:solidFill>
                  <a:srgbClr val="000000"/>
                </a:solidFill>
                <a:latin typeface="Times New Roman"/>
                <a:ea typeface="Times New Roman"/>
                <a:cs typeface="Times New Roman"/>
                <a:sym typeface="Times New Roman"/>
              </a:defRPr>
            </a:lvl1pPr>
            <a:lvl2pPr marL="914400" lvl="1" indent="-342900" algn="l">
              <a:lnSpc>
                <a:spcPct val="122222"/>
              </a:lnSpc>
              <a:spcBef>
                <a:spcPts val="1200"/>
              </a:spcBef>
              <a:spcAft>
                <a:spcPts val="0"/>
              </a:spcAft>
              <a:buClr>
                <a:schemeClr val="dk1"/>
              </a:buClr>
              <a:buSzPts val="1800"/>
              <a:buChar char="–"/>
              <a:defRPr/>
            </a:lvl2pPr>
            <a:lvl3pPr marL="1371600" lvl="2" indent="-342900" algn="l">
              <a:lnSpc>
                <a:spcPct val="122222"/>
              </a:lnSpc>
              <a:spcBef>
                <a:spcPts val="600"/>
              </a:spcBef>
              <a:spcAft>
                <a:spcPts val="0"/>
              </a:spcAft>
              <a:buClr>
                <a:schemeClr val="dk1"/>
              </a:buClr>
              <a:buSzPts val="1800"/>
              <a:buChar char="•"/>
              <a:defRPr/>
            </a:lvl3pPr>
            <a:lvl4pPr marL="1828800" lvl="3" indent="-342900" algn="l">
              <a:lnSpc>
                <a:spcPct val="122222"/>
              </a:lnSpc>
              <a:spcBef>
                <a:spcPts val="600"/>
              </a:spcBef>
              <a:spcAft>
                <a:spcPts val="0"/>
              </a:spcAft>
              <a:buClr>
                <a:schemeClr val="dk1"/>
              </a:buClr>
              <a:buSzPts val="1800"/>
              <a:buChar char="–"/>
              <a:defRPr/>
            </a:lvl4pPr>
            <a:lvl5pPr marL="2286000" lvl="4" indent="-342900" algn="l">
              <a:lnSpc>
                <a:spcPct val="122222"/>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 name="Google Shape;18;p50">
            <a:extLst>
              <a:ext uri="{FF2B5EF4-FFF2-40B4-BE49-F238E27FC236}">
                <a16:creationId xmlns:a16="http://schemas.microsoft.com/office/drawing/2014/main" id="{3583598F-B80B-462A-8CC7-C1BE8380A682}"/>
              </a:ext>
            </a:extLst>
          </p:cNvPr>
          <p:cNvSpPr txBox="1">
            <a:spLocks/>
          </p:cNvSpPr>
          <p:nvPr userDrawn="1"/>
        </p:nvSpPr>
        <p:spPr>
          <a:xfrm>
            <a:off x="-109057" y="6492875"/>
            <a:ext cx="458373"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Arial"/>
                <a:ea typeface="Arial"/>
                <a:cs typeface="Arial"/>
                <a:sym typeface="Arial"/>
              </a:defRPr>
            </a:lvl9pPr>
          </a:lstStyle>
          <a:p>
            <a:fld id="{EFA175CE-B581-4253-A06B-E1FD020DED49}" type="slidenum">
              <a:rPr lang="en-GB" smtClean="0"/>
              <a:pPr/>
              <a:t>‹#›</a:t>
            </a:fld>
            <a:endParaRPr lang="en-GB" dirty="0"/>
          </a:p>
        </p:txBody>
      </p:sp>
    </p:spTree>
    <p:extLst>
      <p:ext uri="{BB962C8B-B14F-4D97-AF65-F5344CB8AC3E}">
        <p14:creationId xmlns:p14="http://schemas.microsoft.com/office/powerpoint/2010/main" val="365474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A5D7-B702-4767-8276-293B953B6F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362B91-A1EF-4B33-966A-F5845EE51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D47DF9-0FAB-4922-8ED7-E49C3A903012}"/>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5200708D-4F68-4331-9FA3-1A5E162946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13675-81ED-4868-BED2-DB4FCCE2DC68}"/>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88071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B069-0ED8-41D7-B09E-24AE7CA796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D58F12-BCF2-4DA2-95B0-8ADA9A97D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BE9C4-524C-4646-B6CF-39C21A52DD78}"/>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7DD4D335-16B7-4EBE-A67A-8BF9B1ED8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FC390-B586-4EA5-BBD9-6F16A7EB5A2F}"/>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180208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6818-E547-44D2-A7C0-42E0CBDFC0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7CC90-0590-4A0F-B501-BCB578A91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445690-C628-4A74-92B0-976BCB6E9373}"/>
              </a:ext>
            </a:extLst>
          </p:cNvPr>
          <p:cNvSpPr>
            <a:spLocks noGrp="1"/>
          </p:cNvSpPr>
          <p:nvPr>
            <p:ph type="dt" sz="half" idx="10"/>
          </p:nvPr>
        </p:nvSpPr>
        <p:spPr/>
        <p:txBody>
          <a:body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92356EF8-F1FB-4137-B86B-E48FA2E60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F77A7-2538-4EC3-B10F-E97A1ED0B351}"/>
              </a:ext>
            </a:extLst>
          </p:cNvPr>
          <p:cNvSpPr>
            <a:spLocks noGrp="1"/>
          </p:cNvSpPr>
          <p:nvPr>
            <p:ph type="sldNum" sz="quarter" idx="12"/>
          </p:nvPr>
        </p:nvSpPr>
        <p:spPr/>
        <p:txBody>
          <a:bodyPr/>
          <a:lstStyle/>
          <a:p>
            <a:fld id="{B7E512EE-5BD1-4BF8-93FE-833A6C430A65}" type="slidenum">
              <a:rPr lang="en-GB" smtClean="0"/>
              <a:t>‹#›</a:t>
            </a:fld>
            <a:endParaRPr lang="en-GB"/>
          </a:p>
        </p:txBody>
      </p:sp>
    </p:spTree>
    <p:extLst>
      <p:ext uri="{BB962C8B-B14F-4D97-AF65-F5344CB8AC3E}">
        <p14:creationId xmlns:p14="http://schemas.microsoft.com/office/powerpoint/2010/main" val="270023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515939" y="365126"/>
            <a:ext cx="10837862" cy="10305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515939" y="1575052"/>
            <a:ext cx="10837862" cy="460191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49"/>
          <p:cNvSpPr txBox="1">
            <a:spLocks noGrp="1"/>
          </p:cNvSpPr>
          <p:nvPr>
            <p:ph type="sldNum" idx="12"/>
          </p:nvPr>
        </p:nvSpPr>
        <p:spPr>
          <a:xfrm>
            <a:off x="-111628" y="6492874"/>
            <a:ext cx="45837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15CF254F-82A1-4792-A2DE-671D8DA72088}" type="slidenum">
              <a:rPr lang="en-GB" smtClean="0"/>
              <a:t>‹#›</a:t>
            </a:fld>
            <a:endParaRPr lang="en-GB" dirty="0"/>
          </a:p>
        </p:txBody>
      </p:sp>
      <p:sp>
        <p:nvSpPr>
          <p:cNvPr id="7" name="Google Shape;464;p13">
            <a:extLst>
              <a:ext uri="{FF2B5EF4-FFF2-40B4-BE49-F238E27FC236}">
                <a16:creationId xmlns:a16="http://schemas.microsoft.com/office/drawing/2014/main" id="{CF5C4806-5D22-B84E-857B-B0E85D528F1D}"/>
              </a:ext>
            </a:extLst>
          </p:cNvPr>
          <p:cNvSpPr txBox="1"/>
          <p:nvPr/>
        </p:nvSpPr>
        <p:spPr>
          <a:xfrm>
            <a:off x="515939" y="6354375"/>
            <a:ext cx="2805193" cy="415498"/>
          </a:xfrm>
          <a:prstGeom prst="rect">
            <a:avLst/>
          </a:prstGeom>
          <a:noFill/>
          <a:ln>
            <a:noFill/>
          </a:ln>
        </p:spPr>
        <p:txBody>
          <a:bodyPr spcFirstLastPara="1" wrap="square" lIns="0" tIns="0" rIns="0" bIns="0" anchor="b" anchorCtr="0">
            <a:spAutoFit/>
          </a:bodyPr>
          <a:lstStyle/>
          <a:p>
            <a:pPr lvl="0">
              <a:spcBef>
                <a:spcPts val="0"/>
              </a:spcBef>
              <a:buClr>
                <a:srgbClr val="000000"/>
              </a:buClr>
              <a:buSzPts val="900"/>
              <a:defRPr/>
            </a:pPr>
            <a:r>
              <a:rPr kumimoji="0" lang="en-GB" sz="900" b="0" i="0" u="none" strike="noStrike" kern="0" cap="none" spc="0" normalizeH="0" baseline="0" noProof="0" dirty="0">
                <a:ln>
                  <a:noFill/>
                </a:ln>
                <a:solidFill>
                  <a:schemeClr val="bg1">
                    <a:lumMod val="65000"/>
                  </a:schemeClr>
                </a:solidFill>
                <a:effectLst/>
                <a:uLnTx/>
                <a:uFillTx/>
                <a:latin typeface="+mj-lt"/>
                <a:ea typeface="Arial"/>
                <a:cs typeface="Arial"/>
                <a:sym typeface="Arial"/>
              </a:rPr>
              <a:t>Veeva document number: M-XX-00012177</a:t>
            </a:r>
            <a:endParaRPr lang="en-GB" sz="900" b="0" i="0" kern="1200" dirty="0">
              <a:solidFill>
                <a:schemeClr val="bg1">
                  <a:lumMod val="65000"/>
                </a:schemeClr>
              </a:solidFill>
              <a:effectLst/>
              <a:latin typeface="Imago" pitchFamily="2" charset="0"/>
              <a:ea typeface="+mn-ea"/>
              <a:cs typeface="+mn-cs"/>
            </a:endParaRPr>
          </a:p>
          <a:p>
            <a:pPr marL="0" marR="0" lvl="0" indent="0" algn="l" defTabSz="914400" rtl="0" eaLnBrk="0" fontAlgn="base" latinLnBrk="0" hangingPunct="0">
              <a:lnSpc>
                <a:spcPct val="100000"/>
              </a:lnSpc>
              <a:spcBef>
                <a:spcPts val="0"/>
              </a:spcBef>
              <a:spcAft>
                <a:spcPct val="0"/>
              </a:spcAft>
              <a:buClr>
                <a:srgbClr val="000000"/>
              </a:buClr>
              <a:buSzPts val="900"/>
              <a:buFontTx/>
              <a:buNone/>
              <a:tabLst/>
              <a:defRPr/>
            </a:pPr>
            <a:r>
              <a:rPr kumimoji="0" lang="en-GB" sz="900" b="0" i="0" u="none" strike="noStrike" kern="0" cap="none" spc="0" normalizeH="0" baseline="0" dirty="0">
                <a:ln>
                  <a:noFill/>
                </a:ln>
                <a:solidFill>
                  <a:schemeClr val="bg1">
                    <a:lumMod val="65000"/>
                  </a:schemeClr>
                </a:solidFill>
                <a:effectLst/>
                <a:uLnTx/>
                <a:uFillTx/>
                <a:latin typeface="+mj-lt"/>
                <a:ea typeface="+mn-ea"/>
                <a:cs typeface="Arial"/>
                <a:sym typeface="Arial"/>
              </a:rPr>
              <a:t>Creative Commons license: </a:t>
            </a:r>
            <a:r>
              <a:rPr kumimoji="0" lang="en-GB" sz="900" b="0" i="0" u="none" strike="noStrike" kern="0" cap="none" spc="0" normalizeH="0" baseline="0" dirty="0">
                <a:ln>
                  <a:noFill/>
                </a:ln>
                <a:solidFill>
                  <a:schemeClr val="bg1">
                    <a:lumMod val="65000"/>
                  </a:schemeClr>
                </a:solidFill>
                <a:effectLst/>
                <a:uLnTx/>
                <a:uFillTx/>
                <a:latin typeface="+mj-lt"/>
                <a:ea typeface="+mn-ea"/>
                <a:cs typeface="Arial"/>
              </a:rPr>
              <a:t>(</a:t>
            </a:r>
            <a:r>
              <a:rPr lang="en-GB" sz="900" u="sng" kern="1200" dirty="0">
                <a:solidFill>
                  <a:schemeClr val="bg1">
                    <a:lumMod val="65000"/>
                  </a:schemeClr>
                </a:solidFill>
                <a:latin typeface="Imago" pitchFamily="2" charset="0"/>
                <a:ea typeface="+mn-ea"/>
                <a:cs typeface="+mn-cs"/>
                <a:hlinkClick r:id="rId8">
                  <a:extLst>
                    <a:ext uri="{A12FA001-AC4F-418D-AE19-62706E023703}">
                      <ahyp:hlinkClr xmlns:ahyp="http://schemas.microsoft.com/office/drawing/2018/hyperlinkcolor" val="tx"/>
                    </a:ext>
                  </a:extLst>
                </a:hlinkClick>
              </a:rPr>
              <a:t>CC BY-NC-SA 4.0</a:t>
            </a:r>
            <a:r>
              <a:rPr kumimoji="0" lang="en-GB" sz="900" b="0" i="0" u="none" strike="noStrike" kern="0" cap="none" spc="0" normalizeH="0" baseline="0" dirty="0">
                <a:ln>
                  <a:noFill/>
                </a:ln>
                <a:solidFill>
                  <a:schemeClr val="bg1">
                    <a:lumMod val="65000"/>
                  </a:schemeClr>
                </a:solidFill>
                <a:effectLst/>
                <a:uLnTx/>
                <a:uFillTx/>
                <a:latin typeface="+mj-lt"/>
                <a:ea typeface="+mn-ea"/>
                <a:cs typeface="Arial"/>
              </a:rPr>
              <a:t>)</a:t>
            </a:r>
          </a:p>
          <a:p>
            <a:pPr lvl="0">
              <a:spcBef>
                <a:spcPts val="0"/>
              </a:spcBef>
              <a:buClr>
                <a:srgbClr val="000000"/>
              </a:buClr>
              <a:buSzPts val="900"/>
              <a:defRPr/>
            </a:pPr>
            <a:r>
              <a:rPr kumimoji="0" lang="en-GB" sz="900" b="0" i="0" u="none" strike="noStrike" kern="0" cap="none" spc="0" normalizeH="0" baseline="0" noProof="0" dirty="0">
                <a:ln>
                  <a:noFill/>
                </a:ln>
                <a:solidFill>
                  <a:schemeClr val="bg1">
                    <a:lumMod val="65000"/>
                  </a:schemeClr>
                </a:solidFill>
                <a:effectLst/>
                <a:uLnTx/>
                <a:uFillTx/>
                <a:latin typeface="+mj-lt"/>
                <a:ea typeface="Arial"/>
                <a:cs typeface="Arial"/>
                <a:sym typeface="Arial"/>
              </a:rPr>
              <a:t>Date of prep: December 2022</a:t>
            </a:r>
            <a:endParaRPr kumimoji="0" sz="900" b="0" i="0" u="none" strike="noStrike" kern="0" cap="none" spc="0" normalizeH="0" baseline="0" noProof="0" dirty="0">
              <a:ln>
                <a:noFill/>
              </a:ln>
              <a:solidFill>
                <a:schemeClr val="bg1">
                  <a:lumMod val="65000"/>
                </a:schemeClr>
              </a:solidFill>
              <a:effectLst/>
              <a:uLnTx/>
              <a:uFillTx/>
              <a:latin typeface="+mj-lt"/>
              <a:ea typeface="Arial"/>
              <a:cs typeface="Arial"/>
              <a:sym typeface="Arial"/>
            </a:endParaRPr>
          </a:p>
        </p:txBody>
      </p:sp>
    </p:spTree>
    <p:extLst>
      <p:ext uri="{BB962C8B-B14F-4D97-AF65-F5344CB8AC3E}">
        <p14:creationId xmlns:p14="http://schemas.microsoft.com/office/powerpoint/2010/main" val="3157873982"/>
      </p:ext>
    </p:extLst>
  </p:cSld>
  <p:clrMap bg1="lt1" tx1="dk1" bg2="dk2" tx2="lt2" accent1="accent1" accent2="accent2" accent3="accent3" accent4="accent4" accent5="accent5" accent6="accent6" hlink="hlink" folHlink="folHlink"/>
  <p:sldLayoutIdLst>
    <p:sldLayoutId id="2147483679" r:id="rId1"/>
    <p:sldLayoutId id="2147483709" r:id="rId2"/>
    <p:sldLayoutId id="2147483680" r:id="rId3"/>
    <p:sldLayoutId id="2147483681" r:id="rId4"/>
    <p:sldLayoutId id="2147483683" r:id="rId5"/>
    <p:sldLayoutId id="2147483684"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355">
          <p15:clr>
            <a:srgbClr val="F26B43"/>
          </p15:clr>
        </p15:guide>
        <p15:guide id="2" pos="3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12815-2363-4F98-A9EB-924564D1D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16EA54-FB13-46DA-B0CD-909ABA9F7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BEDD3-0B43-4BA8-AECC-C1381EEB1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89583-3045-4239-ACD9-6EBC4F3D13B1}" type="datetimeFigureOut">
              <a:rPr lang="en-GB" smtClean="0"/>
              <a:t>22/12/2022</a:t>
            </a:fld>
            <a:endParaRPr lang="en-GB"/>
          </a:p>
        </p:txBody>
      </p:sp>
      <p:sp>
        <p:nvSpPr>
          <p:cNvPr id="5" name="Footer Placeholder 4">
            <a:extLst>
              <a:ext uri="{FF2B5EF4-FFF2-40B4-BE49-F238E27FC236}">
                <a16:creationId xmlns:a16="http://schemas.microsoft.com/office/drawing/2014/main" id="{EB87E9F6-3AE5-46A3-8214-3B26C300D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834E0D-0264-4F24-A145-0A98AAF86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512EE-5BD1-4BF8-93FE-833A6C430A65}" type="slidenum">
              <a:rPr lang="en-GB" smtClean="0"/>
              <a:t>‹#›</a:t>
            </a:fld>
            <a:endParaRPr lang="en-GB"/>
          </a:p>
        </p:txBody>
      </p:sp>
    </p:spTree>
    <p:extLst>
      <p:ext uri="{BB962C8B-B14F-4D97-AF65-F5344CB8AC3E}">
        <p14:creationId xmlns:p14="http://schemas.microsoft.com/office/powerpoint/2010/main" val="24997644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019C5-455F-42E7-9BF1-06A0CCA32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CB0020-FB79-48E2-AC6E-D55BA8367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CDC4E-7F6A-4362-B83A-CBFF17D83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5D45-8BE2-490E-968D-CB0DAB61F463}" type="datetimeFigureOut">
              <a:rPr lang="en-GB" smtClean="0"/>
              <a:t>22/12/2022</a:t>
            </a:fld>
            <a:endParaRPr lang="en-GB"/>
          </a:p>
        </p:txBody>
      </p:sp>
      <p:sp>
        <p:nvSpPr>
          <p:cNvPr id="5" name="Footer Placeholder 4">
            <a:extLst>
              <a:ext uri="{FF2B5EF4-FFF2-40B4-BE49-F238E27FC236}">
                <a16:creationId xmlns:a16="http://schemas.microsoft.com/office/drawing/2014/main" id="{2EC78216-3248-4D28-AD9F-7EF5FEDB4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F54677-5558-4F60-8A1A-DD0222A3E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46E88-169E-4C58-906E-CC1B57817DB7}" type="slidenum">
              <a:rPr lang="en-GB" smtClean="0"/>
              <a:t>‹#›</a:t>
            </a:fld>
            <a:endParaRPr lang="en-GB"/>
          </a:p>
        </p:txBody>
      </p:sp>
    </p:spTree>
    <p:extLst>
      <p:ext uri="{BB962C8B-B14F-4D97-AF65-F5344CB8AC3E}">
        <p14:creationId xmlns:p14="http://schemas.microsoft.com/office/powerpoint/2010/main" val="10510743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33.xml"/><Relationship Id="rId26" Type="http://schemas.openxmlformats.org/officeDocument/2006/relationships/slide" Target="slide6.xml"/><Relationship Id="rId3" Type="http://schemas.openxmlformats.org/officeDocument/2006/relationships/image" Target="../media/image15.png"/><Relationship Id="rId21" Type="http://schemas.openxmlformats.org/officeDocument/2006/relationships/slide" Target="slide35.xml"/><Relationship Id="rId34" Type="http://schemas.microsoft.com/office/2007/relationships/hdphoto" Target="../media/hdphoto3.wdp"/><Relationship Id="rId7" Type="http://schemas.openxmlformats.org/officeDocument/2006/relationships/slide" Target="slide29.xml"/><Relationship Id="rId12" Type="http://schemas.openxmlformats.org/officeDocument/2006/relationships/slide" Target="slide15.xml"/><Relationship Id="rId17" Type="http://schemas.openxmlformats.org/officeDocument/2006/relationships/slide" Target="slide31.xml"/><Relationship Id="rId25" Type="http://schemas.microsoft.com/office/2007/relationships/hdphoto" Target="../media/hdphoto1.wdp"/><Relationship Id="rId33"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slide" Target="slide32.xml"/><Relationship Id="rId20" Type="http://schemas.openxmlformats.org/officeDocument/2006/relationships/slide" Target="slide36.xml"/><Relationship Id="rId29"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slide" Target="slide16.xml"/><Relationship Id="rId24" Type="http://schemas.openxmlformats.org/officeDocument/2006/relationships/image" Target="../media/image8.png"/><Relationship Id="rId32" Type="http://schemas.microsoft.com/office/2007/relationships/hdphoto" Target="../media/hdphoto2.wdp"/><Relationship Id="rId5" Type="http://schemas.openxmlformats.org/officeDocument/2006/relationships/slide" Target="slide17.xml"/><Relationship Id="rId15" Type="http://schemas.openxmlformats.org/officeDocument/2006/relationships/slide" Target="slide28.xml"/><Relationship Id="rId23" Type="http://schemas.openxmlformats.org/officeDocument/2006/relationships/slide" Target="slide9.xml"/><Relationship Id="rId28" Type="http://schemas.openxmlformats.org/officeDocument/2006/relationships/slide" Target="slide4.xml"/><Relationship Id="rId36" Type="http://schemas.microsoft.com/office/2007/relationships/hdphoto" Target="../media/hdphoto4.wdp"/><Relationship Id="rId10" Type="http://schemas.openxmlformats.org/officeDocument/2006/relationships/slide" Target="slide14.xml"/><Relationship Id="rId19" Type="http://schemas.openxmlformats.org/officeDocument/2006/relationships/slide" Target="slide34.xml"/><Relationship Id="rId31" Type="http://schemas.openxmlformats.org/officeDocument/2006/relationships/image" Target="../media/image25.png"/><Relationship Id="rId4" Type="http://schemas.openxmlformats.org/officeDocument/2006/relationships/slide" Target="slide11.xml"/><Relationship Id="rId9" Type="http://schemas.openxmlformats.org/officeDocument/2006/relationships/slide" Target="slide38.xml"/><Relationship Id="rId14" Type="http://schemas.openxmlformats.org/officeDocument/2006/relationships/slide" Target="slide25.xml"/><Relationship Id="rId22" Type="http://schemas.openxmlformats.org/officeDocument/2006/relationships/slide" Target="slide37.xml"/><Relationship Id="rId27" Type="http://schemas.openxmlformats.org/officeDocument/2006/relationships/image" Target="../media/image7.png"/><Relationship Id="rId30" Type="http://schemas.openxmlformats.org/officeDocument/2006/relationships/image" Target="../media/image6.svg"/><Relationship Id="rId35" Type="http://schemas.openxmlformats.org/officeDocument/2006/relationships/image" Target="../media/image27.png"/><Relationship Id="rId8" Type="http://schemas.openxmlformats.org/officeDocument/2006/relationships/slide" Target="slide61.xml"/></Relationships>
</file>

<file path=ppt/slides/_rels/slide11.xml.rels><?xml version="1.0" encoding="UTF-8" standalone="yes"?>
<Relationships xmlns="http://schemas.openxmlformats.org/package/2006/relationships"><Relationship Id="rId8" Type="http://schemas.openxmlformats.org/officeDocument/2006/relationships/hyperlink" Target="https://www.ieepo.com/content/dam/websites/ieepo/2021/phc-toolkit/phc-toolkit/Personalised%20Healthcare%20Toolkit%20for%20the%20Patient%20Community_Editable%20core%20slides_APPROVED.pptx" TargetMode="External"/><Relationship Id="rId13" Type="http://schemas.openxmlformats.org/officeDocument/2006/relationships/image" Target="../media/image29.svg"/><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image" Target="../media/image15.png"/><Relationship Id="rId21" Type="http://schemas.openxmlformats.org/officeDocument/2006/relationships/slide" Target="slide4.xml"/><Relationship Id="rId7" Type="http://schemas.openxmlformats.org/officeDocument/2006/relationships/hyperlink" Target="https://docs.google.com/presentation/d/1lJ3MzEwDxwDHdljagZ19cDXNEhXeHHaWV5gJYSjl4xw/edit?usp=sharing" TargetMode="External"/><Relationship Id="rId12" Type="http://schemas.openxmlformats.org/officeDocument/2006/relationships/image" Target="../media/image28.png"/><Relationship Id="rId17" Type="http://schemas.openxmlformats.org/officeDocument/2006/relationships/slide" Target="slide10.xml"/><Relationship Id="rId25" Type="http://schemas.openxmlformats.org/officeDocument/2006/relationships/image" Target="../media/image8.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s://www.ieepo.com/content/dam/websites/ieepo/2021/phc-toolkit/phc-toolkit/Personalised%20Healthcare%20Toolkit%20for%20the%20Patient%20Community_Glossary_APPROVED.pdf" TargetMode="External"/><Relationship Id="rId11" Type="http://schemas.openxmlformats.org/officeDocument/2006/relationships/slide" Target="slide11.xml"/><Relationship Id="rId24" Type="http://schemas.openxmlformats.org/officeDocument/2006/relationships/slide" Target="slide9.xml"/><Relationship Id="rId5" Type="http://schemas.openxmlformats.org/officeDocument/2006/relationships/hyperlink" Target="https://www.ieepo.com/content/dam/websites/ieepo/2021/phc-toolkit/phc-toolkit/Personalised%20Healthcare%20Toolkit%20for%20the%20Patient%20Community_FAQs_APPROVED.pdf" TargetMode="External"/><Relationship Id="rId15" Type="http://schemas.openxmlformats.org/officeDocument/2006/relationships/slide" Target="slide17.xml"/><Relationship Id="rId23" Type="http://schemas.openxmlformats.org/officeDocument/2006/relationships/image" Target="../media/image6.svg"/><Relationship Id="rId28" Type="http://schemas.microsoft.com/office/2007/relationships/hdphoto" Target="../media/hdphoto2.wdp"/><Relationship Id="rId10" Type="http://schemas.openxmlformats.org/officeDocument/2006/relationships/slide" Target="slide14.xml"/><Relationship Id="rId19" Type="http://schemas.openxmlformats.org/officeDocument/2006/relationships/slide" Target="slide6.xml"/><Relationship Id="rId4" Type="http://schemas.openxmlformats.org/officeDocument/2006/relationships/hyperlink" Target="https://www.ieepo.com/content/dam/websites/ieepo/2021/phc-toolkit/phc-toolkit/Personalised%20Healthcare%20Toolkit%20for%20the%20Patient%20Community_Infographic_APPROVED.pdf" TargetMode="External"/><Relationship Id="rId9" Type="http://schemas.openxmlformats.org/officeDocument/2006/relationships/hyperlink" Target="https://www.ieepo.com/content/dam/websites/ieepo/2021/phc-toolkit/phc-toolkit/Personalised%20Healthcare%20Toolkit%20for%20the%20Patient%20Community_Factsheet_APPROVED.pdf" TargetMode="External"/><Relationship Id="rId14" Type="http://schemas.openxmlformats.org/officeDocument/2006/relationships/slide" Target="slide15.xml"/><Relationship Id="rId22" Type="http://schemas.openxmlformats.org/officeDocument/2006/relationships/image" Target="../media/image5.png"/><Relationship Id="rId27"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hyperlink" Target="https://www.ieepo.com/en/useful-resources/phc-community-hub.html?query=Personalised+Cancer+Care&amp;resource=f0921ba61363" TargetMode="External"/><Relationship Id="rId13" Type="http://schemas.openxmlformats.org/officeDocument/2006/relationships/slide" Target="slide15.xml"/><Relationship Id="rId18" Type="http://schemas.openxmlformats.org/officeDocument/2006/relationships/slide" Target="slide6.xml"/><Relationship Id="rId26" Type="http://schemas.openxmlformats.org/officeDocument/2006/relationships/image" Target="../media/image25.png"/><Relationship Id="rId3" Type="http://schemas.openxmlformats.org/officeDocument/2006/relationships/image" Target="../media/image15.png"/><Relationship Id="rId21" Type="http://schemas.openxmlformats.org/officeDocument/2006/relationships/image" Target="../media/image5.png"/><Relationship Id="rId7" Type="http://schemas.openxmlformats.org/officeDocument/2006/relationships/hyperlink" Target="https://www.ieepo.com/en/useful-resources/phc-community-hub.html?query=Personalised+Cancer+Care&amp;resource=a390f87c3fbd" TargetMode="External"/><Relationship Id="rId12" Type="http://schemas.openxmlformats.org/officeDocument/2006/relationships/image" Target="../media/image29.svg"/><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notesSlide" Target="../notesSlides/notesSlide9.xml"/><Relationship Id="rId16" Type="http://schemas.openxmlformats.org/officeDocument/2006/relationships/slide" Target="slide10.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fs.hubspotusercontent00.net/hubfs/8316206/DSA/Resources%20Library/Resources/Behaviour/Providing%20Personal%20Care%20for%20a%20Person%20Living%20with%20Dementia.pdf" TargetMode="External"/><Relationship Id="rId11" Type="http://schemas.openxmlformats.org/officeDocument/2006/relationships/image" Target="../media/image28.png"/><Relationship Id="rId24" Type="http://schemas.openxmlformats.org/officeDocument/2006/relationships/image" Target="../media/image8.png"/><Relationship Id="rId5" Type="http://schemas.openxmlformats.org/officeDocument/2006/relationships/hyperlink" Target="https://www.futuremedicine.com/doi/10.2217/pme-2020-0115" TargetMode="External"/><Relationship Id="rId15" Type="http://schemas.openxmlformats.org/officeDocument/2006/relationships/image" Target="../media/image30.png"/><Relationship Id="rId23" Type="http://schemas.openxmlformats.org/officeDocument/2006/relationships/slide" Target="slide9.xml"/><Relationship Id="rId10" Type="http://schemas.openxmlformats.org/officeDocument/2006/relationships/slide" Target="slide11.xml"/><Relationship Id="rId19" Type="http://schemas.openxmlformats.org/officeDocument/2006/relationships/image" Target="../media/image7.png"/><Relationship Id="rId4" Type="http://schemas.openxmlformats.org/officeDocument/2006/relationships/hyperlink" Target="https://www.ieepo.com/content/dam/websites/ieepo/2021/phc-toolkit/phc-toolkit/Personalised%20Healthcare%20Toolkit%20for%20the%20Patient%20Community_Infographic_APPROVED.pdf" TargetMode="External"/><Relationship Id="rId9" Type="http://schemas.openxmlformats.org/officeDocument/2006/relationships/slide" Target="slide14.xml"/><Relationship Id="rId14" Type="http://schemas.openxmlformats.org/officeDocument/2006/relationships/slide" Target="slide17.xml"/><Relationship Id="rId22" Type="http://schemas.openxmlformats.org/officeDocument/2006/relationships/image" Target="../media/image6.svg"/><Relationship Id="rId27"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7.xml"/><Relationship Id="rId18" Type="http://schemas.openxmlformats.org/officeDocument/2006/relationships/image" Target="../media/image7.png"/><Relationship Id="rId26" Type="http://schemas.microsoft.com/office/2007/relationships/hdphoto" Target="../media/hdphoto2.wdp"/><Relationship Id="rId3" Type="http://schemas.openxmlformats.org/officeDocument/2006/relationships/image" Target="../media/image15.png"/><Relationship Id="rId21" Type="http://schemas.openxmlformats.org/officeDocument/2006/relationships/image" Target="../media/image6.svg"/><Relationship Id="rId7" Type="http://schemas.openxmlformats.org/officeDocument/2006/relationships/hyperlink" Target="https://www.ieepo.com/en/useful-resources/phc-community-hub.html?query=Personalised+Cancer+Care&amp;resource=23475e619256" TargetMode="External"/><Relationship Id="rId12" Type="http://schemas.openxmlformats.org/officeDocument/2006/relationships/slide" Target="slide15.xml"/><Relationship Id="rId17" Type="http://schemas.openxmlformats.org/officeDocument/2006/relationships/slide" Target="slide6.xml"/><Relationship Id="rId25"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ieepo.com/en/useful-resources/phc-community-hub.html?query=Personalised+Cancer+Care&amp;resource=d09a69710106" TargetMode="External"/><Relationship Id="rId11" Type="http://schemas.openxmlformats.org/officeDocument/2006/relationships/image" Target="../media/image29.svg"/><Relationship Id="rId24" Type="http://schemas.microsoft.com/office/2007/relationships/hdphoto" Target="../media/hdphoto1.wdp"/><Relationship Id="rId5" Type="http://schemas.openxmlformats.org/officeDocument/2006/relationships/hyperlink" Target="https://www.ieepo.com/en/useful-resources/phc-community-hub.html?query=Personalised+Cancer+Care&amp;resource=740107f71b23" TargetMode="Externa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image" Target="../media/image28.png"/><Relationship Id="rId19" Type="http://schemas.openxmlformats.org/officeDocument/2006/relationships/slide" Target="slide4.xml"/><Relationship Id="rId4" Type="http://schemas.openxmlformats.org/officeDocument/2006/relationships/hyperlink" Target="https://www.ieepo.com/en/useful-resources/phc-community-hub.html?query=Personalised+Cancer+Care&amp;resource=3169a4637193" TargetMode="External"/><Relationship Id="rId9" Type="http://schemas.openxmlformats.org/officeDocument/2006/relationships/slide" Target="slide11.xml"/><Relationship Id="rId14" Type="http://schemas.openxmlformats.org/officeDocument/2006/relationships/image" Target="../media/image30.png"/><Relationship Id="rId22"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hyperlink" Target="https://pharmaphorum.com/views-and-analysis/a-unique-patient-perspective-of-personalized-medicine-in-practice/" TargetMode="External"/><Relationship Id="rId13" Type="http://schemas.openxmlformats.org/officeDocument/2006/relationships/slide" Target="slide6.xml"/><Relationship Id="rId18" Type="http://schemas.openxmlformats.org/officeDocument/2006/relationships/slide" Target="slide9.xml"/><Relationship Id="rId3" Type="http://schemas.openxmlformats.org/officeDocument/2006/relationships/image" Target="../media/image29.svg"/><Relationship Id="rId21" Type="http://schemas.openxmlformats.org/officeDocument/2006/relationships/image" Target="../media/image15.png"/><Relationship Id="rId7" Type="http://schemas.openxmlformats.org/officeDocument/2006/relationships/image" Target="../media/image30.png"/><Relationship Id="rId12" Type="http://schemas.openxmlformats.org/officeDocument/2006/relationships/image" Target="../media/image31.png"/><Relationship Id="rId17" Type="http://schemas.openxmlformats.org/officeDocument/2006/relationships/image" Target="../media/image6.svg"/><Relationship Id="rId2" Type="http://schemas.openxmlformats.org/officeDocument/2006/relationships/image" Target="../media/image28.png"/><Relationship Id="rId16" Type="http://schemas.openxmlformats.org/officeDocument/2006/relationships/image" Target="../media/image5.png"/><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10.xml"/><Relationship Id="rId5" Type="http://schemas.openxmlformats.org/officeDocument/2006/relationships/slide" Target="slide15.xml"/><Relationship Id="rId15" Type="http://schemas.openxmlformats.org/officeDocument/2006/relationships/slide" Target="slide4.xml"/><Relationship Id="rId23" Type="http://schemas.microsoft.com/office/2007/relationships/hdphoto" Target="../media/hdphoto2.wdp"/><Relationship Id="rId10" Type="http://schemas.openxmlformats.org/officeDocument/2006/relationships/hyperlink" Target="https://www.thinklocalactpersonal.org.uk/_assets/Personalisation-in-Black-Asian-and-minority-ethnic-communities-TLAP-report.pdf" TargetMode="External"/><Relationship Id="rId19" Type="http://schemas.openxmlformats.org/officeDocument/2006/relationships/image" Target="../media/image8.png"/><Relationship Id="rId4" Type="http://schemas.openxmlformats.org/officeDocument/2006/relationships/slide" Target="slide11.xml"/><Relationship Id="rId9" Type="http://schemas.openxmlformats.org/officeDocument/2006/relationships/hyperlink" Target="https://personalizedmedicine.blog/2019/01/16/accelerating-personalization-in-cancer-treatment-a-patients-perspective/" TargetMode="External"/><Relationship Id="rId14" Type="http://schemas.openxmlformats.org/officeDocument/2006/relationships/image" Target="../media/image7.png"/><Relationship Id="rId22"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15.xml"/><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hyperlink" Target="https://www.ieepo.com/content/dam/websites/ieepo/2021/phc-toolkit/phc-toolkit/Personalised%20Healthcare%20Toolkit%20for%20the%20Patient%20Community_Editable%20core%20slides_APPROVED.pptx" TargetMode="External"/><Relationship Id="rId21" Type="http://schemas.openxmlformats.org/officeDocument/2006/relationships/image" Target="../media/image6.svg"/><Relationship Id="rId7" Type="http://schemas.openxmlformats.org/officeDocument/2006/relationships/hyperlink" Target="https://wecanadvocate.eu/academy/how-to-develop-good-content-and-patient-materials-online-and-offline/" TargetMode="External"/><Relationship Id="rId12" Type="http://schemas.openxmlformats.org/officeDocument/2006/relationships/slide" Target="slide11.xm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hyperlink" Target="https://www.ieepo.com/content/dam/websites/ieepo/2021/phc-toolkit/phc-toolkit/Personalised%20Healthcare%20Toolkit%20for%20the%20Patient%20Community_Infographic_APPROVED.pdf" TargetMode="Externa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docs.google.com/presentation/d/1n41N4LmnS4I8D1acGQmNWsxTzVPxyhwpWMPI4MpmwKE/edit?usp=sharing" TargetMode="External"/><Relationship Id="rId11" Type="http://schemas.openxmlformats.org/officeDocument/2006/relationships/image" Target="../media/image30.png"/><Relationship Id="rId24" Type="http://schemas.microsoft.com/office/2007/relationships/hdphoto" Target="../media/hdphoto1.wdp"/><Relationship Id="rId5" Type="http://schemas.openxmlformats.org/officeDocument/2006/relationships/hyperlink" Target="https://www.ieepo.com/content/dam/websites/ieepo/2021/phc-toolkit/phc-toolkit/Personalised%20Healthcare%20Toolkit%20for%20the%20Patient%20Community_FAQs_APPROVED.pdf" TargetMode="Externa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slide" Target="slide17.xml"/><Relationship Id="rId19" Type="http://schemas.openxmlformats.org/officeDocument/2006/relationships/slide" Target="slide4.xml"/><Relationship Id="rId4" Type="http://schemas.openxmlformats.org/officeDocument/2006/relationships/hyperlink" Target="https://www.ieepo.com/content/dam/websites/ieepo/2021/phc-toolkit/phc-toolkit/Personalised%20Healthcare%20Toolkit%20for%20the%20Patient%20Community_Factsheet_APPROVED.pdf" TargetMode="External"/><Relationship Id="rId9" Type="http://schemas.openxmlformats.org/officeDocument/2006/relationships/image" Target="../media/image29.svg"/><Relationship Id="rId14" Type="http://schemas.openxmlformats.org/officeDocument/2006/relationships/slide" Target="slide16.xml"/><Relationship Id="rId22" Type="http://schemas.openxmlformats.org/officeDocument/2006/relationships/slide" Target="slide9.xml"/><Relationship Id="rId27"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https://www.colorectalcancercanada.com/app/uploads/2021/02/Get-Personal-Campaign-Brief_2020-2021-1.pdf" TargetMode="External"/><Relationship Id="rId18" Type="http://schemas.openxmlformats.org/officeDocument/2006/relationships/slide" Target="slide6.xml"/><Relationship Id="rId26" Type="http://schemas.openxmlformats.org/officeDocument/2006/relationships/image" Target="../media/image15.png"/><Relationship Id="rId3" Type="http://schemas.openxmlformats.org/officeDocument/2006/relationships/image" Target="../media/image29.svg"/><Relationship Id="rId21" Type="http://schemas.openxmlformats.org/officeDocument/2006/relationships/image" Target="../media/image5.png"/><Relationship Id="rId7" Type="http://schemas.openxmlformats.org/officeDocument/2006/relationships/slide" Target="slide15.xml"/><Relationship Id="rId12" Type="http://schemas.openxmlformats.org/officeDocument/2006/relationships/hyperlink" Target="https://lungevity.org/noonemissed" TargetMode="Externa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image" Target="../media/image28.png"/><Relationship Id="rId16" Type="http://schemas.openxmlformats.org/officeDocument/2006/relationships/slide" Target="slide10.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hyperlink" Target="https://ecpc.org/policy/molecular-testing-personalised-medicine/" TargetMode="External"/><Relationship Id="rId24" Type="http://schemas.openxmlformats.org/officeDocument/2006/relationships/image" Target="../media/image8.png"/><Relationship Id="rId5" Type="http://schemas.openxmlformats.org/officeDocument/2006/relationships/image" Target="../media/image30.png"/><Relationship Id="rId15" Type="http://schemas.openxmlformats.org/officeDocument/2006/relationships/hyperlink" Target="https://docs.google.com/presentation/d/1lJ3MzEwDxwDHdljagZ19cDXNEhXeHHaWV5gJYSjl4xw/edit?usp=sharing" TargetMode="External"/><Relationship Id="rId23" Type="http://schemas.openxmlformats.org/officeDocument/2006/relationships/slide" Target="slide9.xml"/><Relationship Id="rId28" Type="http://schemas.microsoft.com/office/2007/relationships/hdphoto" Target="../media/hdphoto2.wdp"/><Relationship Id="rId10" Type="http://schemas.openxmlformats.org/officeDocument/2006/relationships/hyperlink" Target="https://ecpc.org/get-involved/personalised-medicine-awareness-month/#:~:text=Throughout%20the%20month%20of%20November,medicine%20they%20need%20and%20deserve." TargetMode="External"/><Relationship Id="rId19" Type="http://schemas.openxmlformats.org/officeDocument/2006/relationships/image" Target="../media/image7.png"/><Relationship Id="rId4" Type="http://schemas.openxmlformats.org/officeDocument/2006/relationships/slide" Target="slide17.xml"/><Relationship Id="rId9" Type="http://schemas.openxmlformats.org/officeDocument/2006/relationships/hyperlink" Target="https://drive.google.com/file/d/1IcsS1a_uOYntr02Aqw-73KK-ljN6zBON/view?usp=sharing" TargetMode="External"/><Relationship Id="rId14" Type="http://schemas.openxmlformats.org/officeDocument/2006/relationships/hyperlink" Target="https://www.lungevity.org/inhale-for-life" TargetMode="External"/><Relationship Id="rId22" Type="http://schemas.openxmlformats.org/officeDocument/2006/relationships/image" Target="../media/image6.svg"/><Relationship Id="rId27"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hyperlink" Target="http://www.personalizedmedicinecoalition.org/Education/The_Basics" TargetMode="External"/><Relationship Id="rId13" Type="http://schemas.openxmlformats.org/officeDocument/2006/relationships/slide" Target="slide17.xml"/><Relationship Id="rId18" Type="http://schemas.openxmlformats.org/officeDocument/2006/relationships/slide" Target="slide4.xml"/><Relationship Id="rId26" Type="http://schemas.microsoft.com/office/2007/relationships/hdphoto" Target="../media/hdphoto2.wdp"/><Relationship Id="rId3" Type="http://schemas.openxmlformats.org/officeDocument/2006/relationships/slide" Target="slide11.xml"/><Relationship Id="rId21" Type="http://schemas.openxmlformats.org/officeDocument/2006/relationships/slide" Target="slide9.xml"/><Relationship Id="rId7" Type="http://schemas.openxmlformats.org/officeDocument/2006/relationships/image" Target="../media/image30.png"/><Relationship Id="rId12" Type="http://schemas.openxmlformats.org/officeDocument/2006/relationships/hyperlink" Target="https://docs.google.com/presentation/d/1lJ3MzEwDxwDHdljagZ19cDXNEhXeHHaWV5gJYSjl4xw/edit?usp=sharing" TargetMode="External"/><Relationship Id="rId17" Type="http://schemas.openxmlformats.org/officeDocument/2006/relationships/image" Target="../media/image7.png"/><Relationship Id="rId25" Type="http://schemas.openxmlformats.org/officeDocument/2006/relationships/image" Target="../media/image25.png"/><Relationship Id="rId2" Type="http://schemas.openxmlformats.org/officeDocument/2006/relationships/slide" Target="slide20.xm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hyperlink" Target="https://www.euapm.eu/patient-awareness-on-biomarkers-across-europe.html" TargetMode="External"/><Relationship Id="rId24" Type="http://schemas.openxmlformats.org/officeDocument/2006/relationships/image" Target="../media/image15.png"/><Relationship Id="rId5" Type="http://schemas.openxmlformats.org/officeDocument/2006/relationships/image" Target="../media/image29.svg"/><Relationship Id="rId15" Type="http://schemas.openxmlformats.org/officeDocument/2006/relationships/image" Target="../media/image31.png"/><Relationship Id="rId23" Type="http://schemas.microsoft.com/office/2007/relationships/hdphoto" Target="../media/hdphoto1.wdp"/><Relationship Id="rId28" Type="http://schemas.openxmlformats.org/officeDocument/2006/relationships/hyperlink" Target="http://www.personalizedmedicinecoalition.org/Resources/A_Consumers_Guide_to_Genetic_Health_Testing" TargetMode="External"/><Relationship Id="rId10" Type="http://schemas.openxmlformats.org/officeDocument/2006/relationships/hyperlink" Target="https://ecpc.org/tool-box/personalised-medicine/" TargetMode="External"/><Relationship Id="rId19"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hyperlink" Target="http://www.personalizedmedicinecoalition.org/Education/Types_of_Biomarkers" TargetMode="External"/><Relationship Id="rId14" Type="http://schemas.openxmlformats.org/officeDocument/2006/relationships/slide" Target="slide10.xml"/><Relationship Id="rId22" Type="http://schemas.openxmlformats.org/officeDocument/2006/relationships/image" Target="../media/image8.png"/><Relationship Id="rId27" Type="http://schemas.openxmlformats.org/officeDocument/2006/relationships/hyperlink" Target="https://drive.google.com/file/d/1IcsS1a_uOYntr02Aqw-73KK-ljN6zBON/view?usp=sharin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ancer.org/treatment/finding-and-paying-for-treatment/understanding-financial-and-legal-matters/informed-consent/what-is-informed-consent.html" TargetMode="External"/><Relationship Id="rId13" Type="http://schemas.openxmlformats.org/officeDocument/2006/relationships/slide" Target="slide10.xml"/><Relationship Id="rId18" Type="http://schemas.openxmlformats.org/officeDocument/2006/relationships/image" Target="../media/image5.png"/><Relationship Id="rId3" Type="http://schemas.openxmlformats.org/officeDocument/2006/relationships/image" Target="../media/image29.svg"/><Relationship Id="rId21" Type="http://schemas.openxmlformats.org/officeDocument/2006/relationships/image" Target="../media/image8.png"/><Relationship Id="rId7" Type="http://schemas.openxmlformats.org/officeDocument/2006/relationships/hyperlink" Target="https://healthinformatics.uic.edu/blog/cybersecurity-how-can-it-be-improved-in-health-care/" TargetMode="External"/><Relationship Id="rId12" Type="http://schemas.openxmlformats.org/officeDocument/2006/relationships/hyperlink" Target="https://docs.google.com/presentation/d/1lJ3MzEwDxwDHdljagZ19cDXNEhXeHHaWV5gJYSjl4xw/edit?usp=sharing" TargetMode="External"/><Relationship Id="rId17" Type="http://schemas.openxmlformats.org/officeDocument/2006/relationships/slide" Target="slide4.xml"/><Relationship Id="rId25" Type="http://schemas.microsoft.com/office/2007/relationships/hdphoto" Target="../media/hdphoto2.wdp"/><Relationship Id="rId2" Type="http://schemas.openxmlformats.org/officeDocument/2006/relationships/image" Target="../media/image28.png"/><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hyperlink" Target="https://www.eu-patient.eu/globalassets/policy/data-protection/data-protection-guide-for-patients-organisations.pdf" TargetMode="External"/><Relationship Id="rId24" Type="http://schemas.openxmlformats.org/officeDocument/2006/relationships/image" Target="../media/image25.png"/><Relationship Id="rId5" Type="http://schemas.openxmlformats.org/officeDocument/2006/relationships/slide" Target="slide22.xml"/><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hyperlink" Target="https://www.hhs.gov/hipaa/for-individuals/guidance-materials-for-consumers/index.html" TargetMode="External"/><Relationship Id="rId19" Type="http://schemas.openxmlformats.org/officeDocument/2006/relationships/image" Target="../media/image6.svg"/><Relationship Id="rId4" Type="http://schemas.openxmlformats.org/officeDocument/2006/relationships/slide" Target="slide11.xml"/><Relationship Id="rId9" Type="http://schemas.openxmlformats.org/officeDocument/2006/relationships/hyperlink" Target="https://www.ieepo.com/en/useful-resources/ieepo-resources.html?pillarId=all&amp;speakerId=all" TargetMode="External"/><Relationship Id="rId14" Type="http://schemas.openxmlformats.org/officeDocument/2006/relationships/image" Target="../media/image31.png"/><Relationship Id="rId22"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hyperlink" Target="https://www.ieepo.com/en/useful-resources/phc-community-hub.html?query=health+data&amp;resource=23f2c88b00a2" TargetMode="Externa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image" Target="../media/image29.svg"/><Relationship Id="rId21" Type="http://schemas.openxmlformats.org/officeDocument/2006/relationships/image" Target="../media/image25.png"/><Relationship Id="rId7" Type="http://schemas.openxmlformats.org/officeDocument/2006/relationships/hyperlink" Target="https://healthinformatics.uic.edu/blog/cybersecurity-how-can-it-be-improved-in-health-care/" TargetMode="External"/><Relationship Id="rId12" Type="http://schemas.openxmlformats.org/officeDocument/2006/relationships/slide" Target="slide6.xml"/><Relationship Id="rId17" Type="http://schemas.openxmlformats.org/officeDocument/2006/relationships/slide" Target="slide9.xml"/><Relationship Id="rId2" Type="http://schemas.openxmlformats.org/officeDocument/2006/relationships/image" Target="../media/image28.png"/><Relationship Id="rId16" Type="http://schemas.openxmlformats.org/officeDocument/2006/relationships/image" Target="../media/image6.svg"/><Relationship Id="rId20"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slide" Target="slide22.xml"/><Relationship Id="rId15" Type="http://schemas.openxmlformats.org/officeDocument/2006/relationships/image" Target="../media/image5.png"/><Relationship Id="rId10" Type="http://schemas.openxmlformats.org/officeDocument/2006/relationships/slide" Target="slide10.xml"/><Relationship Id="rId19" Type="http://schemas.microsoft.com/office/2007/relationships/hdphoto" Target="../media/hdphoto1.wdp"/><Relationship Id="rId4" Type="http://schemas.openxmlformats.org/officeDocument/2006/relationships/slide" Target="slide11.xml"/><Relationship Id="rId9" Type="http://schemas.openxmlformats.org/officeDocument/2006/relationships/hyperlink" Target="https://www.nationalvoices.org.uk/sites/default/files/public/publications/changing_lives_changing_places_changing_systems.pdf" TargetMode="External"/><Relationship Id="rId14" Type="http://schemas.openxmlformats.org/officeDocument/2006/relationships/slide" Target="slide4.xml"/><Relationship Id="rId22"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drive.google.com/file/d/1IcsS1a_uOYntr02Aqw-73KK-ljN6zBON/view?usp=sharing" TargetMode="External"/><Relationship Id="rId13" Type="http://schemas.openxmlformats.org/officeDocument/2006/relationships/hyperlink" Target="http://www.esmo.org/content/download/20122/337223/1/ESMO-Patient-Guide-Personalised-Cancer-Medicine.pdf" TargetMode="External"/><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image" Target="../media/image29.svg"/><Relationship Id="rId21" Type="http://schemas.openxmlformats.org/officeDocument/2006/relationships/image" Target="../media/image6.svg"/><Relationship Id="rId7" Type="http://schemas.openxmlformats.org/officeDocument/2006/relationships/hyperlink" Target="https://eurohealthnet.eu/sites/eurohealthnet.eu/files/publications/PP_Digital%20Health%20Literacy_LR.pdf" TargetMode="External"/><Relationship Id="rId12" Type="http://schemas.openxmlformats.org/officeDocument/2006/relationships/hyperlink" Target="https://www.ms-society.ie/sites/default/files/2019-06/MS%20Treatment%20Decisions.pdf" TargetMode="Externa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image" Target="../media/image28.png"/><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hyperlink" Target="https://www.msif.org/resource/how-a-blood-test-and-the-use-of-artificial-intelligence-in-mris-could-be-game-changers/" TargetMode="External"/><Relationship Id="rId24" Type="http://schemas.microsoft.com/office/2007/relationships/hdphoto" Target="../media/hdphoto1.wdp"/><Relationship Id="rId5" Type="http://schemas.openxmlformats.org/officeDocument/2006/relationships/slide" Target="slide22.xm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hyperlink" Target="https://www.iapo.org.uk/sites/default/files/files/IFPMA%20IAPO%20CELL%26GENE%20THERAPIES%20TOOLKIT_EN_stage%204%20(1).pdf" TargetMode="External"/><Relationship Id="rId19" Type="http://schemas.openxmlformats.org/officeDocument/2006/relationships/slide" Target="slide4.xml"/><Relationship Id="rId4" Type="http://schemas.openxmlformats.org/officeDocument/2006/relationships/slide" Target="slide11.xml"/><Relationship Id="rId9" Type="http://schemas.openxmlformats.org/officeDocument/2006/relationships/hyperlink" Target="https://www.youtube.com/watch?v=008M6cGX2Zo" TargetMode="External"/><Relationship Id="rId14" Type="http://schemas.openxmlformats.org/officeDocument/2006/relationships/slide" Target="slide16.xml"/><Relationship Id="rId22" Type="http://schemas.openxmlformats.org/officeDocument/2006/relationships/slide" Target="slide9.xml"/><Relationship Id="rId27"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xml"/><Relationship Id="rId18" Type="http://schemas.microsoft.com/office/2007/relationships/hdphoto" Target="../media/hdphoto1.wdp"/><Relationship Id="rId3" Type="http://schemas.openxmlformats.org/officeDocument/2006/relationships/image" Target="../media/image29.svg"/><Relationship Id="rId21" Type="http://schemas.microsoft.com/office/2007/relationships/hdphoto" Target="../media/hdphoto2.wdp"/><Relationship Id="rId7" Type="http://schemas.openxmlformats.org/officeDocument/2006/relationships/hyperlink" Target="https://www.cvshealth.com/sites/default/files/cvs-health-path-to-better-health-study-2020-infographic.pdf" TargetMode="External"/><Relationship Id="rId12" Type="http://schemas.openxmlformats.org/officeDocument/2006/relationships/image" Target="../media/image7.png"/><Relationship Id="rId17" Type="http://schemas.openxmlformats.org/officeDocument/2006/relationships/image" Target="../media/image8.png"/><Relationship Id="rId2" Type="http://schemas.openxmlformats.org/officeDocument/2006/relationships/image" Target="../media/image28.png"/><Relationship Id="rId16" Type="http://schemas.openxmlformats.org/officeDocument/2006/relationships/slide" Target="slide9.xml"/><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slide" Target="slide6.xml"/><Relationship Id="rId5" Type="http://schemas.openxmlformats.org/officeDocument/2006/relationships/slide" Target="slide22.xml"/><Relationship Id="rId15" Type="http://schemas.openxmlformats.org/officeDocument/2006/relationships/image" Target="../media/image6.svg"/><Relationship Id="rId10" Type="http://schemas.openxmlformats.org/officeDocument/2006/relationships/image" Target="../media/image31.png"/><Relationship Id="rId19" Type="http://schemas.openxmlformats.org/officeDocument/2006/relationships/image" Target="../media/image15.png"/><Relationship Id="rId4" Type="http://schemas.openxmlformats.org/officeDocument/2006/relationships/slide" Target="slide11.xml"/><Relationship Id="rId9" Type="http://schemas.openxmlformats.org/officeDocument/2006/relationships/slide" Target="slide10.xml"/><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hyperlink" Target="https://www.health.org.uk/publications/helping-people-share-decision-making" TargetMode="External"/><Relationship Id="rId13" Type="http://schemas.openxmlformats.org/officeDocument/2006/relationships/image" Target="../media/image28.png"/><Relationship Id="rId18" Type="http://schemas.openxmlformats.org/officeDocument/2006/relationships/slide" Target="slide17.xml"/><Relationship Id="rId26" Type="http://schemas.openxmlformats.org/officeDocument/2006/relationships/slide" Target="slide9.xml"/><Relationship Id="rId3" Type="http://schemas.openxmlformats.org/officeDocument/2006/relationships/hyperlink" Target="https://www.patients-association.org.uk/shared-decision-making" TargetMode="External"/><Relationship Id="rId21" Type="http://schemas.openxmlformats.org/officeDocument/2006/relationships/slide" Target="slide6.xml"/><Relationship Id="rId7" Type="http://schemas.openxmlformats.org/officeDocument/2006/relationships/hyperlink" Target="https://www.kingsfund.org.uk/publications/making-shared-decision-making-reality" TargetMode="External"/><Relationship Id="rId12" Type="http://schemas.openxmlformats.org/officeDocument/2006/relationships/slide" Target="slide11.xml"/><Relationship Id="rId17" Type="http://schemas.openxmlformats.org/officeDocument/2006/relationships/image" Target="../media/image30.png"/><Relationship Id="rId25" Type="http://schemas.openxmlformats.org/officeDocument/2006/relationships/image" Target="../media/image6.svg"/><Relationship Id="rId2" Type="http://schemas.openxmlformats.org/officeDocument/2006/relationships/hyperlink" Target="https://drive.google.com/file/d/1IcsS1a_uOYntr02Aqw-73KK-ljN6zBON/view?usp=sharing" TargetMode="External"/><Relationship Id="rId16" Type="http://schemas.openxmlformats.org/officeDocument/2006/relationships/slide" Target="slide29.xml"/><Relationship Id="rId20" Type="http://schemas.openxmlformats.org/officeDocument/2006/relationships/image" Target="../media/image31.png"/><Relationship Id="rId29"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docs.google.com/presentation/d/1lJ3MzEwDxwDHdljagZ19cDXNEhXeHHaWV5gJYSjl4xw/edit?usp=sharing" TargetMode="External"/><Relationship Id="rId11" Type="http://schemas.openxmlformats.org/officeDocument/2006/relationships/slide" Target="slide25.xml"/><Relationship Id="rId24" Type="http://schemas.openxmlformats.org/officeDocument/2006/relationships/image" Target="../media/image5.png"/><Relationship Id="rId5" Type="http://schemas.openxmlformats.org/officeDocument/2006/relationships/hyperlink" Target="http://www.lessismoremedicine.com/hands-on" TargetMode="External"/><Relationship Id="rId15" Type="http://schemas.openxmlformats.org/officeDocument/2006/relationships/slide" Target="slide27.xml"/><Relationship Id="rId23" Type="http://schemas.openxmlformats.org/officeDocument/2006/relationships/slide" Target="slide4.xml"/><Relationship Id="rId28" Type="http://schemas.microsoft.com/office/2007/relationships/hdphoto" Target="../media/hdphoto1.wdp"/><Relationship Id="rId10" Type="http://schemas.openxmlformats.org/officeDocument/2006/relationships/hyperlink" Target="https://www.eurims.org/files/121/annual-conference-2012-Hamburg-friday/101/Shared-decision-making-as-the-basic-approach-to-patient-centred-care--opportunities-and-limitations.pdf" TargetMode="External"/><Relationship Id="rId19" Type="http://schemas.openxmlformats.org/officeDocument/2006/relationships/slide" Target="slide10.xml"/><Relationship Id="rId31" Type="http://schemas.microsoft.com/office/2007/relationships/hdphoto" Target="../media/hdphoto2.wdp"/><Relationship Id="rId4" Type="http://schemas.openxmlformats.org/officeDocument/2006/relationships/hyperlink" Target="https://www.youtube.com/watch?app=desktop&amp;v=fhiwftNLtyc" TargetMode="External"/><Relationship Id="rId9" Type="http://schemas.openxmlformats.org/officeDocument/2006/relationships/hyperlink" Target="https://med.dartmouth-hitchcock.org/csdm_toolkits.html" TargetMode="External"/><Relationship Id="rId14" Type="http://schemas.openxmlformats.org/officeDocument/2006/relationships/image" Target="../media/image29.svg"/><Relationship Id="rId22" Type="http://schemas.openxmlformats.org/officeDocument/2006/relationships/image" Target="../media/image7.png"/><Relationship Id="rId27" Type="http://schemas.openxmlformats.org/officeDocument/2006/relationships/image" Target="../media/image8.png"/><Relationship Id="rId30"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0.png"/><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hyperlink" Target="https://southlks.libguides.com/ld.php?content_id=34327705" TargetMode="External"/><Relationship Id="rId21" Type="http://schemas.openxmlformats.org/officeDocument/2006/relationships/image" Target="../media/image6.svg"/><Relationship Id="rId7" Type="http://schemas.openxmlformats.org/officeDocument/2006/relationships/slide" Target="slide25.xml"/><Relationship Id="rId12" Type="http://schemas.openxmlformats.org/officeDocument/2006/relationships/slide" Target="slide29.xm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hyperlink" Target="https://drive.google.com/file/d/1IcsS1a_uOYntr02Aqw-73KK-ljN6zBON/view?usp=sharing" TargetMode="Externa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england.nhs.uk/long-read/working-in-partnership-with-people-and-communities-statutory-guidance/" TargetMode="External"/><Relationship Id="rId11" Type="http://schemas.openxmlformats.org/officeDocument/2006/relationships/slide" Target="slide27.xml"/><Relationship Id="rId24" Type="http://schemas.microsoft.com/office/2007/relationships/hdphoto" Target="../media/hdphoto1.wdp"/><Relationship Id="rId5" Type="http://schemas.openxmlformats.org/officeDocument/2006/relationships/hyperlink" Target="https://www.patients-association.org.uk/Handlers/Download.ashx?IDMF=338a651c-a25c-4bdb-b220-7ec180e65e73" TargetMode="Externa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image" Target="../media/image29.svg"/><Relationship Id="rId19" Type="http://schemas.openxmlformats.org/officeDocument/2006/relationships/slide" Target="slide4.xml"/><Relationship Id="rId4" Type="http://schemas.openxmlformats.org/officeDocument/2006/relationships/hyperlink" Target="https://pexlib.net/?236751" TargetMode="External"/><Relationship Id="rId9" Type="http://schemas.openxmlformats.org/officeDocument/2006/relationships/image" Target="../media/image28.png"/><Relationship Id="rId14" Type="http://schemas.openxmlformats.org/officeDocument/2006/relationships/slide" Target="slide17.xml"/><Relationship Id="rId22" Type="http://schemas.openxmlformats.org/officeDocument/2006/relationships/slide" Target="slide9.xml"/><Relationship Id="rId27"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1.png"/><Relationship Id="rId18" Type="http://schemas.openxmlformats.org/officeDocument/2006/relationships/image" Target="../media/image6.svg"/><Relationship Id="rId3" Type="http://schemas.openxmlformats.org/officeDocument/2006/relationships/hyperlink" Target="https://www.nationalvoices.org.uk/sites/default/files/public/publications/valuing_lived_experience_-_summary_report.pdf" TargetMode="External"/><Relationship Id="rId21" Type="http://schemas.microsoft.com/office/2007/relationships/hdphoto" Target="../media/hdphoto1.wdp"/><Relationship Id="rId7" Type="http://schemas.openxmlformats.org/officeDocument/2006/relationships/image" Target="../media/image29.svg"/><Relationship Id="rId12" Type="http://schemas.openxmlformats.org/officeDocument/2006/relationships/slide" Target="slide10.xml"/><Relationship Id="rId17" Type="http://schemas.openxmlformats.org/officeDocument/2006/relationships/image" Target="../media/image5.png"/><Relationship Id="rId2" Type="http://schemas.openxmlformats.org/officeDocument/2006/relationships/hyperlink" Target="https://drive.google.com/file/d/1IcsS1a_uOYntr02Aqw-73KK-ljN6zBON/view?usp=sharing" TargetMode="External"/><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slide" Target="slide17.xml"/><Relationship Id="rId24" Type="http://schemas.microsoft.com/office/2007/relationships/hdphoto" Target="../media/hdphoto2.wdp"/><Relationship Id="rId5" Type="http://schemas.openxmlformats.org/officeDocument/2006/relationships/slide" Target="slide11.xml"/><Relationship Id="rId15" Type="http://schemas.openxmlformats.org/officeDocument/2006/relationships/image" Target="../media/image7.png"/><Relationship Id="rId23" Type="http://schemas.openxmlformats.org/officeDocument/2006/relationships/image" Target="../media/image25.pn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slide" Target="slide25.xml"/><Relationship Id="rId9" Type="http://schemas.openxmlformats.org/officeDocument/2006/relationships/slide" Target="slide29.xml"/><Relationship Id="rId14" Type="http://schemas.openxmlformats.org/officeDocument/2006/relationships/slide" Target="slide6.xml"/><Relationship Id="rId22"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rdash.nhs.uk/wp-content/uploads/2014/03/WZT716-DP6360-My-Care-Checklist-04.17-copy.pdf" TargetMode="External"/><Relationship Id="rId18" Type="http://schemas.openxmlformats.org/officeDocument/2006/relationships/slide" Target="slide17.xml"/><Relationship Id="rId26" Type="http://schemas.openxmlformats.org/officeDocument/2006/relationships/slide" Target="slide9.xml"/><Relationship Id="rId3" Type="http://schemas.openxmlformats.org/officeDocument/2006/relationships/image" Target="../media/image29.svg"/><Relationship Id="rId21" Type="http://schemas.openxmlformats.org/officeDocument/2006/relationships/slide" Target="slide6.xml"/><Relationship Id="rId7" Type="http://schemas.openxmlformats.org/officeDocument/2006/relationships/image" Target="../media/image30.png"/><Relationship Id="rId12" Type="http://schemas.openxmlformats.org/officeDocument/2006/relationships/hyperlink" Target="https://www.europeancancerleagues.org/it-is-your-consultation-patient-guide/" TargetMode="External"/><Relationship Id="rId17" Type="http://schemas.openxmlformats.org/officeDocument/2006/relationships/hyperlink" Target="https://www.ms-society.ie/sites/default/files/2019-06/MS%20Treatment%20Decisions.pdf" TargetMode="External"/><Relationship Id="rId25" Type="http://schemas.openxmlformats.org/officeDocument/2006/relationships/image" Target="../media/image6.svg"/><Relationship Id="rId2" Type="http://schemas.openxmlformats.org/officeDocument/2006/relationships/image" Target="../media/image28.png"/><Relationship Id="rId16" Type="http://schemas.openxmlformats.org/officeDocument/2006/relationships/hyperlink" Target="https://www.autismspeaks.org/tool-kit/atnair-p-medication-decision-aid" TargetMode="External"/><Relationship Id="rId20" Type="http://schemas.openxmlformats.org/officeDocument/2006/relationships/image" Target="../media/image31.png"/><Relationship Id="rId29"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hyperlink" Target="https://drive.google.com/file/d/1IcsS1a_uOYntr02Aqw-73KK-ljN6zBON/view?usp=sharing" TargetMode="External"/><Relationship Id="rId24" Type="http://schemas.openxmlformats.org/officeDocument/2006/relationships/image" Target="../media/image5.png"/><Relationship Id="rId5" Type="http://schemas.openxmlformats.org/officeDocument/2006/relationships/slide" Target="slide27.xml"/><Relationship Id="rId15" Type="http://schemas.openxmlformats.org/officeDocument/2006/relationships/hyperlink" Target="http://www.lessismoremedicine.com/hands-on" TargetMode="External"/><Relationship Id="rId23" Type="http://schemas.openxmlformats.org/officeDocument/2006/relationships/slide" Target="slide4.xml"/><Relationship Id="rId28" Type="http://schemas.microsoft.com/office/2007/relationships/hdphoto" Target="../media/hdphoto1.wdp"/><Relationship Id="rId10" Type="http://schemas.openxmlformats.org/officeDocument/2006/relationships/hyperlink" Target="https://docs.google.com/presentation/d/1lJ3MzEwDxwDHdljagZ19cDXNEhXeHHaWV5gJYSjl4xw/edit?usp=sharing" TargetMode="External"/><Relationship Id="rId19" Type="http://schemas.openxmlformats.org/officeDocument/2006/relationships/slide" Target="slide10.xml"/><Relationship Id="rId31" Type="http://schemas.microsoft.com/office/2007/relationships/hdphoto" Target="../media/hdphoto2.wdp"/><Relationship Id="rId4" Type="http://schemas.openxmlformats.org/officeDocument/2006/relationships/slide" Target="slide11.xml"/><Relationship Id="rId9" Type="http://schemas.openxmlformats.org/officeDocument/2006/relationships/hyperlink" Target="https://www.health.org.uk/funding-and-partnerships/programme/magic-shared-decision-making" TargetMode="External"/><Relationship Id="rId14" Type="http://schemas.openxmlformats.org/officeDocument/2006/relationships/hyperlink" Target="https://www.genomecreative.com/mtan/" TargetMode="External"/><Relationship Id="rId22" Type="http://schemas.openxmlformats.org/officeDocument/2006/relationships/image" Target="../media/image7.png"/><Relationship Id="rId27" Type="http://schemas.openxmlformats.org/officeDocument/2006/relationships/image" Target="../media/image8.png"/><Relationship Id="rId30"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e-lfh.org.uk/wp-content/uploads/2022/04/Macmillan_Toolkit_2021_V9Reduced.pdf" TargetMode="External"/><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image" Target="../media/image29.svg"/><Relationship Id="rId21" Type="http://schemas.openxmlformats.org/officeDocument/2006/relationships/image" Target="../media/image6.svg"/><Relationship Id="rId7" Type="http://schemas.openxmlformats.org/officeDocument/2006/relationships/image" Target="../media/image30.png"/><Relationship Id="rId12" Type="http://schemas.openxmlformats.org/officeDocument/2006/relationships/hyperlink" Target="https://be.macmillan.org.uk/Downloads/CancerInformation/ResourcesForHSCP/MAC16788Treatment-SummaryGuideWEB.pdf?_ga=2.210069525.1620570954.1654849112-457488932.1654849112" TargetMode="Externa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image" Target="../media/image28.png"/><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hyperlink" Target="https://www.ema.europa.eu/en/documents/other/ema-medical-terms-simplifier_en.pdf" TargetMode="External"/><Relationship Id="rId24" Type="http://schemas.microsoft.com/office/2007/relationships/hdphoto" Target="../media/hdphoto1.wdp"/><Relationship Id="rId5" Type="http://schemas.openxmlformats.org/officeDocument/2006/relationships/slide" Target="slide27.xm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hyperlink" Target="https://drive.google.com/file/d/1IcsS1a_uOYntr02Aqw-73KK-ljN6zBON/view?usp=sharing" TargetMode="External"/><Relationship Id="rId19" Type="http://schemas.openxmlformats.org/officeDocument/2006/relationships/slide" Target="slide4.xml"/><Relationship Id="rId4" Type="http://schemas.openxmlformats.org/officeDocument/2006/relationships/slide" Target="slide11.xml"/><Relationship Id="rId9" Type="http://schemas.openxmlformats.org/officeDocument/2006/relationships/hyperlink" Target="https://docs.google.com/presentation/d/1lJ3MzEwDxwDHdljagZ19cDXNEhXeHHaWV5gJYSjl4xw/edit?usp=sharing" TargetMode="External"/><Relationship Id="rId14" Type="http://schemas.openxmlformats.org/officeDocument/2006/relationships/slide" Target="slide17.xml"/><Relationship Id="rId22" Type="http://schemas.openxmlformats.org/officeDocument/2006/relationships/slide" Target="slide9.xml"/><Relationship Id="rId27"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28.xml"/><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hyperlink" Target="https://www.fda.gov/medical-devices/digital-health-center-excellence/what-digital-health" TargetMode="External"/><Relationship Id="rId21" Type="http://schemas.openxmlformats.org/officeDocument/2006/relationships/image" Target="../media/image6.svg"/><Relationship Id="rId7" Type="http://schemas.openxmlformats.org/officeDocument/2006/relationships/image" Target="../media/image28.png"/><Relationship Id="rId12" Type="http://schemas.openxmlformats.org/officeDocument/2006/relationships/slide" Target="slide15.xm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hyperlink" Target="https://drive.google.com/file/d/1IcsS1a_uOYntr02Aqw-73KK-ljN6zBON/view?usp=sharing" TargetMode="Externa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hisa.org.au/blog/new-whitepaper-what-is-digital-health/" TargetMode="External"/><Relationship Id="rId11" Type="http://schemas.openxmlformats.org/officeDocument/2006/relationships/slide" Target="slide22.xml"/><Relationship Id="rId24" Type="http://schemas.microsoft.com/office/2007/relationships/hdphoto" Target="../media/hdphoto1.wdp"/><Relationship Id="rId5" Type="http://schemas.openxmlformats.org/officeDocument/2006/relationships/hyperlink" Target="https://www2.deloitte.com/sg/en/pages/risk/articles/foresight-and-collaboration-key-for-future-healthcare.html" TargetMode="External"/><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image" Target="../media/image30.png"/><Relationship Id="rId19" Type="http://schemas.openxmlformats.org/officeDocument/2006/relationships/slide" Target="slide4.xml"/><Relationship Id="rId4" Type="http://schemas.openxmlformats.org/officeDocument/2006/relationships/hyperlink" Target="https://www.forbes.com/sites/johnnosta/2013/05/19/digital-health-for-dummies/?sh=2328848e7a1c" TargetMode="External"/><Relationship Id="rId9" Type="http://schemas.openxmlformats.org/officeDocument/2006/relationships/slide" Target="slide29.xml"/><Relationship Id="rId14" Type="http://schemas.openxmlformats.org/officeDocument/2006/relationships/slide" Target="slide17.xml"/><Relationship Id="rId22" Type="http://schemas.openxmlformats.org/officeDocument/2006/relationships/slide" Target="slide9.xml"/><Relationship Id="rId27"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https://docs.google.com/presentation/d/1lJ3MzEwDxwDHdljagZ19cDXNEhXeHHaWV5gJYSjl4xw/edit?usp=sharing" TargetMode="External"/><Relationship Id="rId18" Type="http://schemas.openxmlformats.org/officeDocument/2006/relationships/image" Target="../media/image7.png"/><Relationship Id="rId26" Type="http://schemas.openxmlformats.org/officeDocument/2006/relationships/image" Target="../media/image25.png"/><Relationship Id="rId3" Type="http://schemas.openxmlformats.org/officeDocument/2006/relationships/image" Target="../media/image29.svg"/><Relationship Id="rId21" Type="http://schemas.openxmlformats.org/officeDocument/2006/relationships/image" Target="../media/image6.svg"/><Relationship Id="rId7" Type="http://schemas.openxmlformats.org/officeDocument/2006/relationships/slide" Target="slide15.xml"/><Relationship Id="rId12" Type="http://schemas.openxmlformats.org/officeDocument/2006/relationships/hyperlink" Target="https://www.plymouth.ac.uk/research/telerehab/patients" TargetMode="External"/><Relationship Id="rId17" Type="http://schemas.openxmlformats.org/officeDocument/2006/relationships/slide" Target="slide6.xml"/><Relationship Id="rId25" Type="http://schemas.openxmlformats.org/officeDocument/2006/relationships/image" Target="../media/image15.png"/><Relationship Id="rId2" Type="http://schemas.openxmlformats.org/officeDocument/2006/relationships/image" Target="../media/image28.png"/><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hyperlink" Target="https://ec.europa.eu/health/sites/health/files/ehealth/docs/2018_ehealth_infographic_en.pdf" TargetMode="External"/><Relationship Id="rId24" Type="http://schemas.microsoft.com/office/2007/relationships/hdphoto" Target="../media/hdphoto1.wdp"/><Relationship Id="rId5" Type="http://schemas.openxmlformats.org/officeDocument/2006/relationships/image" Target="../media/image30.png"/><Relationship Id="rId15" Type="http://schemas.openxmlformats.org/officeDocument/2006/relationships/slide" Target="slide10.xml"/><Relationship Id="rId23" Type="http://schemas.openxmlformats.org/officeDocument/2006/relationships/image" Target="../media/image8.png"/><Relationship Id="rId10" Type="http://schemas.openxmlformats.org/officeDocument/2006/relationships/hyperlink" Target="https://drive.google.com/file/d/1IcsS1a_uOYntr02Aqw-73KK-ljN6zBON/view?usp=sharing" TargetMode="External"/><Relationship Id="rId19" Type="http://schemas.openxmlformats.org/officeDocument/2006/relationships/slide" Target="slide4.xml"/><Relationship Id="rId4" Type="http://schemas.openxmlformats.org/officeDocument/2006/relationships/slide" Target="slide29.xml"/><Relationship Id="rId9" Type="http://schemas.openxmlformats.org/officeDocument/2006/relationships/slide" Target="slide27.xml"/><Relationship Id="rId14" Type="http://schemas.openxmlformats.org/officeDocument/2006/relationships/slide" Target="slide17.xml"/><Relationship Id="rId22" Type="http://schemas.openxmlformats.org/officeDocument/2006/relationships/slide" Target="slide9.xml"/><Relationship Id="rId27"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hyperlink" Target="https://www.ecdc.europa.eu/en/health-communication/health-advocacy" TargetMode="External"/><Relationship Id="rId13" Type="http://schemas.openxmlformats.org/officeDocument/2006/relationships/image" Target="../media/image29.svg"/><Relationship Id="rId18" Type="http://schemas.openxmlformats.org/officeDocument/2006/relationships/slide" Target="slide10.xml"/><Relationship Id="rId26" Type="http://schemas.openxmlformats.org/officeDocument/2006/relationships/image" Target="../media/image8.png"/><Relationship Id="rId3" Type="http://schemas.openxmlformats.org/officeDocument/2006/relationships/hyperlink" Target="https://drive.google.com/file/d/1IcsS1a_uOYntr02Aqw-73KK-ljN6zBON/view?usp=sharing" TargetMode="External"/><Relationship Id="rId21" Type="http://schemas.openxmlformats.org/officeDocument/2006/relationships/image" Target="../media/image7.png"/><Relationship Id="rId7" Type="http://schemas.openxmlformats.org/officeDocument/2006/relationships/hyperlink" Target="https://docs.google.com/presentation/d/1lJ3MzEwDxwDHdljagZ19cDXNEhXeHHaWV5gJYSjl4xw/edit?usp=sharing" TargetMode="External"/><Relationship Id="rId12" Type="http://schemas.openxmlformats.org/officeDocument/2006/relationships/image" Target="../media/image28.png"/><Relationship Id="rId17" Type="http://schemas.openxmlformats.org/officeDocument/2006/relationships/slide" Target="slide22.xml"/><Relationship Id="rId25" Type="http://schemas.openxmlformats.org/officeDocument/2006/relationships/slide" Target="slide9.xml"/><Relationship Id="rId2" Type="http://schemas.openxmlformats.org/officeDocument/2006/relationships/notesSlide" Target="../notesSlides/notesSlide11.xml"/><Relationship Id="rId16" Type="http://schemas.openxmlformats.org/officeDocument/2006/relationships/slide" Target="slide36.xml"/><Relationship Id="rId20" Type="http://schemas.openxmlformats.org/officeDocument/2006/relationships/slide" Target="slide6.xml"/><Relationship Id="rId29"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ieepo.com/content/dam/websites/ieepo/2021/phc-toolkit/phc-toolkit/Personalised%20Healthcare%20Toolkit%20for%20the%20Patient%20Community_FAQs_APPROVED.pdf" TargetMode="External"/><Relationship Id="rId11" Type="http://schemas.openxmlformats.org/officeDocument/2006/relationships/slide" Target="slide11.xml"/><Relationship Id="rId24" Type="http://schemas.openxmlformats.org/officeDocument/2006/relationships/image" Target="../media/image6.svg"/><Relationship Id="rId5" Type="http://schemas.openxmlformats.org/officeDocument/2006/relationships/hyperlink" Target="https://www.ieepo.com/content/dam/websites/ieepo/2021/phc-toolkit/phc-toolkit/Personalised%20Healthcare%20Toolkit%20for%20the%20Patient%20Community_Factsheet_APPROVED.pdf" TargetMode="External"/><Relationship Id="rId15" Type="http://schemas.openxmlformats.org/officeDocument/2006/relationships/slide" Target="slide34.xml"/><Relationship Id="rId23" Type="http://schemas.openxmlformats.org/officeDocument/2006/relationships/image" Target="../media/image5.png"/><Relationship Id="rId28" Type="http://schemas.openxmlformats.org/officeDocument/2006/relationships/image" Target="../media/image15.png"/><Relationship Id="rId10" Type="http://schemas.openxmlformats.org/officeDocument/2006/relationships/slide" Target="slide31.xml"/><Relationship Id="rId19" Type="http://schemas.openxmlformats.org/officeDocument/2006/relationships/image" Target="../media/image31.png"/><Relationship Id="rId4" Type="http://schemas.openxmlformats.org/officeDocument/2006/relationships/hyperlink" Target="https://www.ieepo.com/content/dam/websites/ieepo/2021/phc-toolkit/phc-toolkit/Personalised%20Healthcare%20Toolkit%20for%20the%20Patient%20Community_Editable%20core%20slides_APPROVED.pptx" TargetMode="External"/><Relationship Id="rId9" Type="http://schemas.openxmlformats.org/officeDocument/2006/relationships/hyperlink" Target="https://wecanadvocate.eu/academy/evidence-based-advocacy/" TargetMode="External"/><Relationship Id="rId14" Type="http://schemas.openxmlformats.org/officeDocument/2006/relationships/slide" Target="slide32.xml"/><Relationship Id="rId22" Type="http://schemas.openxmlformats.org/officeDocument/2006/relationships/slide" Target="slide4.xml"/><Relationship Id="rId27" Type="http://schemas.microsoft.com/office/2007/relationships/hdphoto" Target="../media/hdphoto1.wdp"/><Relationship Id="rId30"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10.xml"/><Relationship Id="rId18" Type="http://schemas.openxmlformats.org/officeDocument/2006/relationships/image" Target="../media/image5.png"/><Relationship Id="rId3" Type="http://schemas.openxmlformats.org/officeDocument/2006/relationships/hyperlink" Target="https://drive.google.com/file/d/1IcsS1a_uOYntr02Aqw-73KK-ljN6zBON/view?usp=sharing" TargetMode="External"/><Relationship Id="rId21"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slide" Target="slide22.xml"/><Relationship Id="rId17" Type="http://schemas.openxmlformats.org/officeDocument/2006/relationships/slide" Target="slide4.xml"/><Relationship Id="rId25" Type="http://schemas.microsoft.com/office/2007/relationships/hdphoto" Target="../media/hdphoto2.wdp"/><Relationship Id="rId2" Type="http://schemas.openxmlformats.org/officeDocument/2006/relationships/notesSlide" Target="../notesSlides/notesSlide12.xml"/><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36.xml"/><Relationship Id="rId24" Type="http://schemas.openxmlformats.org/officeDocument/2006/relationships/image" Target="../media/image25.png"/><Relationship Id="rId5" Type="http://schemas.openxmlformats.org/officeDocument/2006/relationships/slide" Target="slide31.xml"/><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slide" Target="slide34.xml"/><Relationship Id="rId19" Type="http://schemas.openxmlformats.org/officeDocument/2006/relationships/image" Target="../media/image6.svg"/><Relationship Id="rId4" Type="http://schemas.openxmlformats.org/officeDocument/2006/relationships/hyperlink" Target="https://www.skillsforcare.org.uk/resources/documents/Support-for-leaders-and-managers/Workforce-commissioning-planning/Quality-of-care/Supporting-and-developing-the-workforce-for-personalised-care.pdf" TargetMode="External"/><Relationship Id="rId9" Type="http://schemas.openxmlformats.org/officeDocument/2006/relationships/slide" Target="slide32.xml"/><Relationship Id="rId14" Type="http://schemas.openxmlformats.org/officeDocument/2006/relationships/image" Target="../media/image31.png"/><Relationship Id="rId22"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hyperlink" Target="https://wecanadvocate.eu/academy/presentations-skills-how-not-to-bore-your-audience-to-death/" TargetMode="External"/><Relationship Id="rId13" Type="http://schemas.openxmlformats.org/officeDocument/2006/relationships/slide" Target="slide10.xml"/><Relationship Id="rId18" Type="http://schemas.openxmlformats.org/officeDocument/2006/relationships/image" Target="../media/image5.png"/><Relationship Id="rId3" Type="http://schemas.openxmlformats.org/officeDocument/2006/relationships/image" Target="../media/image29.svg"/><Relationship Id="rId21" Type="http://schemas.openxmlformats.org/officeDocument/2006/relationships/image" Target="../media/image8.png"/><Relationship Id="rId7" Type="http://schemas.openxmlformats.org/officeDocument/2006/relationships/hyperlink" Target="https://drive.google.com/file/d/1IcsS1a_uOYntr02Aqw-73KK-ljN6zBON/view?usp=sharing" TargetMode="External"/><Relationship Id="rId12" Type="http://schemas.openxmlformats.org/officeDocument/2006/relationships/slide" Target="slide22.xml"/><Relationship Id="rId17" Type="http://schemas.openxmlformats.org/officeDocument/2006/relationships/slide" Target="slide4.xml"/><Relationship Id="rId25" Type="http://schemas.microsoft.com/office/2007/relationships/hdphoto" Target="../media/hdphoto2.wdp"/><Relationship Id="rId2" Type="http://schemas.openxmlformats.org/officeDocument/2006/relationships/image" Target="../media/image28.png"/><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36.xml"/><Relationship Id="rId24" Type="http://schemas.openxmlformats.org/officeDocument/2006/relationships/image" Target="../media/image25.png"/><Relationship Id="rId5" Type="http://schemas.openxmlformats.org/officeDocument/2006/relationships/slide" Target="slide32.xml"/><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slide" Target="slide34.xml"/><Relationship Id="rId19" Type="http://schemas.openxmlformats.org/officeDocument/2006/relationships/image" Target="../media/image6.svg"/><Relationship Id="rId4" Type="http://schemas.openxmlformats.org/officeDocument/2006/relationships/slide" Target="slide11.xml"/><Relationship Id="rId9" Type="http://schemas.openxmlformats.org/officeDocument/2006/relationships/hyperlink" Target="https://wecanadvocate.eu/academy/evidence-based-advocacy/" TargetMode="External"/><Relationship Id="rId14" Type="http://schemas.openxmlformats.org/officeDocument/2006/relationships/image" Target="../media/image31.png"/><Relationship Id="rId22"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34.xml"/><Relationship Id="rId18" Type="http://schemas.openxmlformats.org/officeDocument/2006/relationships/slide" Target="slide6.xml"/><Relationship Id="rId26" Type="http://schemas.openxmlformats.org/officeDocument/2006/relationships/image" Target="../media/image15.png"/><Relationship Id="rId3" Type="http://schemas.openxmlformats.org/officeDocument/2006/relationships/hyperlink" Target="https://www.hfgproject.org/stakeholder-analysis-guidelines/" TargetMode="External"/><Relationship Id="rId21" Type="http://schemas.openxmlformats.org/officeDocument/2006/relationships/image" Target="../media/image5.png"/><Relationship Id="rId7" Type="http://schemas.openxmlformats.org/officeDocument/2006/relationships/hyperlink" Target="https://www.who.int/workforcealliance/knowledge/toolkit/33.pdf" TargetMode="External"/><Relationship Id="rId12" Type="http://schemas.openxmlformats.org/officeDocument/2006/relationships/slide" Target="slide29.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drive.google.com/file/d/1IcsS1a_uOYntr02Aqw-73KK-ljN6zBON/view?usp=sharing" TargetMode="External"/><Relationship Id="rId16" Type="http://schemas.openxmlformats.org/officeDocument/2006/relationships/slide" Target="slide10.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wecanadvocate.eu/academy/evidence-based-advocacy/" TargetMode="External"/><Relationship Id="rId11" Type="http://schemas.openxmlformats.org/officeDocument/2006/relationships/slide" Target="slide15.xml"/><Relationship Id="rId24" Type="http://schemas.openxmlformats.org/officeDocument/2006/relationships/image" Target="../media/image8.png"/><Relationship Id="rId5" Type="http://schemas.openxmlformats.org/officeDocument/2006/relationships/hyperlink" Target="https://wecanadvocate.eu/academy/healthacare-ecosystem-amd-stakeholder-management/" TargetMode="External"/><Relationship Id="rId15" Type="http://schemas.openxmlformats.org/officeDocument/2006/relationships/slide" Target="slide22.xml"/><Relationship Id="rId23" Type="http://schemas.openxmlformats.org/officeDocument/2006/relationships/slide" Target="slide9.xml"/><Relationship Id="rId28" Type="http://schemas.microsoft.com/office/2007/relationships/hdphoto" Target="../media/hdphoto2.wdp"/><Relationship Id="rId10" Type="http://schemas.openxmlformats.org/officeDocument/2006/relationships/slide" Target="slide33.xml"/><Relationship Id="rId19" Type="http://schemas.openxmlformats.org/officeDocument/2006/relationships/image" Target="../media/image7.png"/><Relationship Id="rId4" Type="http://schemas.openxmlformats.org/officeDocument/2006/relationships/hyperlink" Target="https://www.apm.org.uk/resources/find-a-resource/stakeholder-engagement/key-principles/" TargetMode="External"/><Relationship Id="rId9" Type="http://schemas.openxmlformats.org/officeDocument/2006/relationships/image" Target="../media/image29.svg"/><Relationship Id="rId14" Type="http://schemas.openxmlformats.org/officeDocument/2006/relationships/slide" Target="slide36.xml"/><Relationship Id="rId22" Type="http://schemas.openxmlformats.org/officeDocument/2006/relationships/image" Target="../media/image6.svg"/><Relationship Id="rId27"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34.xml"/><Relationship Id="rId18" Type="http://schemas.openxmlformats.org/officeDocument/2006/relationships/slide" Target="slide6.xml"/><Relationship Id="rId26" Type="http://schemas.openxmlformats.org/officeDocument/2006/relationships/image" Target="../media/image15.png"/><Relationship Id="rId3" Type="http://schemas.openxmlformats.org/officeDocument/2006/relationships/hyperlink" Target="https://www.ema.europa.eu/en/documents/other/involvement-patient-representatives-scientific-advice-procedures-european-medicines-agency_en.pdf" TargetMode="External"/><Relationship Id="rId21"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slide" Target="slide32.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www.ema.europa.eu/en/partners-networks/patients-consumers/training-resources-patients-consumers" TargetMode="External"/><Relationship Id="rId16" Type="http://schemas.openxmlformats.org/officeDocument/2006/relationships/slide" Target="slide10.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www.hfgproject.org/stakeholder-analysis-guidelines/" TargetMode="External"/><Relationship Id="rId11" Type="http://schemas.openxmlformats.org/officeDocument/2006/relationships/slide" Target="slide16.xml"/><Relationship Id="rId24" Type="http://schemas.openxmlformats.org/officeDocument/2006/relationships/image" Target="../media/image8.png"/><Relationship Id="rId5" Type="http://schemas.openxmlformats.org/officeDocument/2006/relationships/hyperlink" Target="https://www.fda.gov/patients/learn-about-fda-patient-engagement/fda-patient-engagement-opportunities" TargetMode="External"/><Relationship Id="rId15" Type="http://schemas.openxmlformats.org/officeDocument/2006/relationships/slide" Target="slide22.xml"/><Relationship Id="rId23" Type="http://schemas.openxmlformats.org/officeDocument/2006/relationships/slide" Target="slide9.xml"/><Relationship Id="rId28" Type="http://schemas.microsoft.com/office/2007/relationships/hdphoto" Target="../media/hdphoto2.wdp"/><Relationship Id="rId10" Type="http://schemas.openxmlformats.org/officeDocument/2006/relationships/slide" Target="slide15.xml"/><Relationship Id="rId19" Type="http://schemas.openxmlformats.org/officeDocument/2006/relationships/image" Target="../media/image7.png"/><Relationship Id="rId4" Type="http://schemas.openxmlformats.org/officeDocument/2006/relationships/hyperlink" Target="https://drive.google.com/file/d/1IcsS1a_uOYntr02Aqw-73KK-ljN6zBON/view?usp=sharing" TargetMode="External"/><Relationship Id="rId9" Type="http://schemas.openxmlformats.org/officeDocument/2006/relationships/slide" Target="slide29.xml"/><Relationship Id="rId14" Type="http://schemas.openxmlformats.org/officeDocument/2006/relationships/slide" Target="slide36.xml"/><Relationship Id="rId22" Type="http://schemas.openxmlformats.org/officeDocument/2006/relationships/image" Target="../media/image6.svg"/><Relationship Id="rId27"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18" Type="http://schemas.openxmlformats.org/officeDocument/2006/relationships/slide" Target="slide6.xml"/><Relationship Id="rId26" Type="http://schemas.openxmlformats.org/officeDocument/2006/relationships/image" Target="../media/image15.png"/><Relationship Id="rId3" Type="http://schemas.openxmlformats.org/officeDocument/2006/relationships/hyperlink" Target="https://wecanadvocate.eu/academy/regulatory-system-overview-of-access-pathways-why-is-access-to-treatment-care-and-diagnostics-an-issue/" TargetMode="External"/><Relationship Id="rId21" Type="http://schemas.openxmlformats.org/officeDocument/2006/relationships/image" Target="../media/image5.png"/><Relationship Id="rId7" Type="http://schemas.openxmlformats.org/officeDocument/2006/relationships/slide" Target="slide35.xml"/><Relationship Id="rId12" Type="http://schemas.openxmlformats.org/officeDocument/2006/relationships/slide" Target="slide29.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drive.google.com/file/d/1IcsS1a_uOYntr02Aqw-73KK-ljN6zBON/view?usp=sharing" TargetMode="External"/><Relationship Id="rId16" Type="http://schemas.openxmlformats.org/officeDocument/2006/relationships/slide" Target="slide10.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docs.google.com/presentation/d/1lJ3MzEwDxwDHdljagZ19cDXNEhXeHHaWV5gJYSjl4xw/edit?usp=sharing" TargetMode="External"/><Relationship Id="rId11" Type="http://schemas.openxmlformats.org/officeDocument/2006/relationships/slide" Target="slide22.xml"/><Relationship Id="rId24" Type="http://schemas.openxmlformats.org/officeDocument/2006/relationships/image" Target="../media/image8.png"/><Relationship Id="rId5" Type="http://schemas.openxmlformats.org/officeDocument/2006/relationships/hyperlink" Target="https://wecanadvocate.eu/academy/how-therapy-development-works-the-development-lifecycle-endpoints-trial-design-patient-engagement-in-research/" TargetMode="External"/><Relationship Id="rId15" Type="http://schemas.openxmlformats.org/officeDocument/2006/relationships/slide" Target="slide36.xml"/><Relationship Id="rId23" Type="http://schemas.openxmlformats.org/officeDocument/2006/relationships/slide" Target="slide9.xml"/><Relationship Id="rId28" Type="http://schemas.microsoft.com/office/2007/relationships/hdphoto" Target="../media/hdphoto2.wdp"/><Relationship Id="rId10" Type="http://schemas.openxmlformats.org/officeDocument/2006/relationships/image" Target="../media/image29.svg"/><Relationship Id="rId19" Type="http://schemas.openxmlformats.org/officeDocument/2006/relationships/image" Target="../media/image7.png"/><Relationship Id="rId4" Type="http://schemas.openxmlformats.org/officeDocument/2006/relationships/hyperlink" Target="https://wecanadvocate.eu/academy/evidence-based-advocacy/" TargetMode="External"/><Relationship Id="rId9" Type="http://schemas.openxmlformats.org/officeDocument/2006/relationships/image" Target="../media/image28.png"/><Relationship Id="rId14" Type="http://schemas.openxmlformats.org/officeDocument/2006/relationships/slide" Target="slide34.xml"/><Relationship Id="rId22" Type="http://schemas.openxmlformats.org/officeDocument/2006/relationships/image" Target="../media/image6.svg"/><Relationship Id="rId27"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31.png"/><Relationship Id="rId18" Type="http://schemas.openxmlformats.org/officeDocument/2006/relationships/image" Target="../media/image6.svg"/><Relationship Id="rId3" Type="http://schemas.openxmlformats.org/officeDocument/2006/relationships/image" Target="../media/image29.svg"/><Relationship Id="rId21" Type="http://schemas.microsoft.com/office/2007/relationships/hdphoto" Target="../media/hdphoto1.wdp"/><Relationship Id="rId7" Type="http://schemas.openxmlformats.org/officeDocument/2006/relationships/hyperlink" Target="https://docs.google.com/presentation/d/1lJ3MzEwDxwDHdljagZ19cDXNEhXeHHaWV5gJYSjl4xw/edit?usp=sharing" TargetMode="External"/><Relationship Id="rId12" Type="http://schemas.openxmlformats.org/officeDocument/2006/relationships/slide" Target="slide10.xml"/><Relationship Id="rId17" Type="http://schemas.openxmlformats.org/officeDocument/2006/relationships/image" Target="../media/image5.png"/><Relationship Id="rId2" Type="http://schemas.openxmlformats.org/officeDocument/2006/relationships/image" Target="../media/image28.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thinklocalactpersonal.org.uk/makingitreal/" TargetMode="External"/><Relationship Id="rId11" Type="http://schemas.openxmlformats.org/officeDocument/2006/relationships/slide" Target="slide22.xml"/><Relationship Id="rId24" Type="http://schemas.microsoft.com/office/2007/relationships/hdphoto" Target="../media/hdphoto2.wdp"/><Relationship Id="rId5" Type="http://schemas.openxmlformats.org/officeDocument/2006/relationships/hyperlink" Target="https://drive.google.com/file/d/1IcsS1a_uOYntr02Aqw-73KK-ljN6zBON/view?usp=sharing" TargetMode="External"/><Relationship Id="rId15" Type="http://schemas.openxmlformats.org/officeDocument/2006/relationships/image" Target="../media/image7.png"/><Relationship Id="rId23" Type="http://schemas.openxmlformats.org/officeDocument/2006/relationships/image" Target="../media/image25.png"/><Relationship Id="rId10" Type="http://schemas.openxmlformats.org/officeDocument/2006/relationships/slide" Target="slide29.xml"/><Relationship Id="rId19" Type="http://schemas.openxmlformats.org/officeDocument/2006/relationships/slide" Target="slide9.xml"/><Relationship Id="rId4" Type="http://schemas.openxmlformats.org/officeDocument/2006/relationships/slide" Target="slide11.xml"/><Relationship Id="rId9" Type="http://schemas.openxmlformats.org/officeDocument/2006/relationships/slide" Target="slide36.xml"/><Relationship Id="rId14" Type="http://schemas.openxmlformats.org/officeDocument/2006/relationships/slide" Target="slide6.xml"/><Relationship Id="rId22"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22.xml"/><Relationship Id="rId18" Type="http://schemas.openxmlformats.org/officeDocument/2006/relationships/slide" Target="slide4.xml"/><Relationship Id="rId26" Type="http://schemas.microsoft.com/office/2007/relationships/hdphoto" Target="../media/hdphoto2.wdp"/><Relationship Id="rId3" Type="http://schemas.openxmlformats.org/officeDocument/2006/relationships/hyperlink" Target="http://www.personalizedmedicinecoalition.org/Resources/Moving_Beyond_Population_Averages_A_PatientCentered_Research_Agenda_Advancing_Personalized_Medicine" TargetMode="External"/><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slide" Target="slide34.xml"/><Relationship Id="rId17" Type="http://schemas.openxmlformats.org/officeDocument/2006/relationships/image" Target="../media/image7.png"/><Relationship Id="rId25" Type="http://schemas.openxmlformats.org/officeDocument/2006/relationships/image" Target="../media/image25.png"/><Relationship Id="rId2" Type="http://schemas.openxmlformats.org/officeDocument/2006/relationships/hyperlink" Target="https://drive.google.com/file/d/1IcsS1a_uOYntr02Aqw-73KK-ljN6zBON/view?usp=sharing" TargetMode="Externa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hyperlink" Target="https://www.ieepo.com/en/useful-resources/phc-community-hub.html?query=health+data&amp;resource=23f2c88b00a2" TargetMode="External"/><Relationship Id="rId11" Type="http://schemas.openxmlformats.org/officeDocument/2006/relationships/slide" Target="slide37.xml"/><Relationship Id="rId24" Type="http://schemas.openxmlformats.org/officeDocument/2006/relationships/image" Target="../media/image15.png"/><Relationship Id="rId5" Type="http://schemas.openxmlformats.org/officeDocument/2006/relationships/hyperlink" Target="https://wecanadvocate.eu/academy/evidence-based-advocacy/" TargetMode="External"/><Relationship Id="rId15" Type="http://schemas.openxmlformats.org/officeDocument/2006/relationships/image" Target="../media/image31.png"/><Relationship Id="rId23" Type="http://schemas.microsoft.com/office/2007/relationships/hdphoto" Target="../media/hdphoto1.wdp"/><Relationship Id="rId10" Type="http://schemas.openxmlformats.org/officeDocument/2006/relationships/slide" Target="slide15.xml"/><Relationship Id="rId19" Type="http://schemas.openxmlformats.org/officeDocument/2006/relationships/image" Target="../media/image5.png"/><Relationship Id="rId4" Type="http://schemas.openxmlformats.org/officeDocument/2006/relationships/hyperlink" Target="https://wecanadvocate.eu/academy/patient-reported-outcomes-and-other-patient-relevant-measures-and-endpoints/" TargetMode="External"/><Relationship Id="rId9" Type="http://schemas.openxmlformats.org/officeDocument/2006/relationships/slide" Target="slide11.xml"/><Relationship Id="rId14" Type="http://schemas.openxmlformats.org/officeDocument/2006/relationships/slide" Target="slide10.xml"/><Relationship Id="rId22"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hyperlink" Target="https://synapse.pfmd.org/" TargetMode="External"/><Relationship Id="rId13" Type="http://schemas.openxmlformats.org/officeDocument/2006/relationships/slide" Target="slide22.xml"/><Relationship Id="rId18" Type="http://schemas.openxmlformats.org/officeDocument/2006/relationships/slide" Target="slide4.xml"/><Relationship Id="rId26" Type="http://schemas.microsoft.com/office/2007/relationships/hdphoto" Target="../media/hdphoto2.wdp"/><Relationship Id="rId3" Type="http://schemas.openxmlformats.org/officeDocument/2006/relationships/image" Target="../media/image29.svg"/><Relationship Id="rId21" Type="http://schemas.openxmlformats.org/officeDocument/2006/relationships/slide" Target="slide9.xml"/><Relationship Id="rId7" Type="http://schemas.openxmlformats.org/officeDocument/2006/relationships/hyperlink" Target="https://patientfocusedmedicine.org/pemsuite/" TargetMode="External"/><Relationship Id="rId12" Type="http://schemas.openxmlformats.org/officeDocument/2006/relationships/hyperlink" Target="http://norden.diva-portal.org/smash/get/diva2:1347257/FULLTEXT01.pdf" TargetMode="External"/><Relationship Id="rId17" Type="http://schemas.openxmlformats.org/officeDocument/2006/relationships/image" Target="../media/image7.png"/><Relationship Id="rId25" Type="http://schemas.openxmlformats.org/officeDocument/2006/relationships/image" Target="../media/image25.png"/><Relationship Id="rId2" Type="http://schemas.openxmlformats.org/officeDocument/2006/relationships/image" Target="../media/image28.png"/><Relationship Id="rId16" Type="http://schemas.openxmlformats.org/officeDocument/2006/relationships/slide" Target="slide6.xml"/><Relationship Id="rId20" Type="http://schemas.openxmlformats.org/officeDocument/2006/relationships/image" Target="../media/image6.svg"/><Relationship Id="rId29"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hyperlink" Target="https://drive.google.com/file/d/1IcsS1a_uOYntr02Aqw-73KK-ljN6zBON/view?usp=sharing" TargetMode="External"/><Relationship Id="rId11" Type="http://schemas.openxmlformats.org/officeDocument/2006/relationships/hyperlink" Target="https://docs.google.com/presentation/d/1lJ3MzEwDxwDHdljagZ19cDXNEhXeHHaWV5gJYSjl4xw/edit?usp=sharing" TargetMode="External"/><Relationship Id="rId24" Type="http://schemas.openxmlformats.org/officeDocument/2006/relationships/image" Target="../media/image15.png"/><Relationship Id="rId5" Type="http://schemas.openxmlformats.org/officeDocument/2006/relationships/slide" Target="slide36.xml"/><Relationship Id="rId15" Type="http://schemas.openxmlformats.org/officeDocument/2006/relationships/image" Target="../media/image31.png"/><Relationship Id="rId23" Type="http://schemas.microsoft.com/office/2007/relationships/hdphoto" Target="../media/hdphoto1.wdp"/><Relationship Id="rId28" Type="http://schemas.openxmlformats.org/officeDocument/2006/relationships/slide" Target="slide15.xml"/><Relationship Id="rId10" Type="http://schemas.openxmlformats.org/officeDocument/2006/relationships/hyperlink" Target="https://www.icpermed.eu/en/518.php" TargetMode="External"/><Relationship Id="rId19" Type="http://schemas.openxmlformats.org/officeDocument/2006/relationships/image" Target="../media/image5.png"/><Relationship Id="rId4" Type="http://schemas.openxmlformats.org/officeDocument/2006/relationships/slide" Target="slide16.xml"/><Relationship Id="rId9" Type="http://schemas.openxmlformats.org/officeDocument/2006/relationships/hyperlink" Target="https://www.ieepo.com/en/useful-resources/learn-library.html?resource=bc9d579d5b47" TargetMode="External"/><Relationship Id="rId14" Type="http://schemas.openxmlformats.org/officeDocument/2006/relationships/slide" Target="slide10.xml"/><Relationship Id="rId22" Type="http://schemas.openxmlformats.org/officeDocument/2006/relationships/image" Target="../media/image8.png"/><Relationship Id="rId27" Type="http://schemas.openxmlformats.org/officeDocument/2006/relationships/slide" Target="slide11.xml"/></Relationships>
</file>

<file path=ppt/slides/_rels/slide38.xml.rels><?xml version="1.0" encoding="UTF-8" standalone="yes"?>
<Relationships xmlns="http://schemas.openxmlformats.org/package/2006/relationships"><Relationship Id="rId13" Type="http://schemas.openxmlformats.org/officeDocument/2006/relationships/slide" Target="slide47.xml"/><Relationship Id="rId18" Type="http://schemas.openxmlformats.org/officeDocument/2006/relationships/slide" Target="slide44.xml"/><Relationship Id="rId26" Type="http://schemas.openxmlformats.org/officeDocument/2006/relationships/image" Target="../media/image7.png"/><Relationship Id="rId3" Type="http://schemas.openxmlformats.org/officeDocument/2006/relationships/image" Target="../media/image13.png"/><Relationship Id="rId21" Type="http://schemas.openxmlformats.org/officeDocument/2006/relationships/slide" Target="slide51.xml"/><Relationship Id="rId34" Type="http://schemas.openxmlformats.org/officeDocument/2006/relationships/image" Target="../media/image27.png"/><Relationship Id="rId7" Type="http://schemas.openxmlformats.org/officeDocument/2006/relationships/slide" Target="slide46.xml"/><Relationship Id="rId12" Type="http://schemas.openxmlformats.org/officeDocument/2006/relationships/slide" Target="slide42.xml"/><Relationship Id="rId17" Type="http://schemas.openxmlformats.org/officeDocument/2006/relationships/slide" Target="slide59.xml"/><Relationship Id="rId25" Type="http://schemas.openxmlformats.org/officeDocument/2006/relationships/slide" Target="slide6.xml"/><Relationship Id="rId33" Type="http://schemas.microsoft.com/office/2007/relationships/hdphoto" Target="../media/hdphoto3.wdp"/><Relationship Id="rId2" Type="http://schemas.openxmlformats.org/officeDocument/2006/relationships/notesSlide" Target="../notesSlides/notesSlide13.xml"/><Relationship Id="rId16" Type="http://schemas.openxmlformats.org/officeDocument/2006/relationships/slide" Target="slide56.xml"/><Relationship Id="rId20" Type="http://schemas.openxmlformats.org/officeDocument/2006/relationships/slide" Target="slide48.xml"/><Relationship Id="rId29" Type="http://schemas.openxmlformats.org/officeDocument/2006/relationships/image" Target="../media/image6.svg"/><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slide" Target="slide43.xml"/><Relationship Id="rId24" Type="http://schemas.microsoft.com/office/2007/relationships/hdphoto" Target="../media/hdphoto1.wdp"/><Relationship Id="rId32" Type="http://schemas.openxmlformats.org/officeDocument/2006/relationships/image" Target="../media/image26.png"/><Relationship Id="rId5" Type="http://schemas.openxmlformats.org/officeDocument/2006/relationships/slide" Target="slide10.xml"/><Relationship Id="rId15" Type="http://schemas.openxmlformats.org/officeDocument/2006/relationships/slide" Target="slide54.xml"/><Relationship Id="rId23" Type="http://schemas.openxmlformats.org/officeDocument/2006/relationships/image" Target="../media/image8.png"/><Relationship Id="rId28" Type="http://schemas.openxmlformats.org/officeDocument/2006/relationships/image" Target="../media/image24.png"/><Relationship Id="rId10" Type="http://schemas.openxmlformats.org/officeDocument/2006/relationships/slide" Target="slide40.xml"/><Relationship Id="rId19" Type="http://schemas.openxmlformats.org/officeDocument/2006/relationships/slide" Target="slide45.xml"/><Relationship Id="rId31" Type="http://schemas.microsoft.com/office/2007/relationships/hdphoto" Target="../media/hdphoto2.wdp"/><Relationship Id="rId4" Type="http://schemas.openxmlformats.org/officeDocument/2006/relationships/slide" Target="slide61.xml"/><Relationship Id="rId9" Type="http://schemas.openxmlformats.org/officeDocument/2006/relationships/slide" Target="slide58.xml"/><Relationship Id="rId14" Type="http://schemas.openxmlformats.org/officeDocument/2006/relationships/slide" Target="slide55.xml"/><Relationship Id="rId22" Type="http://schemas.openxmlformats.org/officeDocument/2006/relationships/slide" Target="slide9.xml"/><Relationship Id="rId27" Type="http://schemas.openxmlformats.org/officeDocument/2006/relationships/slide" Target="slide4.xml"/><Relationship Id="rId30" Type="http://schemas.openxmlformats.org/officeDocument/2006/relationships/image" Target="../media/image25.png"/><Relationship Id="rId35" Type="http://schemas.microsoft.com/office/2007/relationships/hdphoto" Target="../media/hdphoto4.wdp"/><Relationship Id="rId8" Type="http://schemas.openxmlformats.org/officeDocument/2006/relationships/slide" Target="slide52.xml"/></Relationships>
</file>

<file path=ppt/slides/_rels/slide3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42.xml"/><Relationship Id="rId18" Type="http://schemas.openxmlformats.org/officeDocument/2006/relationships/image" Target="../media/image7.png"/><Relationship Id="rId26" Type="http://schemas.microsoft.com/office/2007/relationships/hdphoto" Target="../media/hdphoto3.wdp"/><Relationship Id="rId3"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21" Type="http://schemas.openxmlformats.org/officeDocument/2006/relationships/image" Target="../media/image6.svg"/><Relationship Id="rId7" Type="http://schemas.openxmlformats.org/officeDocument/2006/relationships/image" Target="../media/image32.png"/><Relationship Id="rId12" Type="http://schemas.openxmlformats.org/officeDocument/2006/relationships/slide" Target="slide40.xml"/><Relationship Id="rId17" Type="http://schemas.openxmlformats.org/officeDocument/2006/relationships/slide" Target="slide6.xml"/><Relationship Id="rId25" Type="http://schemas.openxmlformats.org/officeDocument/2006/relationships/image" Target="../media/image26.png"/><Relationship Id="rId2" Type="http://schemas.openxmlformats.org/officeDocument/2006/relationships/image" Target="../media/image13.png"/><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ww.nationalvoices.org.uk/sites/default/files/public/publications/changing_lives_changing_places_changing_systems.pdf" TargetMode="External"/><Relationship Id="rId11" Type="http://schemas.openxmlformats.org/officeDocument/2006/relationships/slide" Target="slide44.xml"/><Relationship Id="rId24" Type="http://schemas.microsoft.com/office/2007/relationships/hdphoto" Target="../media/hdphoto1.wdp"/><Relationship Id="rId5" Type="http://schemas.openxmlformats.org/officeDocument/2006/relationships/hyperlink" Target="https://omsa.ca/en/submit-papers" TargetMode="External"/><Relationship Id="rId15" Type="http://schemas.openxmlformats.org/officeDocument/2006/relationships/slide" Target="slide38.xml"/><Relationship Id="rId23" Type="http://schemas.openxmlformats.org/officeDocument/2006/relationships/image" Target="../media/image8.png"/><Relationship Id="rId10" Type="http://schemas.openxmlformats.org/officeDocument/2006/relationships/image" Target="../media/image30.png"/><Relationship Id="rId19" Type="http://schemas.openxmlformats.org/officeDocument/2006/relationships/slide" Target="slide4.xml"/><Relationship Id="rId4" Type="http://schemas.openxmlformats.org/officeDocument/2006/relationships/hyperlink" Target="https://docs.google.com/presentation/d/1lJ3MzEwDxwDHdljagZ19cDXNEhXeHHaWV5gJYSjl4xw/edit?usp=sharing" TargetMode="External"/><Relationship Id="rId9" Type="http://schemas.openxmlformats.org/officeDocument/2006/relationships/slide" Target="slide46.xml"/><Relationship Id="rId14" Type="http://schemas.openxmlformats.org/officeDocument/2006/relationships/slide" Target="slide39.xml"/><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image" Target="../media/image5.png"/><Relationship Id="rId5" Type="http://schemas.openxmlformats.org/officeDocument/2006/relationships/slide" Target="slide7.xml"/><Relationship Id="rId15" Type="http://schemas.microsoft.com/office/2007/relationships/hdphoto" Target="../media/hdphoto1.wdp"/><Relationship Id="rId10" Type="http://schemas.openxmlformats.org/officeDocument/2006/relationships/slide" Target="slide4.xml"/><Relationship Id="rId4" Type="http://schemas.openxmlformats.org/officeDocument/2006/relationships/slide" Target="slide6.xml"/><Relationship Id="rId9" Type="http://schemas.openxmlformats.org/officeDocument/2006/relationships/slide" Target="slide61.xml"/><Relationship Id="rId1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18" Type="http://schemas.openxmlformats.org/officeDocument/2006/relationships/slide" Target="slide38.xml"/><Relationship Id="rId26" Type="http://schemas.openxmlformats.org/officeDocument/2006/relationships/image" Target="../media/image8.png"/><Relationship Id="rId3" Type="http://schemas.openxmlformats.org/officeDocument/2006/relationships/hyperlink" Target="https://www.euapm.eu/regulatory-policy-papers.html" TargetMode="External"/><Relationship Id="rId21" Type="http://schemas.openxmlformats.org/officeDocument/2006/relationships/image" Target="../media/image7.png"/><Relationship Id="rId7" Type="http://schemas.openxmlformats.org/officeDocument/2006/relationships/hyperlink" Target="https://ecpc.org/policy/molecular-testing-personalised-medicine/" TargetMode="External"/><Relationship Id="rId12" Type="http://schemas.openxmlformats.org/officeDocument/2006/relationships/slide" Target="slide39.xml"/><Relationship Id="rId17" Type="http://schemas.openxmlformats.org/officeDocument/2006/relationships/slide" Target="slide42.xml"/><Relationship Id="rId25" Type="http://schemas.openxmlformats.org/officeDocument/2006/relationships/slide" Target="slide9.xml"/><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slide" Target="slide44.xml"/><Relationship Id="rId20" Type="http://schemas.openxmlformats.org/officeDocument/2006/relationships/slide" Target="slide6.xml"/><Relationship Id="rId29"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hyperlink" Target="https://www.ieepo.com/en/useful-resources/learn-library.html?resource=bc9d579d5b47" TargetMode="External"/><Relationship Id="rId11" Type="http://schemas.openxmlformats.org/officeDocument/2006/relationships/slide" Target="slide43.xml"/><Relationship Id="rId24" Type="http://schemas.openxmlformats.org/officeDocument/2006/relationships/image" Target="../media/image6.svg"/><Relationship Id="rId5" Type="http://schemas.openxmlformats.org/officeDocument/2006/relationships/hyperlink" Target="https://www.futureproofinghealthcare.com/en/knowledge-base/how-can-personalised-healthcare-be-achieved-ireland" TargetMode="External"/><Relationship Id="rId15" Type="http://schemas.openxmlformats.org/officeDocument/2006/relationships/image" Target="../media/image30.png"/><Relationship Id="rId23" Type="http://schemas.openxmlformats.org/officeDocument/2006/relationships/image" Target="../media/image5.png"/><Relationship Id="rId28" Type="http://schemas.openxmlformats.org/officeDocument/2006/relationships/image" Target="../media/image13.png"/><Relationship Id="rId10" Type="http://schemas.openxmlformats.org/officeDocument/2006/relationships/image" Target="../media/image29.svg"/><Relationship Id="rId19" Type="http://schemas.openxmlformats.org/officeDocument/2006/relationships/image" Target="../media/image31.png"/><Relationship Id="rId4" Type="http://schemas.openxmlformats.org/officeDocument/2006/relationships/hyperlink" Target="https://www.futureproofinghealthcare.com/en/knowledge-base/getting-personalised-healthcare-apac" TargetMode="External"/><Relationship Id="rId9" Type="http://schemas.openxmlformats.org/officeDocument/2006/relationships/image" Target="../media/image32.png"/><Relationship Id="rId14" Type="http://schemas.openxmlformats.org/officeDocument/2006/relationships/slide" Target="slide46.xml"/><Relationship Id="rId22" Type="http://schemas.openxmlformats.org/officeDocument/2006/relationships/slide" Target="slide4.xml"/><Relationship Id="rId27" Type="http://schemas.microsoft.com/office/2007/relationships/hdphoto" Target="../media/hdphoto1.wdp"/><Relationship Id="rId30" Type="http://schemas.microsoft.com/office/2007/relationships/hdphoto" Target="../media/hdphoto3.wdp"/></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38.xml"/><Relationship Id="rId18" Type="http://schemas.openxmlformats.org/officeDocument/2006/relationships/image" Target="../media/image5.png"/><Relationship Id="rId3" Type="http://schemas.openxmlformats.org/officeDocument/2006/relationships/image" Target="../media/image33.png"/><Relationship Id="rId21" Type="http://schemas.openxmlformats.org/officeDocument/2006/relationships/image" Target="../media/image8.png"/><Relationship Id="rId7" Type="http://schemas.openxmlformats.org/officeDocument/2006/relationships/slide" Target="slide39.xml"/><Relationship Id="rId12" Type="http://schemas.openxmlformats.org/officeDocument/2006/relationships/slide" Target="slide42.xml"/><Relationship Id="rId17" Type="http://schemas.openxmlformats.org/officeDocument/2006/relationships/slide" Target="slide4.xml"/><Relationship Id="rId25" Type="http://schemas.microsoft.com/office/2007/relationships/hdphoto" Target="../media/hdphoto3.wdp"/><Relationship Id="rId2" Type="http://schemas.openxmlformats.org/officeDocument/2006/relationships/hyperlink" Target="https://www.futureproofinghealthcare.com/en/knowledge-base/getting-personalised-healthcare-apac" TargetMode="External"/><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43.xml"/><Relationship Id="rId11" Type="http://schemas.openxmlformats.org/officeDocument/2006/relationships/slide" Target="slide44.xml"/><Relationship Id="rId24" Type="http://schemas.openxmlformats.org/officeDocument/2006/relationships/image" Target="../media/image26.png"/><Relationship Id="rId5" Type="http://schemas.openxmlformats.org/officeDocument/2006/relationships/image" Target="../media/image29.svg"/><Relationship Id="rId15" Type="http://schemas.openxmlformats.org/officeDocument/2006/relationships/slide" Target="slide6.xml"/><Relationship Id="rId23" Type="http://schemas.openxmlformats.org/officeDocument/2006/relationships/image" Target="../media/image13.png"/><Relationship Id="rId10" Type="http://schemas.openxmlformats.org/officeDocument/2006/relationships/image" Target="../media/image30.png"/><Relationship Id="rId19" Type="http://schemas.openxmlformats.org/officeDocument/2006/relationships/image" Target="../media/image6.svg"/><Relationship Id="rId4" Type="http://schemas.openxmlformats.org/officeDocument/2006/relationships/image" Target="../media/image32.png"/><Relationship Id="rId9" Type="http://schemas.openxmlformats.org/officeDocument/2006/relationships/slide" Target="slide46.xml"/><Relationship Id="rId14" Type="http://schemas.openxmlformats.org/officeDocument/2006/relationships/image" Target="../media/image31.png"/><Relationship Id="rId22"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31.png"/><Relationship Id="rId18" Type="http://schemas.openxmlformats.org/officeDocument/2006/relationships/image" Target="../media/image6.svg"/><Relationship Id="rId3" Type="http://schemas.openxmlformats.org/officeDocument/2006/relationships/image" Target="../media/image33.png"/><Relationship Id="rId21" Type="http://schemas.microsoft.com/office/2007/relationships/hdphoto" Target="../media/hdphoto1.wdp"/><Relationship Id="rId7" Type="http://schemas.openxmlformats.org/officeDocument/2006/relationships/slide" Target="slide43.xml"/><Relationship Id="rId12" Type="http://schemas.openxmlformats.org/officeDocument/2006/relationships/slide" Target="slide38.xml"/><Relationship Id="rId17" Type="http://schemas.openxmlformats.org/officeDocument/2006/relationships/image" Target="../media/image5.png"/><Relationship Id="rId2" Type="http://schemas.openxmlformats.org/officeDocument/2006/relationships/hyperlink" Target="https://www.effectiveinstitutions.org/en/our-approach/2" TargetMode="External"/><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image" Target="../media/image30.png"/><Relationship Id="rId24" Type="http://schemas.microsoft.com/office/2007/relationships/hdphoto" Target="../media/hdphoto3.wdp"/><Relationship Id="rId5" Type="http://schemas.openxmlformats.org/officeDocument/2006/relationships/image" Target="../media/image29.svg"/><Relationship Id="rId15" Type="http://schemas.openxmlformats.org/officeDocument/2006/relationships/image" Target="../media/image7.png"/><Relationship Id="rId23" Type="http://schemas.openxmlformats.org/officeDocument/2006/relationships/image" Target="../media/image26.png"/><Relationship Id="rId10" Type="http://schemas.openxmlformats.org/officeDocument/2006/relationships/slide" Target="slide46.xml"/><Relationship Id="rId19" Type="http://schemas.openxmlformats.org/officeDocument/2006/relationships/slide" Target="slide9.xml"/><Relationship Id="rId4" Type="http://schemas.openxmlformats.org/officeDocument/2006/relationships/image" Target="../media/image32.png"/><Relationship Id="rId9" Type="http://schemas.openxmlformats.org/officeDocument/2006/relationships/slide" Target="slide39.xml"/><Relationship Id="rId14" Type="http://schemas.openxmlformats.org/officeDocument/2006/relationships/slide" Target="slide6.xml"/><Relationship Id="rId22"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39.xml"/><Relationship Id="rId18" Type="http://schemas.openxmlformats.org/officeDocument/2006/relationships/slide" Target="slide4.xml"/><Relationship Id="rId26" Type="http://schemas.microsoft.com/office/2007/relationships/hdphoto" Target="../media/hdphoto3.wdp"/><Relationship Id="rId3" Type="http://schemas.openxmlformats.org/officeDocument/2006/relationships/hyperlink" Target="https://www.eu-patient.eu/policy/Policy/HTA/" TargetMode="External"/><Relationship Id="rId21" Type="http://schemas.openxmlformats.org/officeDocument/2006/relationships/slide" Target="slide9.xml"/><Relationship Id="rId7" Type="http://schemas.openxmlformats.org/officeDocument/2006/relationships/image" Target="../media/image29.svg"/><Relationship Id="rId12" Type="http://schemas.openxmlformats.org/officeDocument/2006/relationships/slide" Target="slide44.xml"/><Relationship Id="rId17" Type="http://schemas.openxmlformats.org/officeDocument/2006/relationships/image" Target="../media/image7.png"/><Relationship Id="rId25" Type="http://schemas.openxmlformats.org/officeDocument/2006/relationships/image" Target="../media/image26.png"/><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0.png"/><Relationship Id="rId24" Type="http://schemas.openxmlformats.org/officeDocument/2006/relationships/image" Target="../media/image13.png"/><Relationship Id="rId5" Type="http://schemas.openxmlformats.org/officeDocument/2006/relationships/image" Target="../media/image33.png"/><Relationship Id="rId15" Type="http://schemas.openxmlformats.org/officeDocument/2006/relationships/image" Target="../media/image31.png"/><Relationship Id="rId23" Type="http://schemas.microsoft.com/office/2007/relationships/hdphoto" Target="../media/hdphoto1.wdp"/><Relationship Id="rId10" Type="http://schemas.openxmlformats.org/officeDocument/2006/relationships/slide" Target="slide46.xml"/><Relationship Id="rId19" Type="http://schemas.openxmlformats.org/officeDocument/2006/relationships/image" Target="../media/image5.png"/><Relationship Id="rId4" Type="http://schemas.openxmlformats.org/officeDocument/2006/relationships/hyperlink" Target="https://www.nuffieldbioethics.org/assets/pdfs/Summary-of-exploratory-meetings-gender-identity-FINAL.pdf" TargetMode="External"/><Relationship Id="rId9" Type="http://schemas.openxmlformats.org/officeDocument/2006/relationships/slide" Target="slide42.xml"/><Relationship Id="rId14" Type="http://schemas.openxmlformats.org/officeDocument/2006/relationships/slide" Target="slide38.xml"/><Relationship Id="rId22"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hyperlink" Target="https://treat-nmd.org/patient-registries/registries-tool-kit/" TargetMode="External"/><Relationship Id="rId13" Type="http://schemas.openxmlformats.org/officeDocument/2006/relationships/slide" Target="slide42.xml"/><Relationship Id="rId18" Type="http://schemas.openxmlformats.org/officeDocument/2006/relationships/image" Target="../media/image30.png"/><Relationship Id="rId26" Type="http://schemas.openxmlformats.org/officeDocument/2006/relationships/slide" Target="slide9.xml"/><Relationship Id="rId3" Type="http://schemas.openxmlformats.org/officeDocument/2006/relationships/hyperlink" Target="https://www.iapo.org.uk/news/2017/jun/5/policy-briefing-4-patient-involvement-hta" TargetMode="External"/><Relationship Id="rId21" Type="http://schemas.openxmlformats.org/officeDocument/2006/relationships/slide" Target="slide6.xml"/><Relationship Id="rId7" Type="http://schemas.openxmlformats.org/officeDocument/2006/relationships/hyperlink" Target="https://toolbox.eupati.eu/resources/patient-involvement-in-the-hta-decision-making-process/" TargetMode="External"/><Relationship Id="rId12" Type="http://schemas.openxmlformats.org/officeDocument/2006/relationships/image" Target="../media/image29.svg"/><Relationship Id="rId17" Type="http://schemas.openxmlformats.org/officeDocument/2006/relationships/slide" Target="slide46.xml"/><Relationship Id="rId25" Type="http://schemas.openxmlformats.org/officeDocument/2006/relationships/image" Target="../media/image6.svg"/><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slide" Target="slide39.xml"/><Relationship Id="rId20" Type="http://schemas.openxmlformats.org/officeDocument/2006/relationships/image" Target="../media/image31.png"/><Relationship Id="rId29"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toolbox.eupati.eu/resources/webinar-guidance-on-patient-involvement-in-regulatory-processes/" TargetMode="External"/><Relationship Id="rId11" Type="http://schemas.openxmlformats.org/officeDocument/2006/relationships/image" Target="../media/image32.png"/><Relationship Id="rId24" Type="http://schemas.openxmlformats.org/officeDocument/2006/relationships/image" Target="../media/image5.png"/><Relationship Id="rId5" Type="http://schemas.openxmlformats.org/officeDocument/2006/relationships/hyperlink" Target="https://wecanadvocate.eu/wecan-position-further-eu-integration-of-hta/" TargetMode="External"/><Relationship Id="rId15" Type="http://schemas.openxmlformats.org/officeDocument/2006/relationships/image" Target="../media/image34.png"/><Relationship Id="rId23" Type="http://schemas.openxmlformats.org/officeDocument/2006/relationships/slide" Target="slide4.xml"/><Relationship Id="rId28" Type="http://schemas.microsoft.com/office/2007/relationships/hdphoto" Target="../media/hdphoto1.wdp"/><Relationship Id="rId10" Type="http://schemas.openxmlformats.org/officeDocument/2006/relationships/image" Target="../media/image33.png"/><Relationship Id="rId19" Type="http://schemas.openxmlformats.org/officeDocument/2006/relationships/slide" Target="slide38.xml"/><Relationship Id="rId31" Type="http://schemas.microsoft.com/office/2007/relationships/hdphoto" Target="../media/hdphoto3.wdp"/><Relationship Id="rId4" Type="http://schemas.openxmlformats.org/officeDocument/2006/relationships/hyperlink" Target="https://docs.google.com/presentation/d/1lJ3MzEwDxwDHdljagZ19cDXNEhXeHHaWV5gJYSjl4xw/edit?usp=sharing" TargetMode="External"/><Relationship Id="rId9" Type="http://schemas.openxmlformats.org/officeDocument/2006/relationships/hyperlink" Target="https://chf.org.au/sites/default/files/181125_shifting_gears_-_consumers_transforming_health.pdf" TargetMode="External"/><Relationship Id="rId14" Type="http://schemas.openxmlformats.org/officeDocument/2006/relationships/slide" Target="slide45.xml"/><Relationship Id="rId22" Type="http://schemas.openxmlformats.org/officeDocument/2006/relationships/image" Target="../media/image7.png"/><Relationship Id="rId27" Type="http://schemas.openxmlformats.org/officeDocument/2006/relationships/image" Target="../media/image8.png"/><Relationship Id="rId30"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42.xml"/><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hyperlink" Target="https://eunethta.eu/the-final-version-of-patient-input-in-relative-effectiveness-assessments-is-now-available/" TargetMode="External"/><Relationship Id="rId21" Type="http://schemas.openxmlformats.org/officeDocument/2006/relationships/image" Target="../media/image6.svg"/><Relationship Id="rId7" Type="http://schemas.openxmlformats.org/officeDocument/2006/relationships/image" Target="../media/image32.png"/><Relationship Id="rId12" Type="http://schemas.openxmlformats.org/officeDocument/2006/relationships/image" Target="../media/image30.png"/><Relationship Id="rId17" Type="http://schemas.openxmlformats.org/officeDocument/2006/relationships/slide" Target="slide6.xml"/><Relationship Id="rId25" Type="http://schemas.openxmlformats.org/officeDocument/2006/relationships/image" Target="../media/image13.png"/><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slide" Target="slide46.xml"/><Relationship Id="rId24" Type="http://schemas.microsoft.com/office/2007/relationships/hdphoto" Target="../media/hdphoto1.wdp"/><Relationship Id="rId5" Type="http://schemas.openxmlformats.org/officeDocument/2006/relationships/hyperlink" Target="https://www.colorectalcancercanada.com/app/uploads/2020/10/PVP-Brochure_English-FINAL_August-7-2019.pdf" TargetMode="External"/><Relationship Id="rId15" Type="http://schemas.openxmlformats.org/officeDocument/2006/relationships/slide" Target="slide38.xml"/><Relationship Id="rId23" Type="http://schemas.openxmlformats.org/officeDocument/2006/relationships/image" Target="../media/image8.png"/><Relationship Id="rId10" Type="http://schemas.openxmlformats.org/officeDocument/2006/relationships/slide" Target="slide44.xml"/><Relationship Id="rId19" Type="http://schemas.openxmlformats.org/officeDocument/2006/relationships/slide" Target="slide4.xml"/><Relationship Id="rId4" Type="http://schemas.openxmlformats.org/officeDocument/2006/relationships/hyperlink" Target="https://www.imi-getreal.eu/" TargetMode="External"/><Relationship Id="rId9" Type="http://schemas.openxmlformats.org/officeDocument/2006/relationships/slide" Target="slide43.xml"/><Relationship Id="rId14" Type="http://schemas.openxmlformats.org/officeDocument/2006/relationships/slide" Target="slide39.xml"/><Relationship Id="rId22" Type="http://schemas.openxmlformats.org/officeDocument/2006/relationships/slide" Target="slide9.xml"/><Relationship Id="rId27" Type="http://schemas.microsoft.com/office/2007/relationships/hdphoto" Target="../media/hdphoto3.wdp"/></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2.xml"/><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hyperlink" Target="https://improve.bmj.com/person-centred-care-2/" TargetMode="External"/><Relationship Id="rId21" Type="http://schemas.openxmlformats.org/officeDocument/2006/relationships/image" Target="../media/image6.svg"/><Relationship Id="rId7" Type="http://schemas.openxmlformats.org/officeDocument/2006/relationships/image" Target="../media/image29.svg"/><Relationship Id="rId12" Type="http://schemas.openxmlformats.org/officeDocument/2006/relationships/slide" Target="slide48.xml"/><Relationship Id="rId17" Type="http://schemas.openxmlformats.org/officeDocument/2006/relationships/slide" Target="slide6.xml"/><Relationship Id="rId25" Type="http://schemas.openxmlformats.org/officeDocument/2006/relationships/image" Target="../media/image13.png"/><Relationship Id="rId2" Type="http://schemas.openxmlformats.org/officeDocument/2006/relationships/hyperlink" Target="https://www.local.gov.uk/integrated-care-value-case-toolkit" TargetMode="External"/><Relationship Id="rId16" Type="http://schemas.openxmlformats.org/officeDocument/2006/relationships/image" Target="../media/image31.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slide" Target="slide39.xml"/><Relationship Id="rId24" Type="http://schemas.microsoft.com/office/2007/relationships/hdphoto" Target="../media/hdphoto1.wdp"/><Relationship Id="rId5" Type="http://schemas.openxmlformats.org/officeDocument/2006/relationships/image" Target="../media/image33.png"/><Relationship Id="rId15" Type="http://schemas.openxmlformats.org/officeDocument/2006/relationships/slide" Target="slide38.xml"/><Relationship Id="rId23" Type="http://schemas.openxmlformats.org/officeDocument/2006/relationships/image" Target="../media/image8.png"/><Relationship Id="rId10" Type="http://schemas.openxmlformats.org/officeDocument/2006/relationships/image" Target="../media/image34.png"/><Relationship Id="rId19" Type="http://schemas.openxmlformats.org/officeDocument/2006/relationships/slide" Target="slide4.xml"/><Relationship Id="rId4" Type="http://schemas.openxmlformats.org/officeDocument/2006/relationships/hyperlink" Target="https://southlks.libguides.com/ld.php?content_id=34327705" TargetMode="External"/><Relationship Id="rId9" Type="http://schemas.openxmlformats.org/officeDocument/2006/relationships/slide" Target="slide42.xml"/><Relationship Id="rId14" Type="http://schemas.openxmlformats.org/officeDocument/2006/relationships/image" Target="../media/image30.png"/><Relationship Id="rId22" Type="http://schemas.openxmlformats.org/officeDocument/2006/relationships/slide" Target="slide9.xml"/><Relationship Id="rId27" Type="http://schemas.microsoft.com/office/2007/relationships/hdphoto" Target="../media/hdphoto3.wdp"/></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8.xml"/><Relationship Id="rId18" Type="http://schemas.openxmlformats.org/officeDocument/2006/relationships/slide" Target="slide4.xml"/><Relationship Id="rId26" Type="http://schemas.microsoft.com/office/2007/relationships/hdphoto" Target="../media/hdphoto3.wdp"/><Relationship Id="rId3" Type="http://schemas.openxmlformats.org/officeDocument/2006/relationships/hyperlink" Target="https://improve.bmj.com/resource/?datacheck%5B%5D=1973&amp;datacheck%5B%5D=2010&amp;datacheck%5B%5D=2009" TargetMode="External"/><Relationship Id="rId21" Type="http://schemas.openxmlformats.org/officeDocument/2006/relationships/slide" Target="slide9.xml"/><Relationship Id="rId7" Type="http://schemas.openxmlformats.org/officeDocument/2006/relationships/image" Target="../media/image29.svg"/><Relationship Id="rId12" Type="http://schemas.openxmlformats.org/officeDocument/2006/relationships/slide" Target="slide39.xml"/><Relationship Id="rId17" Type="http://schemas.openxmlformats.org/officeDocument/2006/relationships/image" Target="../media/image7.png"/><Relationship Id="rId25" Type="http://schemas.openxmlformats.org/officeDocument/2006/relationships/image" Target="../media/image26.png"/><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0.png"/><Relationship Id="rId24" Type="http://schemas.openxmlformats.org/officeDocument/2006/relationships/image" Target="../media/image13.png"/><Relationship Id="rId5" Type="http://schemas.openxmlformats.org/officeDocument/2006/relationships/image" Target="../media/image33.png"/><Relationship Id="rId15" Type="http://schemas.openxmlformats.org/officeDocument/2006/relationships/image" Target="../media/image31.png"/><Relationship Id="rId23" Type="http://schemas.microsoft.com/office/2007/relationships/hdphoto" Target="../media/hdphoto1.wdp"/><Relationship Id="rId10" Type="http://schemas.openxmlformats.org/officeDocument/2006/relationships/slide" Target="slide52.xml"/><Relationship Id="rId19" Type="http://schemas.openxmlformats.org/officeDocument/2006/relationships/image" Target="../media/image5.png"/><Relationship Id="rId4" Type="http://schemas.openxmlformats.org/officeDocument/2006/relationships/hyperlink" Target="https://www.eu-patient.eu/news/latest-epf-news/2020/epf-response-eu-beating-cancer-plan/" TargetMode="External"/><Relationship Id="rId9" Type="http://schemas.openxmlformats.org/officeDocument/2006/relationships/slide" Target="slide46.xml"/><Relationship Id="rId14" Type="http://schemas.openxmlformats.org/officeDocument/2006/relationships/slide" Target="slide38.xml"/><Relationship Id="rId22"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39.xml"/><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hyperlink" Target="https://med.dartmouth-hitchcock.org/csdm_toolkits.html" TargetMode="External"/><Relationship Id="rId21" Type="http://schemas.openxmlformats.org/officeDocument/2006/relationships/slide" Target="slide4.xml"/><Relationship Id="rId7" Type="http://schemas.openxmlformats.org/officeDocument/2006/relationships/image" Target="../media/image33.png"/><Relationship Id="rId12" Type="http://schemas.openxmlformats.org/officeDocument/2006/relationships/image" Target="../media/image34.png"/><Relationship Id="rId17" Type="http://schemas.openxmlformats.org/officeDocument/2006/relationships/slide" Target="slide38.xml"/><Relationship Id="rId25" Type="http://schemas.openxmlformats.org/officeDocument/2006/relationships/image" Target="../media/image8.png"/><Relationship Id="rId2" Type="http://schemas.openxmlformats.org/officeDocument/2006/relationships/hyperlink" Target="http://www.lessismoremedicine.com/hands-on" TargetMode="External"/><Relationship Id="rId16" Type="http://schemas.openxmlformats.org/officeDocument/2006/relationships/image" Target="../media/image30.png"/><Relationship Id="rId20" Type="http://schemas.openxmlformats.org/officeDocument/2006/relationships/image" Target="../media/image7.png"/><Relationship Id="rId29" Type="http://schemas.microsoft.com/office/2007/relationships/hdphoto" Target="../media/hdphoto3.wdp"/><Relationship Id="rId1" Type="http://schemas.openxmlformats.org/officeDocument/2006/relationships/slideLayout" Target="../slideLayouts/slideLayout3.xml"/><Relationship Id="rId6" Type="http://schemas.openxmlformats.org/officeDocument/2006/relationships/hyperlink" Target="https://pexlib.net/?236751" TargetMode="External"/><Relationship Id="rId11" Type="http://schemas.openxmlformats.org/officeDocument/2006/relationships/slide" Target="slide42.xml"/><Relationship Id="rId24" Type="http://schemas.openxmlformats.org/officeDocument/2006/relationships/slide" Target="slide9.xml"/><Relationship Id="rId5" Type="http://schemas.openxmlformats.org/officeDocument/2006/relationships/hyperlink" Target="https://allergyasthmanetwork.org/health-a-z/shared-decision-making/" TargetMode="External"/><Relationship Id="rId15" Type="http://schemas.openxmlformats.org/officeDocument/2006/relationships/slide" Target="slide52.xml"/><Relationship Id="rId23" Type="http://schemas.openxmlformats.org/officeDocument/2006/relationships/image" Target="../media/image6.svg"/><Relationship Id="rId28" Type="http://schemas.openxmlformats.org/officeDocument/2006/relationships/image" Target="../media/image26.png"/><Relationship Id="rId10" Type="http://schemas.openxmlformats.org/officeDocument/2006/relationships/slide" Target="slide51.xml"/><Relationship Id="rId19" Type="http://schemas.openxmlformats.org/officeDocument/2006/relationships/slide" Target="slide6.xml"/><Relationship Id="rId4" Type="http://schemas.openxmlformats.org/officeDocument/2006/relationships/hyperlink" Target="https://www.ieepo.com/en/useful-resources/phc-community-hub.html?query=health+data&amp;resource=23f2c88b00a2" TargetMode="External"/><Relationship Id="rId9" Type="http://schemas.openxmlformats.org/officeDocument/2006/relationships/image" Target="../media/image29.svg"/><Relationship Id="rId14" Type="http://schemas.openxmlformats.org/officeDocument/2006/relationships/slide" Target="slide46.xml"/><Relationship Id="rId22" Type="http://schemas.openxmlformats.org/officeDocument/2006/relationships/image" Target="../media/image5.png"/><Relationship Id="rId27"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39.xml"/><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hyperlink" Target="https://www.patients-association.org.uk/Handlers/Download.ashx?IDMF=338a651c-a25c-4bdb-b220-7ec180e65e73" TargetMode="External"/><Relationship Id="rId21" Type="http://schemas.openxmlformats.org/officeDocument/2006/relationships/slide" Target="slide4.xml"/><Relationship Id="rId7" Type="http://schemas.openxmlformats.org/officeDocument/2006/relationships/image" Target="../media/image33.png"/><Relationship Id="rId12" Type="http://schemas.openxmlformats.org/officeDocument/2006/relationships/image" Target="../media/image34.png"/><Relationship Id="rId17" Type="http://schemas.openxmlformats.org/officeDocument/2006/relationships/slide" Target="slide38.xml"/><Relationship Id="rId25" Type="http://schemas.openxmlformats.org/officeDocument/2006/relationships/image" Target="../media/image8.png"/><Relationship Id="rId2" Type="http://schemas.openxmlformats.org/officeDocument/2006/relationships/hyperlink" Target="https://www.macmillan.org.uk/healthcare-professionals/innovation-in-cancer-care/holistic-needs-assessment" TargetMode="External"/><Relationship Id="rId16" Type="http://schemas.openxmlformats.org/officeDocument/2006/relationships/image" Target="../media/image30.png"/><Relationship Id="rId20" Type="http://schemas.openxmlformats.org/officeDocument/2006/relationships/image" Target="../media/image7.png"/><Relationship Id="rId29" Type="http://schemas.microsoft.com/office/2007/relationships/hdphoto" Target="../media/hdphoto3.wdp"/><Relationship Id="rId1" Type="http://schemas.openxmlformats.org/officeDocument/2006/relationships/slideLayout" Target="../slideLayouts/slideLayout3.xml"/><Relationship Id="rId6" Type="http://schemas.openxmlformats.org/officeDocument/2006/relationships/hyperlink" Target="https://www.nationalvoices.org.uk/sites/default/files/public/publications/valuing_lived_experience_-_summary_report.pdf" TargetMode="External"/><Relationship Id="rId11" Type="http://schemas.openxmlformats.org/officeDocument/2006/relationships/slide" Target="slide42.xml"/><Relationship Id="rId24" Type="http://schemas.openxmlformats.org/officeDocument/2006/relationships/slide" Target="slide9.xml"/><Relationship Id="rId5" Type="http://schemas.openxmlformats.org/officeDocument/2006/relationships/hyperlink" Target="https://drive.google.com/file/d/1IcsS1a_uOYntr02Aqw-73KK-ljN6zBON/view?usp=sharing" TargetMode="External"/><Relationship Id="rId15" Type="http://schemas.openxmlformats.org/officeDocument/2006/relationships/slide" Target="slide52.xml"/><Relationship Id="rId23" Type="http://schemas.openxmlformats.org/officeDocument/2006/relationships/image" Target="../media/image6.svg"/><Relationship Id="rId28" Type="http://schemas.openxmlformats.org/officeDocument/2006/relationships/image" Target="../media/image26.png"/><Relationship Id="rId10" Type="http://schemas.openxmlformats.org/officeDocument/2006/relationships/slide" Target="slide51.xml"/><Relationship Id="rId19" Type="http://schemas.openxmlformats.org/officeDocument/2006/relationships/slide" Target="slide6.xml"/><Relationship Id="rId4" Type="http://schemas.openxmlformats.org/officeDocument/2006/relationships/hyperlink" Target="https://www.england.nhs.uk/long-read/working-in-partnership-with-people-and-communities-statutory-guidance/" TargetMode="External"/><Relationship Id="rId9" Type="http://schemas.openxmlformats.org/officeDocument/2006/relationships/image" Target="../media/image29.svg"/><Relationship Id="rId14" Type="http://schemas.openxmlformats.org/officeDocument/2006/relationships/slide" Target="slide46.xml"/><Relationship Id="rId22" Type="http://schemas.openxmlformats.org/officeDocument/2006/relationships/image" Target="../media/image5.png"/><Relationship Id="rId27"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slide" Target="slide61.xml"/><Relationship Id="rId18" Type="http://schemas.openxmlformats.org/officeDocument/2006/relationships/image" Target="../media/image14.png"/><Relationship Id="rId3" Type="http://schemas.openxmlformats.org/officeDocument/2006/relationships/slide" Target="slide9.xml"/><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7.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slide" Target="slide38.xml"/><Relationship Id="rId20"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6.svg"/><Relationship Id="rId5" Type="http://schemas.microsoft.com/office/2007/relationships/hdphoto" Target="../media/hdphoto1.wdp"/><Relationship Id="rId15"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slide" Target="slide10.xml"/><Relationship Id="rId4" Type="http://schemas.openxmlformats.org/officeDocument/2006/relationships/image" Target="../media/image8.png"/><Relationship Id="rId9" Type="http://schemas.openxmlformats.org/officeDocument/2006/relationships/slide" Target="slide6.xml"/><Relationship Id="rId1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38.xml"/><Relationship Id="rId18" Type="http://schemas.openxmlformats.org/officeDocument/2006/relationships/image" Target="../media/image5.png"/><Relationship Id="rId3" Type="http://schemas.openxmlformats.org/officeDocument/2006/relationships/image" Target="../media/image33.png"/><Relationship Id="rId21" Type="http://schemas.openxmlformats.org/officeDocument/2006/relationships/image" Target="../media/image8.png"/><Relationship Id="rId7" Type="http://schemas.openxmlformats.org/officeDocument/2006/relationships/slide" Target="slide42.xml"/><Relationship Id="rId12" Type="http://schemas.openxmlformats.org/officeDocument/2006/relationships/image" Target="../media/image30.png"/><Relationship Id="rId17" Type="http://schemas.openxmlformats.org/officeDocument/2006/relationships/slide" Target="slide4.xml"/><Relationship Id="rId25" Type="http://schemas.microsoft.com/office/2007/relationships/hdphoto" Target="../media/hdphoto3.wdp"/><Relationship Id="rId2" Type="http://schemas.openxmlformats.org/officeDocument/2006/relationships/hyperlink" Target="https://www.skillsforcare.org.uk/resources/documents/Support-for-leaders-and-managers/Workforce-commissioning-planning/Quality-of-care/Supporting-and-developing-the-workforce-for-personalised-care.pdf" TargetMode="External"/><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51.xml"/><Relationship Id="rId11" Type="http://schemas.openxmlformats.org/officeDocument/2006/relationships/slide" Target="slide52.xml"/><Relationship Id="rId24" Type="http://schemas.openxmlformats.org/officeDocument/2006/relationships/image" Target="../media/image26.png"/><Relationship Id="rId5" Type="http://schemas.openxmlformats.org/officeDocument/2006/relationships/image" Target="../media/image29.svg"/><Relationship Id="rId15" Type="http://schemas.openxmlformats.org/officeDocument/2006/relationships/slide" Target="slide6.xml"/><Relationship Id="rId23" Type="http://schemas.openxmlformats.org/officeDocument/2006/relationships/image" Target="../media/image13.png"/><Relationship Id="rId10" Type="http://schemas.openxmlformats.org/officeDocument/2006/relationships/slide" Target="slide46.xml"/><Relationship Id="rId19" Type="http://schemas.openxmlformats.org/officeDocument/2006/relationships/image" Target="../media/image6.svg"/><Relationship Id="rId4" Type="http://schemas.openxmlformats.org/officeDocument/2006/relationships/image" Target="../media/image32.png"/><Relationship Id="rId9" Type="http://schemas.openxmlformats.org/officeDocument/2006/relationships/slide" Target="slide39.xml"/><Relationship Id="rId14" Type="http://schemas.openxmlformats.org/officeDocument/2006/relationships/image" Target="../media/image31.png"/><Relationship Id="rId22" Type="http://schemas.microsoft.com/office/2007/relationships/hdphoto" Target="../media/hdphoto1.wdp"/></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6.xml"/><Relationship Id="rId18" Type="http://schemas.openxmlformats.org/officeDocument/2006/relationships/slide" Target="slide4.xml"/><Relationship Id="rId26" Type="http://schemas.microsoft.com/office/2007/relationships/hdphoto" Target="../media/hdphoto3.wdp"/><Relationship Id="rId3" Type="http://schemas.openxmlformats.org/officeDocument/2006/relationships/hyperlink" Target="https://www.ms-society.ie/sites/default/files/2019-06/MS%20Treatment%20Decisions.pdf" TargetMode="External"/><Relationship Id="rId21" Type="http://schemas.openxmlformats.org/officeDocument/2006/relationships/slide" Target="slide9.xml"/><Relationship Id="rId7" Type="http://schemas.openxmlformats.org/officeDocument/2006/relationships/image" Target="../media/image29.svg"/><Relationship Id="rId12" Type="http://schemas.openxmlformats.org/officeDocument/2006/relationships/slide" Target="slide39.xml"/><Relationship Id="rId17" Type="http://schemas.openxmlformats.org/officeDocument/2006/relationships/image" Target="../media/image7.png"/><Relationship Id="rId25" Type="http://schemas.openxmlformats.org/officeDocument/2006/relationships/image" Target="../media/image26.png"/><Relationship Id="rId2" Type="http://schemas.openxmlformats.org/officeDocument/2006/relationships/hyperlink" Target="https://allergyasthmanetwork.org/health-a-z/shared-decision-making/" TargetMode="Externa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0.png"/><Relationship Id="rId24" Type="http://schemas.openxmlformats.org/officeDocument/2006/relationships/image" Target="../media/image13.png"/><Relationship Id="rId5" Type="http://schemas.openxmlformats.org/officeDocument/2006/relationships/image" Target="../media/image33.png"/><Relationship Id="rId15" Type="http://schemas.openxmlformats.org/officeDocument/2006/relationships/image" Target="../media/image31.png"/><Relationship Id="rId23" Type="http://schemas.microsoft.com/office/2007/relationships/hdphoto" Target="../media/hdphoto1.wdp"/><Relationship Id="rId10" Type="http://schemas.openxmlformats.org/officeDocument/2006/relationships/slide" Target="slide52.xml"/><Relationship Id="rId19" Type="http://schemas.openxmlformats.org/officeDocument/2006/relationships/image" Target="../media/image5.png"/><Relationship Id="rId4" Type="http://schemas.openxmlformats.org/officeDocument/2006/relationships/hyperlink" Target="https://www.bmj.com/content/378/bmj-2022-071530" TargetMode="External"/><Relationship Id="rId9" Type="http://schemas.openxmlformats.org/officeDocument/2006/relationships/slide" Target="slide48.xml"/><Relationship Id="rId14" Type="http://schemas.openxmlformats.org/officeDocument/2006/relationships/slide" Target="slide38.xml"/><Relationship Id="rId22" Type="http://schemas.openxmlformats.org/officeDocument/2006/relationships/image" Target="../media/image8.png"/></Relationships>
</file>

<file path=ppt/slides/_rels/slide5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58.xml"/><Relationship Id="rId18" Type="http://schemas.openxmlformats.org/officeDocument/2006/relationships/slide" Target="slide6.xml"/><Relationship Id="rId26" Type="http://schemas.openxmlformats.org/officeDocument/2006/relationships/image" Target="../media/image13.png"/><Relationship Id="rId3" Type="http://schemas.openxmlformats.org/officeDocument/2006/relationships/hyperlink" Target="https://openacademy.eurordis.org/winterschool/" TargetMode="External"/><Relationship Id="rId21" Type="http://schemas.openxmlformats.org/officeDocument/2006/relationships/image" Target="../media/image5.png"/><Relationship Id="rId7" Type="http://schemas.openxmlformats.org/officeDocument/2006/relationships/image" Target="../media/image32.png"/><Relationship Id="rId12" Type="http://schemas.openxmlformats.org/officeDocument/2006/relationships/slide" Target="slide55.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www.patients-academy.org/programs" TargetMode="External"/><Relationship Id="rId16" Type="http://schemas.openxmlformats.org/officeDocument/2006/relationships/slide" Target="slide38.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slide" Target="slide39.xml"/><Relationship Id="rId24" Type="http://schemas.openxmlformats.org/officeDocument/2006/relationships/image" Target="../media/image8.png"/><Relationship Id="rId5" Type="http://schemas.openxmlformats.org/officeDocument/2006/relationships/hyperlink" Target="https://www.phrp.com.au/issues/online-early/development-of-the-consumer-involvement-engagement-toolkit/" TargetMode="External"/><Relationship Id="rId15" Type="http://schemas.openxmlformats.org/officeDocument/2006/relationships/slide" Target="slide46.xml"/><Relationship Id="rId23" Type="http://schemas.openxmlformats.org/officeDocument/2006/relationships/slide" Target="slide9.xml"/><Relationship Id="rId28" Type="http://schemas.microsoft.com/office/2007/relationships/hdphoto" Target="../media/hdphoto3.wdp"/><Relationship Id="rId10" Type="http://schemas.openxmlformats.org/officeDocument/2006/relationships/slide" Target="slide42.xml"/><Relationship Id="rId19" Type="http://schemas.openxmlformats.org/officeDocument/2006/relationships/image" Target="../media/image7.png"/><Relationship Id="rId4" Type="http://schemas.openxmlformats.org/officeDocument/2006/relationships/hyperlink" Target="https://transceleratebiopharmainc.com/ppet/planning-for-patient-engagement/" TargetMode="External"/><Relationship Id="rId9" Type="http://schemas.openxmlformats.org/officeDocument/2006/relationships/slide" Target="slide54.xml"/><Relationship Id="rId14" Type="http://schemas.openxmlformats.org/officeDocument/2006/relationships/image" Target="../media/image30.png"/><Relationship Id="rId22" Type="http://schemas.openxmlformats.org/officeDocument/2006/relationships/image" Target="../media/image6.svg"/><Relationship Id="rId27" Type="http://schemas.openxmlformats.org/officeDocument/2006/relationships/image" Target="../media/image26.png"/></Relationships>
</file>

<file path=ppt/slides/_rels/slide53.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6.xml"/><Relationship Id="rId18" Type="http://schemas.openxmlformats.org/officeDocument/2006/relationships/slide" Target="slide4.xml"/><Relationship Id="rId26" Type="http://schemas.microsoft.com/office/2007/relationships/hdphoto" Target="../media/hdphoto3.wdp"/><Relationship Id="rId3" Type="http://schemas.openxmlformats.org/officeDocument/2006/relationships/hyperlink" Target="https://www.skillsforcare.org.uk/resources/documents/Support-for-leaders-and-managers/Workforce-commissioning-planning/Quality-of-care/Supporting-and-developing-the-workforce-for-personalised-care.pdf" TargetMode="External"/><Relationship Id="rId21" Type="http://schemas.openxmlformats.org/officeDocument/2006/relationships/slide" Target="slide9.xml"/><Relationship Id="rId7" Type="http://schemas.openxmlformats.org/officeDocument/2006/relationships/slide" Target="slide54.xml"/><Relationship Id="rId12" Type="http://schemas.openxmlformats.org/officeDocument/2006/relationships/image" Target="../media/image30.png"/><Relationship Id="rId17" Type="http://schemas.openxmlformats.org/officeDocument/2006/relationships/image" Target="../media/image7.png"/><Relationship Id="rId25" Type="http://schemas.openxmlformats.org/officeDocument/2006/relationships/image" Target="../media/image26.png"/><Relationship Id="rId2" Type="http://schemas.openxmlformats.org/officeDocument/2006/relationships/hyperlink" Target="https://www.scie.org.uk/co-production/understanding-the-difference" TargetMode="External"/><Relationship Id="rId16" Type="http://schemas.openxmlformats.org/officeDocument/2006/relationships/slide" Target="slide6.xml"/><Relationship Id="rId20" Type="http://schemas.openxmlformats.org/officeDocument/2006/relationships/image" Target="../media/image6.svg"/><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slide" Target="slide58.xml"/><Relationship Id="rId24" Type="http://schemas.openxmlformats.org/officeDocument/2006/relationships/image" Target="../media/image13.png"/><Relationship Id="rId5" Type="http://schemas.openxmlformats.org/officeDocument/2006/relationships/image" Target="../media/image32.png"/><Relationship Id="rId15" Type="http://schemas.openxmlformats.org/officeDocument/2006/relationships/image" Target="../media/image31.png"/><Relationship Id="rId23" Type="http://schemas.microsoft.com/office/2007/relationships/hdphoto" Target="../media/hdphoto1.wdp"/><Relationship Id="rId10" Type="http://schemas.openxmlformats.org/officeDocument/2006/relationships/slide" Target="slide55.xml"/><Relationship Id="rId19"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slide" Target="slide39.xml"/><Relationship Id="rId14" Type="http://schemas.openxmlformats.org/officeDocument/2006/relationships/slide" Target="slide38.xml"/><Relationship Id="rId22"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55.xml"/><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hyperlink" Target="http://www.personalizedmedicinecoalition.org/Resources/Moving_Beyond_Population_Averages_A_PatientCentered_Research_Agenda_Advancing_Personalized_Medicine" TargetMode="External"/><Relationship Id="rId21" Type="http://schemas.openxmlformats.org/officeDocument/2006/relationships/slide" Target="slide4.xml"/><Relationship Id="rId7" Type="http://schemas.openxmlformats.org/officeDocument/2006/relationships/image" Target="../media/image32.png"/><Relationship Id="rId12" Type="http://schemas.openxmlformats.org/officeDocument/2006/relationships/slide" Target="slide39.xml"/><Relationship Id="rId17" Type="http://schemas.openxmlformats.org/officeDocument/2006/relationships/slide" Target="slide38.xml"/><Relationship Id="rId25" Type="http://schemas.openxmlformats.org/officeDocument/2006/relationships/image" Target="../media/image8.png"/><Relationship Id="rId2" Type="http://schemas.openxmlformats.org/officeDocument/2006/relationships/hyperlink" Target="http://www.personalizedmedicinecoalition.org/Resources/Expanding_the_Frontiers_of_Personalized_Medicine_Through_Education_Advocacy_and_Evidence_Development_A_Strategic_Plan_for_Advancing_the_Field_in_2021" TargetMode="External"/><Relationship Id="rId16" Type="http://schemas.openxmlformats.org/officeDocument/2006/relationships/slide" Target="slide46.xml"/><Relationship Id="rId20" Type="http://schemas.openxmlformats.org/officeDocument/2006/relationships/image" Target="../media/image7.png"/><Relationship Id="rId29" Type="http://schemas.microsoft.com/office/2007/relationships/hdphoto" Target="../media/hdphoto3.wdp"/><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4.png"/><Relationship Id="rId24" Type="http://schemas.openxmlformats.org/officeDocument/2006/relationships/slide" Target="slide9.xml"/><Relationship Id="rId5" Type="http://schemas.openxmlformats.org/officeDocument/2006/relationships/hyperlink" Target="https://picker.org/wp-content/uploads/2022/09/P101697_-Co-Pro-Eval_Case-Study_CLCH_Web_FINAL_250722.pdf" TargetMode="External"/><Relationship Id="rId15" Type="http://schemas.openxmlformats.org/officeDocument/2006/relationships/image" Target="../media/image30.png"/><Relationship Id="rId23" Type="http://schemas.openxmlformats.org/officeDocument/2006/relationships/image" Target="../media/image6.svg"/><Relationship Id="rId28" Type="http://schemas.openxmlformats.org/officeDocument/2006/relationships/image" Target="../media/image26.png"/><Relationship Id="rId10" Type="http://schemas.openxmlformats.org/officeDocument/2006/relationships/slide" Target="slide52.xml"/><Relationship Id="rId19" Type="http://schemas.openxmlformats.org/officeDocument/2006/relationships/slide" Target="slide6.xml"/><Relationship Id="rId4" Type="http://schemas.openxmlformats.org/officeDocument/2006/relationships/hyperlink" Target="https://docs.google.com/presentation/d/1lJ3MzEwDxwDHdljagZ19cDXNEhXeHHaWV5gJYSjl4xw/edit?usp=sharing" TargetMode="External"/><Relationship Id="rId9" Type="http://schemas.openxmlformats.org/officeDocument/2006/relationships/slide" Target="slide43.xml"/><Relationship Id="rId14" Type="http://schemas.openxmlformats.org/officeDocument/2006/relationships/slide" Target="slide58.xml"/><Relationship Id="rId22" Type="http://schemas.openxmlformats.org/officeDocument/2006/relationships/image" Target="../media/image5.png"/><Relationship Id="rId27" Type="http://schemas.openxmlformats.org/officeDocument/2006/relationships/image" Target="../media/image13.png"/></Relationships>
</file>

<file path=ppt/slides/_rels/slide5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58.xml"/><Relationship Id="rId18" Type="http://schemas.openxmlformats.org/officeDocument/2006/relationships/slide" Target="slide6.xml"/><Relationship Id="rId26" Type="http://schemas.openxmlformats.org/officeDocument/2006/relationships/image" Target="../media/image13.png"/><Relationship Id="rId3" Type="http://schemas.openxmlformats.org/officeDocument/2006/relationships/hyperlink" Target="https://www.eurordis.org/content/eurordis-community-advisory-board-cab-programme" TargetMode="External"/><Relationship Id="rId21" Type="http://schemas.openxmlformats.org/officeDocument/2006/relationships/image" Target="../media/image5.png"/><Relationship Id="rId7" Type="http://schemas.openxmlformats.org/officeDocument/2006/relationships/image" Target="../media/image32.png"/><Relationship Id="rId12" Type="http://schemas.openxmlformats.org/officeDocument/2006/relationships/slide" Target="slide52.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www.effectiveinstitutions.org/en/our-approach/2" TargetMode="External"/><Relationship Id="rId16" Type="http://schemas.openxmlformats.org/officeDocument/2006/relationships/slide" Target="slide38.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slide" Target="slide39.xml"/><Relationship Id="rId24" Type="http://schemas.openxmlformats.org/officeDocument/2006/relationships/image" Target="../media/image8.png"/><Relationship Id="rId5" Type="http://schemas.openxmlformats.org/officeDocument/2006/relationships/hyperlink" Target="https://www.imi-prefer.eu/" TargetMode="External"/><Relationship Id="rId15" Type="http://schemas.openxmlformats.org/officeDocument/2006/relationships/slide" Target="slide46.xml"/><Relationship Id="rId23" Type="http://schemas.openxmlformats.org/officeDocument/2006/relationships/slide" Target="slide9.xml"/><Relationship Id="rId28" Type="http://schemas.microsoft.com/office/2007/relationships/hdphoto" Target="../media/hdphoto3.wdp"/><Relationship Id="rId10" Type="http://schemas.openxmlformats.org/officeDocument/2006/relationships/slide" Target="slide42.xml"/><Relationship Id="rId19" Type="http://schemas.openxmlformats.org/officeDocument/2006/relationships/image" Target="../media/image7.png"/><Relationship Id="rId4" Type="http://schemas.openxmlformats.org/officeDocument/2006/relationships/hyperlink" Target="https://www.kingsfund.org.uk/sites/default/files/2022-07/Partnering_for_inclusion_easy_read.pdf" TargetMode="External"/><Relationship Id="rId9" Type="http://schemas.openxmlformats.org/officeDocument/2006/relationships/slide" Target="slide56.xml"/><Relationship Id="rId14" Type="http://schemas.openxmlformats.org/officeDocument/2006/relationships/image" Target="../media/image30.png"/><Relationship Id="rId22" Type="http://schemas.openxmlformats.org/officeDocument/2006/relationships/image" Target="../media/image6.svg"/><Relationship Id="rId27"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18" Type="http://schemas.openxmlformats.org/officeDocument/2006/relationships/slide" Target="slide46.xml"/><Relationship Id="rId26" Type="http://schemas.openxmlformats.org/officeDocument/2006/relationships/slide" Target="slide9.xml"/><Relationship Id="rId3" Type="http://schemas.openxmlformats.org/officeDocument/2006/relationships/hyperlink" Target="https://researchinvolvement.biomedcentral.com/articles/10.1186/s40900-015-0004-9" TargetMode="External"/><Relationship Id="rId21" Type="http://schemas.openxmlformats.org/officeDocument/2006/relationships/slide" Target="slide6.xml"/><Relationship Id="rId7" Type="http://schemas.openxmlformats.org/officeDocument/2006/relationships/hyperlink" Target="https://www.msif.org/covid-19-ms-global-data-sharing-initiative/" TargetMode="External"/><Relationship Id="rId12" Type="http://schemas.openxmlformats.org/officeDocument/2006/relationships/slide" Target="slide55.xml"/><Relationship Id="rId17" Type="http://schemas.openxmlformats.org/officeDocument/2006/relationships/image" Target="../media/image30.png"/><Relationship Id="rId25" Type="http://schemas.openxmlformats.org/officeDocument/2006/relationships/image" Target="../media/image6.svg"/><Relationship Id="rId2" Type="http://schemas.openxmlformats.org/officeDocument/2006/relationships/hyperlink" Target="https://www.imi.europa.eu/get-involved/patients" TargetMode="External"/><Relationship Id="rId16" Type="http://schemas.openxmlformats.org/officeDocument/2006/relationships/slide" Target="slide58.xml"/><Relationship Id="rId20" Type="http://schemas.openxmlformats.org/officeDocument/2006/relationships/image" Target="../media/image31.png"/><Relationship Id="rId29"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www.movementhealth2030.com/" TargetMode="External"/><Relationship Id="rId11" Type="http://schemas.openxmlformats.org/officeDocument/2006/relationships/slide" Target="slide43.xml"/><Relationship Id="rId24" Type="http://schemas.openxmlformats.org/officeDocument/2006/relationships/image" Target="../media/image5.png"/><Relationship Id="rId5" Type="http://schemas.openxmlformats.org/officeDocument/2006/relationships/hyperlink" Target="http://oneneurology.net/about/" TargetMode="External"/><Relationship Id="rId15" Type="http://schemas.openxmlformats.org/officeDocument/2006/relationships/slide" Target="slide52.xml"/><Relationship Id="rId23" Type="http://schemas.openxmlformats.org/officeDocument/2006/relationships/slide" Target="slide4.xml"/><Relationship Id="rId28" Type="http://schemas.microsoft.com/office/2007/relationships/hdphoto" Target="../media/hdphoto1.wdp"/><Relationship Id="rId10" Type="http://schemas.openxmlformats.org/officeDocument/2006/relationships/image" Target="../media/image29.svg"/><Relationship Id="rId19" Type="http://schemas.openxmlformats.org/officeDocument/2006/relationships/slide" Target="slide38.xml"/><Relationship Id="rId31" Type="http://schemas.microsoft.com/office/2007/relationships/hdphoto" Target="../media/hdphoto3.wdp"/><Relationship Id="rId4" Type="http://schemas.openxmlformats.org/officeDocument/2006/relationships/hyperlink" Target="https://www.crohnscolitisfoundation.org/research/challenges-ibd/precision-medicine" TargetMode="External"/><Relationship Id="rId9" Type="http://schemas.openxmlformats.org/officeDocument/2006/relationships/image" Target="../media/image32.png"/><Relationship Id="rId14" Type="http://schemas.openxmlformats.org/officeDocument/2006/relationships/slide" Target="slide39.xml"/><Relationship Id="rId22" Type="http://schemas.openxmlformats.org/officeDocument/2006/relationships/image" Target="../media/image7.png"/><Relationship Id="rId27" Type="http://schemas.openxmlformats.org/officeDocument/2006/relationships/image" Target="../media/image8.png"/><Relationship Id="rId30" Type="http://schemas.openxmlformats.org/officeDocument/2006/relationships/image" Target="../media/image26.png"/></Relationships>
</file>

<file path=ppt/slides/_rels/slide5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52.xml"/><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hyperlink" Target="https://health.org.uk/news-and-comment/charts-and-infographics/quantifying-health-inequalities" TargetMode="External"/><Relationship Id="rId21" Type="http://schemas.openxmlformats.org/officeDocument/2006/relationships/slide" Target="slide4.xml"/><Relationship Id="rId7" Type="http://schemas.openxmlformats.org/officeDocument/2006/relationships/image" Target="../media/image32.png"/><Relationship Id="rId12" Type="http://schemas.openxmlformats.org/officeDocument/2006/relationships/slide" Target="slide39.xml"/><Relationship Id="rId17" Type="http://schemas.openxmlformats.org/officeDocument/2006/relationships/slide" Target="slide38.xml"/><Relationship Id="rId25" Type="http://schemas.openxmlformats.org/officeDocument/2006/relationships/image" Target="../media/image8.png"/><Relationship Id="rId2" Type="http://schemas.openxmlformats.org/officeDocument/2006/relationships/hyperlink" Target="https://www.imi.europa.eu/get-involved/patients" TargetMode="External"/><Relationship Id="rId16" Type="http://schemas.openxmlformats.org/officeDocument/2006/relationships/slide" Target="slide46.xml"/><Relationship Id="rId20" Type="http://schemas.openxmlformats.org/officeDocument/2006/relationships/image" Target="../media/image7.png"/><Relationship Id="rId29" Type="http://schemas.microsoft.com/office/2007/relationships/hdphoto" Target="../media/hdphoto3.wdp"/><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4.png"/><Relationship Id="rId24" Type="http://schemas.openxmlformats.org/officeDocument/2006/relationships/slide" Target="slide9.xml"/><Relationship Id="rId5" Type="http://schemas.openxmlformats.org/officeDocument/2006/relationships/hyperlink" Target="https://www.nuffieldbioethics.org/assets/pdfs/Rethink-Report.pdf" TargetMode="External"/><Relationship Id="rId15" Type="http://schemas.openxmlformats.org/officeDocument/2006/relationships/image" Target="../media/image30.png"/><Relationship Id="rId23" Type="http://schemas.openxmlformats.org/officeDocument/2006/relationships/image" Target="../media/image6.svg"/><Relationship Id="rId28" Type="http://schemas.openxmlformats.org/officeDocument/2006/relationships/image" Target="../media/image26.png"/><Relationship Id="rId10" Type="http://schemas.openxmlformats.org/officeDocument/2006/relationships/slide" Target="slide55.xml"/><Relationship Id="rId19" Type="http://schemas.openxmlformats.org/officeDocument/2006/relationships/slide" Target="slide6.xml"/><Relationship Id="rId4" Type="http://schemas.openxmlformats.org/officeDocument/2006/relationships/hyperlink" Target="https://acsjournals.onlinelibrary.wiley.com/doi/10.1002/cncr.34047" TargetMode="External"/><Relationship Id="rId9" Type="http://schemas.openxmlformats.org/officeDocument/2006/relationships/slide" Target="slide43.xml"/><Relationship Id="rId14" Type="http://schemas.openxmlformats.org/officeDocument/2006/relationships/slide" Target="slide58.xml"/><Relationship Id="rId22" Type="http://schemas.openxmlformats.org/officeDocument/2006/relationships/image" Target="../media/image5.png"/><Relationship Id="rId27"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slide" Target="slide38.xml"/><Relationship Id="rId18" Type="http://schemas.openxmlformats.org/officeDocument/2006/relationships/image" Target="../media/image5.png"/><Relationship Id="rId3" Type="http://schemas.openxmlformats.org/officeDocument/2006/relationships/hyperlink" Target="https://effectivehealthcare.ahrq.gov/products/registries-guide-4th-edition/prior-editions" TargetMode="External"/><Relationship Id="rId21" Type="http://schemas.openxmlformats.org/officeDocument/2006/relationships/image" Target="../media/image8.png"/><Relationship Id="rId7" Type="http://schemas.openxmlformats.org/officeDocument/2006/relationships/image" Target="../media/image32.png"/><Relationship Id="rId12" Type="http://schemas.openxmlformats.org/officeDocument/2006/relationships/slide" Target="slide52.xml"/><Relationship Id="rId17" Type="http://schemas.openxmlformats.org/officeDocument/2006/relationships/slide" Target="slide4.xml"/><Relationship Id="rId25" Type="http://schemas.microsoft.com/office/2007/relationships/hdphoto" Target="../media/hdphoto3.wdp"/><Relationship Id="rId2" Type="http://schemas.openxmlformats.org/officeDocument/2006/relationships/hyperlink" Target="https://my.clevelandclinic.org/about/overview/our-model-healthcare#21st-century-healthcare-tab" TargetMode="External"/><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slide" Target="slide39.xml"/><Relationship Id="rId24" Type="http://schemas.openxmlformats.org/officeDocument/2006/relationships/image" Target="../media/image26.png"/><Relationship Id="rId5" Type="http://schemas.openxmlformats.org/officeDocument/2006/relationships/hyperlink" Target="https://www.england.nhs.uk/wp-content/uploads/2022/07/B1779-Actionable-Insights-Tackling-inequalities-in-healthcare-access-experience-and-outcomes-guidance-July-202.pdf" TargetMode="External"/><Relationship Id="rId15" Type="http://schemas.openxmlformats.org/officeDocument/2006/relationships/slide" Target="slide6.xml"/><Relationship Id="rId23" Type="http://schemas.openxmlformats.org/officeDocument/2006/relationships/image" Target="../media/image13.png"/><Relationship Id="rId10" Type="http://schemas.openxmlformats.org/officeDocument/2006/relationships/slide" Target="slide42.xml"/><Relationship Id="rId19" Type="http://schemas.openxmlformats.org/officeDocument/2006/relationships/image" Target="../media/image6.svg"/><Relationship Id="rId4" Type="http://schemas.openxmlformats.org/officeDocument/2006/relationships/hyperlink" Target="https://www.ieepo.com/en/useful-resources/phc-community-hub.html?query=health+data&amp;resource=23f2c88b00a2" TargetMode="External"/><Relationship Id="rId9" Type="http://schemas.openxmlformats.org/officeDocument/2006/relationships/slide" Target="slide59.xml"/><Relationship Id="rId14" Type="http://schemas.openxmlformats.org/officeDocument/2006/relationships/image" Target="../media/image31.png"/><Relationship Id="rId22" Type="http://schemas.microsoft.com/office/2007/relationships/hdphoto" Target="../media/hdphoto1.wdp"/></Relationships>
</file>

<file path=ppt/slides/_rels/slide59.xml.rels><?xml version="1.0" encoding="UTF-8" standalone="yes"?>
<Relationships xmlns="http://schemas.openxmlformats.org/package/2006/relationships"><Relationship Id="rId8" Type="http://schemas.openxmlformats.org/officeDocument/2006/relationships/hyperlink" Target="https://futureproofinghealthcare.com/" TargetMode="External"/><Relationship Id="rId13" Type="http://schemas.openxmlformats.org/officeDocument/2006/relationships/slide" Target="slide58.xml"/><Relationship Id="rId18" Type="http://schemas.openxmlformats.org/officeDocument/2006/relationships/slide" Target="slide6.xml"/><Relationship Id="rId26" Type="http://schemas.openxmlformats.org/officeDocument/2006/relationships/image" Target="../media/image13.png"/><Relationship Id="rId3" Type="http://schemas.openxmlformats.org/officeDocument/2006/relationships/hyperlink" Target="https://www.iapo.org.uk/patient-centred-healthcare" TargetMode="External"/><Relationship Id="rId21" Type="http://schemas.openxmlformats.org/officeDocument/2006/relationships/image" Target="../media/image5.png"/><Relationship Id="rId7" Type="http://schemas.openxmlformats.org/officeDocument/2006/relationships/hyperlink" Target="https://www.eu-patient.eu/news/latest-epf-news/2020/epf-response-eu-beating-cancer-plan/" TargetMode="External"/><Relationship Id="rId12" Type="http://schemas.openxmlformats.org/officeDocument/2006/relationships/slide" Target="slide43.xml"/><Relationship Id="rId17" Type="http://schemas.openxmlformats.org/officeDocument/2006/relationships/image" Target="../media/image31.png"/><Relationship Id="rId25" Type="http://schemas.microsoft.com/office/2007/relationships/hdphoto" Target="../media/hdphoto1.wdp"/><Relationship Id="rId2" Type="http://schemas.openxmlformats.org/officeDocument/2006/relationships/hyperlink" Target="https://bmjopen.bmj.com/content/9/1/e023596" TargetMode="External"/><Relationship Id="rId16" Type="http://schemas.openxmlformats.org/officeDocument/2006/relationships/slide" Target="slide38.xml"/><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www.eurims.org/Projects/appeco.html" TargetMode="External"/><Relationship Id="rId11" Type="http://schemas.openxmlformats.org/officeDocument/2006/relationships/image" Target="../media/image29.svg"/><Relationship Id="rId24" Type="http://schemas.openxmlformats.org/officeDocument/2006/relationships/image" Target="../media/image8.png"/><Relationship Id="rId5" Type="http://schemas.openxmlformats.org/officeDocument/2006/relationships/hyperlink" Target="Webinar%20(Workgroup%20of%20European%20Cancer%20Patient%20Advocacy%20Networks)" TargetMode="External"/><Relationship Id="rId15" Type="http://schemas.openxmlformats.org/officeDocument/2006/relationships/slide" Target="slide52.xml"/><Relationship Id="rId23" Type="http://schemas.openxmlformats.org/officeDocument/2006/relationships/slide" Target="slide9.xml"/><Relationship Id="rId28" Type="http://schemas.microsoft.com/office/2007/relationships/hdphoto" Target="../media/hdphoto3.wdp"/><Relationship Id="rId10" Type="http://schemas.openxmlformats.org/officeDocument/2006/relationships/image" Target="../media/image32.png"/><Relationship Id="rId19" Type="http://schemas.openxmlformats.org/officeDocument/2006/relationships/image" Target="../media/image7.png"/><Relationship Id="rId4" Type="http://schemas.openxmlformats.org/officeDocument/2006/relationships/hyperlink" Target="https://wecanadvocate.eu/academy/patient-reported-outcomes-and-other-patient-relevant-measures-and-endpoints/" TargetMode="External"/><Relationship Id="rId9" Type="http://schemas.openxmlformats.org/officeDocument/2006/relationships/image" Target="../media/image33.png"/><Relationship Id="rId14" Type="http://schemas.openxmlformats.org/officeDocument/2006/relationships/slide" Target="slide39.xml"/><Relationship Id="rId22" Type="http://schemas.openxmlformats.org/officeDocument/2006/relationships/image" Target="../media/image6.svg"/><Relationship Id="rId27"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3" Type="http://schemas.openxmlformats.org/officeDocument/2006/relationships/slide" Target="slide7.xml"/><Relationship Id="rId7" Type="http://schemas.openxmlformats.org/officeDocument/2006/relationships/image" Target="../media/image6.sv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7.png"/><Relationship Id="rId4" Type="http://schemas.openxmlformats.org/officeDocument/2006/relationships/slide" Target="slide9.xml"/><Relationship Id="rId9" Type="http://schemas.openxmlformats.org/officeDocument/2006/relationships/slide" Target="slide6.xml"/><Relationship Id="rId14" Type="http://schemas.openxmlformats.org/officeDocument/2006/relationships/image" Target="../media/image19.png"/></Relationships>
</file>

<file path=ppt/slides/_rels/slide6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xml"/><Relationship Id="rId18" Type="http://schemas.microsoft.com/office/2007/relationships/hdphoto" Target="../media/hdphoto1.wdp"/><Relationship Id="rId26" Type="http://schemas.openxmlformats.org/officeDocument/2006/relationships/hyperlink" Target="https://picker.org/wp-content/uploads/2022/09/P101697_-Co-Pro-Eval_Case-Study_CLCH_Web_FINAL_250722.pdf" TargetMode="External"/><Relationship Id="rId3" Type="http://schemas.openxmlformats.org/officeDocument/2006/relationships/image" Target="../media/image32.png"/><Relationship Id="rId21" Type="http://schemas.microsoft.com/office/2007/relationships/hdphoto" Target="../media/hdphoto3.wdp"/><Relationship Id="rId7" Type="http://schemas.openxmlformats.org/officeDocument/2006/relationships/slide" Target="slide39.xml"/><Relationship Id="rId12" Type="http://schemas.openxmlformats.org/officeDocument/2006/relationships/image" Target="../media/image7.png"/><Relationship Id="rId17" Type="http://schemas.openxmlformats.org/officeDocument/2006/relationships/image" Target="../media/image8.png"/><Relationship Id="rId25" Type="http://schemas.openxmlformats.org/officeDocument/2006/relationships/hyperlink" Target="https://docs.google.com/presentation/d/1lJ3MzEwDxwDHdljagZ19cDXNEhXeHHaWV5gJYSjl4xw/edit?usp=sharing" TargetMode="External"/><Relationship Id="rId2" Type="http://schemas.openxmlformats.org/officeDocument/2006/relationships/image" Target="../media/image33.png"/><Relationship Id="rId16" Type="http://schemas.openxmlformats.org/officeDocument/2006/relationships/slide" Target="slide9.xml"/><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slide" Target="slide58.xml"/><Relationship Id="rId11" Type="http://schemas.openxmlformats.org/officeDocument/2006/relationships/slide" Target="slide6.xml"/><Relationship Id="rId24" Type="http://schemas.openxmlformats.org/officeDocument/2006/relationships/hyperlink" Target="https://www.nationalvoices.org.uk/sites/default/files/public/publications/valuing_lived_experience_-_summary_report.pdf" TargetMode="External"/><Relationship Id="rId5" Type="http://schemas.openxmlformats.org/officeDocument/2006/relationships/slide" Target="slide43.xml"/><Relationship Id="rId15" Type="http://schemas.openxmlformats.org/officeDocument/2006/relationships/image" Target="../media/image6.svg"/><Relationship Id="rId23" Type="http://schemas.openxmlformats.org/officeDocument/2006/relationships/hyperlink" Target="https://drive.google.com/file/d/1IcsS1a_uOYntr02Aqw-73KK-ljN6zBON/view?usp=sharing" TargetMode="External"/><Relationship Id="rId10" Type="http://schemas.openxmlformats.org/officeDocument/2006/relationships/image" Target="../media/image31.png"/><Relationship Id="rId19" Type="http://schemas.openxmlformats.org/officeDocument/2006/relationships/image" Target="../media/image13.png"/><Relationship Id="rId4" Type="http://schemas.openxmlformats.org/officeDocument/2006/relationships/image" Target="../media/image29.svg"/><Relationship Id="rId9" Type="http://schemas.openxmlformats.org/officeDocument/2006/relationships/slide" Target="slide38.xml"/><Relationship Id="rId14" Type="http://schemas.openxmlformats.org/officeDocument/2006/relationships/image" Target="../media/image5.png"/><Relationship Id="rId22" Type="http://schemas.openxmlformats.org/officeDocument/2006/relationships/hyperlink" Target="https://www.icpermed.eu/en/518.php" TargetMode="External"/></Relationships>
</file>

<file path=ppt/slides/_rels/slide61.xml.rels><?xml version="1.0" encoding="UTF-8" standalone="yes"?>
<Relationships xmlns="http://schemas.openxmlformats.org/package/2006/relationships"><Relationship Id="rId13" Type="http://schemas.openxmlformats.org/officeDocument/2006/relationships/slide" Target="slide67.xml"/><Relationship Id="rId18" Type="http://schemas.openxmlformats.org/officeDocument/2006/relationships/slide" Target="slide77.xml"/><Relationship Id="rId26" Type="http://schemas.openxmlformats.org/officeDocument/2006/relationships/slide" Target="slide6.xml"/><Relationship Id="rId3" Type="http://schemas.openxmlformats.org/officeDocument/2006/relationships/image" Target="../media/image11.png"/><Relationship Id="rId21" Type="http://schemas.openxmlformats.org/officeDocument/2006/relationships/slide" Target="slide70.xml"/><Relationship Id="rId34" Type="http://schemas.microsoft.com/office/2007/relationships/hdphoto" Target="../media/hdphoto3.wdp"/><Relationship Id="rId7" Type="http://schemas.openxmlformats.org/officeDocument/2006/relationships/slide" Target="slide72.xml"/><Relationship Id="rId12" Type="http://schemas.openxmlformats.org/officeDocument/2006/relationships/slide" Target="slide64.xml"/><Relationship Id="rId17" Type="http://schemas.openxmlformats.org/officeDocument/2006/relationships/slide" Target="slide78.xml"/><Relationship Id="rId25" Type="http://schemas.microsoft.com/office/2007/relationships/hdphoto" Target="../media/hdphoto1.wdp"/><Relationship Id="rId33"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slide" Target="slide75.xml"/><Relationship Id="rId20" Type="http://schemas.openxmlformats.org/officeDocument/2006/relationships/slide" Target="slide68.xml"/><Relationship Id="rId29"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66.xml"/><Relationship Id="rId11" Type="http://schemas.openxmlformats.org/officeDocument/2006/relationships/slide" Target="slide65.xml"/><Relationship Id="rId24" Type="http://schemas.openxmlformats.org/officeDocument/2006/relationships/image" Target="../media/image8.png"/><Relationship Id="rId32" Type="http://schemas.microsoft.com/office/2007/relationships/hdphoto" Target="../media/hdphoto2.wdp"/><Relationship Id="rId5" Type="http://schemas.openxmlformats.org/officeDocument/2006/relationships/slide" Target="slide62.xml"/><Relationship Id="rId15" Type="http://schemas.openxmlformats.org/officeDocument/2006/relationships/slide" Target="slide73.xml"/><Relationship Id="rId23" Type="http://schemas.openxmlformats.org/officeDocument/2006/relationships/slide" Target="slide9.xml"/><Relationship Id="rId28" Type="http://schemas.openxmlformats.org/officeDocument/2006/relationships/slide" Target="slide4.xml"/><Relationship Id="rId36" Type="http://schemas.microsoft.com/office/2007/relationships/hdphoto" Target="../media/hdphoto4.wdp"/><Relationship Id="rId10" Type="http://schemas.openxmlformats.org/officeDocument/2006/relationships/slide" Target="slide63.xml"/><Relationship Id="rId19" Type="http://schemas.openxmlformats.org/officeDocument/2006/relationships/slide" Target="slide79.xml"/><Relationship Id="rId31" Type="http://schemas.openxmlformats.org/officeDocument/2006/relationships/image" Target="../media/image25.png"/><Relationship Id="rId4" Type="http://schemas.openxmlformats.org/officeDocument/2006/relationships/slide" Target="slide10.xml"/><Relationship Id="rId9" Type="http://schemas.openxmlformats.org/officeDocument/2006/relationships/slide" Target="slide38.xml"/><Relationship Id="rId14" Type="http://schemas.openxmlformats.org/officeDocument/2006/relationships/slide" Target="slide74.xml"/><Relationship Id="rId22" Type="http://schemas.openxmlformats.org/officeDocument/2006/relationships/slide" Target="slide71.xml"/><Relationship Id="rId27" Type="http://schemas.openxmlformats.org/officeDocument/2006/relationships/image" Target="../media/image7.png"/><Relationship Id="rId30" Type="http://schemas.openxmlformats.org/officeDocument/2006/relationships/image" Target="../media/image6.svg"/><Relationship Id="rId35" Type="http://schemas.openxmlformats.org/officeDocument/2006/relationships/image" Target="../media/image27.png"/><Relationship Id="rId8" Type="http://schemas.openxmlformats.org/officeDocument/2006/relationships/slide" Target="slide76.xml"/></Relationships>
</file>

<file path=ppt/slides/_rels/slide62.xml.rels><?xml version="1.0" encoding="UTF-8" standalone="yes"?>
<Relationships xmlns="http://schemas.openxmlformats.org/package/2006/relationships"><Relationship Id="rId8" Type="http://schemas.openxmlformats.org/officeDocument/2006/relationships/hyperlink" Target="https://docs.google.com/presentation/d/1lJ3MzEwDxwDHdljagZ19cDXNEhXeHHaWV5gJYSjl4xw/edit?usp=sharing" TargetMode="External"/><Relationship Id="rId13" Type="http://schemas.openxmlformats.org/officeDocument/2006/relationships/slide" Target="slide61.xml"/><Relationship Id="rId18" Type="http://schemas.openxmlformats.org/officeDocument/2006/relationships/image" Target="../media/image30.pn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6.svg"/><Relationship Id="rId7" Type="http://schemas.openxmlformats.org/officeDocument/2006/relationships/hyperlink" Target="https://www.emsp.org/wp-content/uploads/2019/05/Nicola_Bedlington_Presentation_EMSP2019_10-11_May.pdf" TargetMode="External"/><Relationship Id="rId12" Type="http://schemas.openxmlformats.org/officeDocument/2006/relationships/slide" Target="slide64.xml"/><Relationship Id="rId17" Type="http://schemas.openxmlformats.org/officeDocument/2006/relationships/slide" Target="slide66.xml"/><Relationship Id="rId25" Type="http://schemas.openxmlformats.org/officeDocument/2006/relationships/image" Target="../media/image27.png"/><Relationship Id="rId2" Type="http://schemas.openxmlformats.org/officeDocument/2006/relationships/notesSlide" Target="../notesSlides/notesSlide15.xml"/><Relationship Id="rId16" Type="http://schemas.openxmlformats.org/officeDocument/2006/relationships/image" Target="../media/image7.png"/><Relationship Id="rId20"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wecanadvocate.eu/academy/evidence-based-advocacy/" TargetMode="External"/><Relationship Id="rId11" Type="http://schemas.openxmlformats.org/officeDocument/2006/relationships/image" Target="../media/image36.svg"/><Relationship Id="rId24" Type="http://schemas.microsoft.com/office/2007/relationships/hdphoto" Target="../media/hdphoto1.wdp"/><Relationship Id="rId5" Type="http://schemas.openxmlformats.org/officeDocument/2006/relationships/hyperlink" Target="https://www.nature.com/articles/s41431-019-0344-2#Abs1" TargetMode="External"/><Relationship Id="rId15" Type="http://schemas.openxmlformats.org/officeDocument/2006/relationships/slide" Target="slide6.xml"/><Relationship Id="rId23" Type="http://schemas.openxmlformats.org/officeDocument/2006/relationships/image" Target="../media/image8.png"/><Relationship Id="rId10" Type="http://schemas.openxmlformats.org/officeDocument/2006/relationships/image" Target="../media/image35.png"/><Relationship Id="rId19" Type="http://schemas.openxmlformats.org/officeDocument/2006/relationships/slide" Target="slide4.xml"/><Relationship Id="rId4" Type="http://schemas.openxmlformats.org/officeDocument/2006/relationships/hyperlink" Target="https://www.surveymonkey.com/mp/medical-research-surveys/" TargetMode="External"/><Relationship Id="rId9" Type="http://schemas.openxmlformats.org/officeDocument/2006/relationships/slide" Target="slide63.xml"/><Relationship Id="rId14" Type="http://schemas.openxmlformats.org/officeDocument/2006/relationships/image" Target="../media/image31.png"/><Relationship Id="rId22" Type="http://schemas.openxmlformats.org/officeDocument/2006/relationships/slide" Target="slide9.xml"/></Relationships>
</file>

<file path=ppt/slides/_rels/slide63.xml.rels><?xml version="1.0" encoding="UTF-8" standalone="yes"?>
<Relationships xmlns="http://schemas.openxmlformats.org/package/2006/relationships"><Relationship Id="rId8" Type="http://schemas.openxmlformats.org/officeDocument/2006/relationships/hyperlink" Target="https://datasaveslives.eu/personal-data" TargetMode="External"/><Relationship Id="rId13" Type="http://schemas.openxmlformats.org/officeDocument/2006/relationships/slide" Target="slide62.xml"/><Relationship Id="rId18" Type="http://schemas.openxmlformats.org/officeDocument/2006/relationships/image" Target="../media/image30.png"/><Relationship Id="rId26" Type="http://schemas.openxmlformats.org/officeDocument/2006/relationships/slide" Target="slide9.xml"/><Relationship Id="rId3" Type="http://schemas.openxmlformats.org/officeDocument/2006/relationships/image" Target="../media/image11.png"/><Relationship Id="rId21" Type="http://schemas.openxmlformats.org/officeDocument/2006/relationships/slide" Target="slide6.xml"/><Relationship Id="rId7" Type="http://schemas.openxmlformats.org/officeDocument/2006/relationships/hyperlink" Target="https://www.eu-patient.eu/globalassets/policy/ehr-survey-2020_summary_final.pdf" TargetMode="External"/><Relationship Id="rId12" Type="http://schemas.openxmlformats.org/officeDocument/2006/relationships/hyperlink" Target="https://www.nature.com/articles/s41746-021-00509-1" TargetMode="External"/><Relationship Id="rId17" Type="http://schemas.openxmlformats.org/officeDocument/2006/relationships/slide" Target="slide66.xml"/><Relationship Id="rId25" Type="http://schemas.openxmlformats.org/officeDocument/2006/relationships/image" Target="../media/image6.svg"/><Relationship Id="rId2" Type="http://schemas.openxmlformats.org/officeDocument/2006/relationships/notesSlide" Target="../notesSlides/notesSlide16.xml"/><Relationship Id="rId16" Type="http://schemas.openxmlformats.org/officeDocument/2006/relationships/slide" Target="slide64.xml"/><Relationship Id="rId20" Type="http://schemas.openxmlformats.org/officeDocument/2006/relationships/image" Target="../media/image31.png"/><Relationship Id="rId29"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link.springer.com/article/10.1186/s13023-019-1123-4" TargetMode="External"/><Relationship Id="rId11" Type="http://schemas.openxmlformats.org/officeDocument/2006/relationships/hyperlink" Target="https://docs.google.com/presentation/d/1lJ3MzEwDxwDHdljagZ19cDXNEhXeHHaWV5gJYSjl4xw/edit?usp=sharing" TargetMode="External"/><Relationship Id="rId24" Type="http://schemas.openxmlformats.org/officeDocument/2006/relationships/image" Target="../media/image5.png"/><Relationship Id="rId5" Type="http://schemas.openxmlformats.org/officeDocument/2006/relationships/image" Target="../media/image36.svg"/><Relationship Id="rId15" Type="http://schemas.openxmlformats.org/officeDocument/2006/relationships/image" Target="../media/image29.svg"/><Relationship Id="rId23" Type="http://schemas.openxmlformats.org/officeDocument/2006/relationships/slide" Target="slide4.xml"/><Relationship Id="rId28" Type="http://schemas.microsoft.com/office/2007/relationships/hdphoto" Target="../media/hdphoto1.wdp"/><Relationship Id="rId10" Type="http://schemas.openxmlformats.org/officeDocument/2006/relationships/hyperlink" Target="https://europeanlung.org/en/information-hub/factsheets/data-sharing-in-healthcare/" TargetMode="External"/><Relationship Id="rId19" Type="http://schemas.openxmlformats.org/officeDocument/2006/relationships/slide" Target="slide61.xml"/><Relationship Id="rId4" Type="http://schemas.openxmlformats.org/officeDocument/2006/relationships/image" Target="../media/image35.png"/><Relationship Id="rId9" Type="http://schemas.openxmlformats.org/officeDocument/2006/relationships/hyperlink" Target="https://www.cvshealth.com/sites/default/files/cvs-health-path-to-better-health-study-2020-infographic.pdf" TargetMode="External"/><Relationship Id="rId14" Type="http://schemas.openxmlformats.org/officeDocument/2006/relationships/image" Target="../media/image32.png"/><Relationship Id="rId22" Type="http://schemas.openxmlformats.org/officeDocument/2006/relationships/image" Target="../media/image7.png"/><Relationship Id="rId27" Type="http://schemas.openxmlformats.org/officeDocument/2006/relationships/image" Target="../media/image8.png"/><Relationship Id="rId30" Type="http://schemas.microsoft.com/office/2007/relationships/hdphoto" Target="../media/hdphoto4.wdp"/></Relationships>
</file>

<file path=ppt/slides/_rels/slide6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61.xml"/><Relationship Id="rId18" Type="http://schemas.openxmlformats.org/officeDocument/2006/relationships/image" Target="../media/image5.png"/><Relationship Id="rId26" Type="http://schemas.openxmlformats.org/officeDocument/2006/relationships/image" Target="../media/image27.png"/><Relationship Id="rId3" Type="http://schemas.openxmlformats.org/officeDocument/2006/relationships/hyperlink" Target="https://www.ieepo.com/content/dam/websites/ieepo/2021/phc-toolkit/phc-toolkit/Personalised%20Healthcare%20Toolkit%20for%20the%20Patient%20Community_FAQs_APPROVED.pdf" TargetMode="External"/><Relationship Id="rId21" Type="http://schemas.openxmlformats.org/officeDocument/2006/relationships/image" Target="../media/image8.png"/><Relationship Id="rId7" Type="http://schemas.openxmlformats.org/officeDocument/2006/relationships/slide" Target="slide65.xml"/><Relationship Id="rId12" Type="http://schemas.openxmlformats.org/officeDocument/2006/relationships/image" Target="../media/image30.png"/><Relationship Id="rId17" Type="http://schemas.openxmlformats.org/officeDocument/2006/relationships/slide" Target="slide4.xml"/><Relationship Id="rId25" Type="http://schemas.openxmlformats.org/officeDocument/2006/relationships/image" Target="../media/image37.png"/><Relationship Id="rId2" Type="http://schemas.openxmlformats.org/officeDocument/2006/relationships/image" Target="../media/image11.png"/><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hyperlink" Target="https://wecanadvocate.eu/academy/evidence-based-advocacy/" TargetMode="External"/><Relationship Id="rId11" Type="http://schemas.openxmlformats.org/officeDocument/2006/relationships/slide" Target="slide67.xml"/><Relationship Id="rId24" Type="http://schemas.openxmlformats.org/officeDocument/2006/relationships/image" Target="../media/image36.svg"/><Relationship Id="rId5" Type="http://schemas.openxmlformats.org/officeDocument/2006/relationships/hyperlink" Target="https://www.ieepo.com/en/useful-resources/phc-community-hub.html?query=health+data&amp;resource=23f2c88b00a2" TargetMode="External"/><Relationship Id="rId15" Type="http://schemas.openxmlformats.org/officeDocument/2006/relationships/slide" Target="slide6.xml"/><Relationship Id="rId23" Type="http://schemas.openxmlformats.org/officeDocument/2006/relationships/image" Target="../media/image35.png"/><Relationship Id="rId10" Type="http://schemas.openxmlformats.org/officeDocument/2006/relationships/slide" Target="slide62.xml"/><Relationship Id="rId19" Type="http://schemas.openxmlformats.org/officeDocument/2006/relationships/image" Target="../media/image6.svg"/><Relationship Id="rId4" Type="http://schemas.openxmlformats.org/officeDocument/2006/relationships/hyperlink" Target="https://pharmaphorum.com/patients/future-patient-radical-innovation-healthcare-debiopharm/?utm_source=pharmaphorum+Daily+Newsletter&amp;utm_campaign=d2f38ef08a-EMAIL_CAMPAIGN_2019_09_24_10_10_COPY_01&amp;utm_medium=email&amp;utm_term=0_a54496134b-d2f38ef08a-444274626" TargetMode="External"/><Relationship Id="rId9" Type="http://schemas.openxmlformats.org/officeDocument/2006/relationships/image" Target="../media/image29.svg"/><Relationship Id="rId14" Type="http://schemas.openxmlformats.org/officeDocument/2006/relationships/image" Target="../media/image31.png"/><Relationship Id="rId22" Type="http://schemas.microsoft.com/office/2007/relationships/hdphoto" Target="../media/hdphoto1.wdp"/><Relationship Id="rId27" Type="http://schemas.microsoft.com/office/2007/relationships/hdphoto" Target="../media/hdphoto4.wdp"/></Relationships>
</file>

<file path=ppt/slides/_rels/slide65.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image" Target="../media/image31.png"/><Relationship Id="rId18" Type="http://schemas.openxmlformats.org/officeDocument/2006/relationships/image" Target="../media/image6.svg"/><Relationship Id="rId26" Type="http://schemas.microsoft.com/office/2007/relationships/hdphoto" Target="../media/hdphoto4.wdp"/><Relationship Id="rId3" Type="http://schemas.openxmlformats.org/officeDocument/2006/relationships/hyperlink" Target="https://participatorymedicine.org/epatients/2020/01/patient-caregiver-letter-supporting-proposed-onc-rule-on-improving-flow-of-our-data.html" TargetMode="External"/><Relationship Id="rId21" Type="http://schemas.microsoft.com/office/2007/relationships/hdphoto" Target="../media/hdphoto1.wdp"/><Relationship Id="rId7" Type="http://schemas.openxmlformats.org/officeDocument/2006/relationships/image" Target="../media/image29.svg"/><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7.png"/><Relationship Id="rId2" Type="http://schemas.openxmlformats.org/officeDocument/2006/relationships/image" Target="../media/image11.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slide" Target="slide64.xml"/><Relationship Id="rId24" Type="http://schemas.openxmlformats.org/officeDocument/2006/relationships/image" Target="../media/image37.png"/><Relationship Id="rId5" Type="http://schemas.openxmlformats.org/officeDocument/2006/relationships/hyperlink" Target="https://www.euapm.eu/news,96.html"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www.ga4gh.org/genomic-data-toolkit/data-security-toolkit/" TargetMode="External"/><Relationship Id="rId9" Type="http://schemas.openxmlformats.org/officeDocument/2006/relationships/slide" Target="slide66.xml"/><Relationship Id="rId14" Type="http://schemas.openxmlformats.org/officeDocument/2006/relationships/slide" Target="slide6.xml"/><Relationship Id="rId22" Type="http://schemas.openxmlformats.org/officeDocument/2006/relationships/image" Target="../media/image35.png"/></Relationships>
</file>

<file path=ppt/slides/_rels/slide66.xml.rels><?xml version="1.0" encoding="UTF-8" standalone="yes"?>
<Relationships xmlns="http://schemas.openxmlformats.org/package/2006/relationships"><Relationship Id="rId8" Type="http://schemas.openxmlformats.org/officeDocument/2006/relationships/hyperlink" Target="https://cloud.emailhimss.org/digital-health-a-framework-for-healthcare-transformation?_ga=2.75795797.1522125812.1612968446-1569523303.1612968446" TargetMode="External"/><Relationship Id="rId13" Type="http://schemas.openxmlformats.org/officeDocument/2006/relationships/slide" Target="slide70.xml"/><Relationship Id="rId18" Type="http://schemas.openxmlformats.org/officeDocument/2006/relationships/image" Target="../media/image31.png"/><Relationship Id="rId26" Type="http://schemas.microsoft.com/office/2007/relationships/hdphoto" Target="../media/hdphoto1.wdp"/><Relationship Id="rId3" Type="http://schemas.openxmlformats.org/officeDocument/2006/relationships/slide" Target="slide68.xml"/><Relationship Id="rId21" Type="http://schemas.openxmlformats.org/officeDocument/2006/relationships/slide" Target="slide4.xml"/><Relationship Id="rId7" Type="http://schemas.openxmlformats.org/officeDocument/2006/relationships/hyperlink" Target="https://www.iqvia.com/locations/asia-pacific/library/white-papers/patient-centric-decision-making-in-the-digital-age" TargetMode="External"/><Relationship Id="rId12" Type="http://schemas.openxmlformats.org/officeDocument/2006/relationships/image" Target="../media/image29.svg"/><Relationship Id="rId17" Type="http://schemas.openxmlformats.org/officeDocument/2006/relationships/slide" Target="slide61.xml"/><Relationship Id="rId25" Type="http://schemas.openxmlformats.org/officeDocument/2006/relationships/image" Target="../media/image8.png"/><Relationship Id="rId2" Type="http://schemas.openxmlformats.org/officeDocument/2006/relationships/image" Target="../media/image11.png"/><Relationship Id="rId16" Type="http://schemas.openxmlformats.org/officeDocument/2006/relationships/slide" Target="slide62.xml"/><Relationship Id="rId20"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s://www.futureproofinghealthcare.com/en/experts-think/digital-health-incorporating-telemedicine-now-front-and-centre-how-we-deliver-care" TargetMode="External"/><Relationship Id="rId11" Type="http://schemas.openxmlformats.org/officeDocument/2006/relationships/image" Target="../media/image32.png"/><Relationship Id="rId24" Type="http://schemas.openxmlformats.org/officeDocument/2006/relationships/slide" Target="slide9.xml"/><Relationship Id="rId5" Type="http://schemas.openxmlformats.org/officeDocument/2006/relationships/hyperlink" Target="https://www.ieepo.com/content/dam/websites/ieepo/2021/phc-toolkit/phc-toolkit/Personalised%20Healthcare%20Toolkit%20for%20the%20Patient%20Community_Editable%20core%20slides_APPROVED.pptx" TargetMode="External"/><Relationship Id="rId15" Type="http://schemas.openxmlformats.org/officeDocument/2006/relationships/image" Target="../media/image30.png"/><Relationship Id="rId23" Type="http://schemas.openxmlformats.org/officeDocument/2006/relationships/image" Target="../media/image6.svg"/><Relationship Id="rId28" Type="http://schemas.microsoft.com/office/2007/relationships/hdphoto" Target="../media/hdphoto4.wdp"/><Relationship Id="rId10" Type="http://schemas.openxmlformats.org/officeDocument/2006/relationships/slide" Target="slide67.xml"/><Relationship Id="rId19" Type="http://schemas.openxmlformats.org/officeDocument/2006/relationships/slide" Target="slide6.xml"/><Relationship Id="rId4" Type="http://schemas.openxmlformats.org/officeDocument/2006/relationships/hyperlink" Target="https://drive.google.com/file/d/1IcsS1a_uOYntr02Aqw-73KK-ljN6zBON/view?usp=sharing" TargetMode="External"/><Relationship Id="rId9" Type="http://schemas.openxmlformats.org/officeDocument/2006/relationships/hyperlink" Target="https://www.ga4gh.org/genomic-data-toolkit/data-security-toolkit/" TargetMode="External"/><Relationship Id="rId14" Type="http://schemas.openxmlformats.org/officeDocument/2006/relationships/slide" Target="slide72.xml"/><Relationship Id="rId22" Type="http://schemas.openxmlformats.org/officeDocument/2006/relationships/image" Target="../media/image5.png"/><Relationship Id="rId27" Type="http://schemas.openxmlformats.org/officeDocument/2006/relationships/image" Target="../media/image27.png"/></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61.xml"/><Relationship Id="rId18" Type="http://schemas.openxmlformats.org/officeDocument/2006/relationships/image" Target="../media/image5.png"/><Relationship Id="rId3" Type="http://schemas.openxmlformats.org/officeDocument/2006/relationships/hyperlink" Target="https://www.youtube.com/playlist?list=PLgHU_vFB2zl8wvHh2MLDnAszshGTjcUff" TargetMode="External"/><Relationship Id="rId21" Type="http://schemas.openxmlformats.org/officeDocument/2006/relationships/image" Target="../media/image8.png"/><Relationship Id="rId7" Type="http://schemas.openxmlformats.org/officeDocument/2006/relationships/slide" Target="slide66.xml"/><Relationship Id="rId12" Type="http://schemas.openxmlformats.org/officeDocument/2006/relationships/slide" Target="slide62.xml"/><Relationship Id="rId17" Type="http://schemas.openxmlformats.org/officeDocument/2006/relationships/slide" Target="slide4.xml"/><Relationship Id="rId2" Type="http://schemas.openxmlformats.org/officeDocument/2006/relationships/image" Target="../media/image11.png"/><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0.png"/><Relationship Id="rId24" Type="http://schemas.microsoft.com/office/2007/relationships/hdphoto" Target="../media/hdphoto4.wdp"/><Relationship Id="rId5" Type="http://schemas.openxmlformats.org/officeDocument/2006/relationships/image" Target="../media/image32.png"/><Relationship Id="rId15" Type="http://schemas.openxmlformats.org/officeDocument/2006/relationships/slide" Target="slide6.xml"/><Relationship Id="rId23" Type="http://schemas.openxmlformats.org/officeDocument/2006/relationships/image" Target="../media/image27.png"/><Relationship Id="rId10" Type="http://schemas.openxmlformats.org/officeDocument/2006/relationships/slide" Target="slide72.xml"/><Relationship Id="rId19" Type="http://schemas.openxmlformats.org/officeDocument/2006/relationships/image" Target="../media/image6.svg"/><Relationship Id="rId4" Type="http://schemas.openxmlformats.org/officeDocument/2006/relationships/hyperlink" Target="https://echalliance.com/" TargetMode="External"/><Relationship Id="rId9" Type="http://schemas.openxmlformats.org/officeDocument/2006/relationships/slide" Target="slide70.xml"/><Relationship Id="rId14" Type="http://schemas.openxmlformats.org/officeDocument/2006/relationships/image" Target="../media/image31.png"/><Relationship Id="rId22" Type="http://schemas.microsoft.com/office/2007/relationships/hdphoto" Target="../media/hdphoto1.wdp"/></Relationships>
</file>

<file path=ppt/slides/_rels/slide68.xml.rels><?xml version="1.0" encoding="UTF-8" standalone="yes"?>
<Relationships xmlns="http://schemas.openxmlformats.org/package/2006/relationships"><Relationship Id="rId8" Type="http://schemas.openxmlformats.org/officeDocument/2006/relationships/hyperlink" Target="https://www.ga4gh.org/genomic-data-toolkit/data-security-toolkit/" TargetMode="External"/><Relationship Id="rId13" Type="http://schemas.openxmlformats.org/officeDocument/2006/relationships/image" Target="../media/image30.png"/><Relationship Id="rId18" Type="http://schemas.openxmlformats.org/officeDocument/2006/relationships/image" Target="../media/image7.png"/><Relationship Id="rId26" Type="http://schemas.openxmlformats.org/officeDocument/2006/relationships/image" Target="../media/image36.svg"/><Relationship Id="rId3" Type="http://schemas.openxmlformats.org/officeDocument/2006/relationships/hyperlink" Target="https://www.iqvia.com/locations/asia-pacific/library/white-papers/patient-centric-decision-making-in-the-digital-age" TargetMode="External"/><Relationship Id="rId21" Type="http://schemas.openxmlformats.org/officeDocument/2006/relationships/image" Target="../media/image6.svg"/><Relationship Id="rId7" Type="http://schemas.openxmlformats.org/officeDocument/2006/relationships/hyperlink" Target="https://docs.google.com/presentation/d/1lJ3MzEwDxwDHdljagZ19cDXNEhXeHHaWV5gJYSjl4xw/edit?usp=sharing" TargetMode="External"/><Relationship Id="rId12" Type="http://schemas.openxmlformats.org/officeDocument/2006/relationships/slide" Target="slide72.xml"/><Relationship Id="rId17" Type="http://schemas.openxmlformats.org/officeDocument/2006/relationships/slide" Target="slide6.xml"/><Relationship Id="rId25" Type="http://schemas.openxmlformats.org/officeDocument/2006/relationships/image" Target="../media/image35.png"/><Relationship Id="rId2" Type="http://schemas.openxmlformats.org/officeDocument/2006/relationships/image" Target="../media/image11.png"/><Relationship Id="rId16" Type="http://schemas.openxmlformats.org/officeDocument/2006/relationships/image" Target="../media/image31.png"/><Relationship Id="rId20" Type="http://schemas.openxmlformats.org/officeDocument/2006/relationships/image" Target="../media/image5.png"/><Relationship Id="rId29"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www.youtube.com/watch?v=aa6dtTksHso" TargetMode="External"/><Relationship Id="rId11" Type="http://schemas.openxmlformats.org/officeDocument/2006/relationships/slide" Target="slide70.xml"/><Relationship Id="rId24" Type="http://schemas.microsoft.com/office/2007/relationships/hdphoto" Target="../media/hdphoto1.wdp"/><Relationship Id="rId5" Type="http://schemas.openxmlformats.org/officeDocument/2006/relationships/hyperlink" Target="https://wecanadvocate.eu/academy/basics-of-biobanks-and-registries-types-value-challenges-relevance-for-patient-advocacy/" TargetMode="External"/><Relationship Id="rId15" Type="http://schemas.openxmlformats.org/officeDocument/2006/relationships/slide" Target="slide61.xml"/><Relationship Id="rId23" Type="http://schemas.openxmlformats.org/officeDocument/2006/relationships/image" Target="../media/image8.png"/><Relationship Id="rId28" Type="http://schemas.openxmlformats.org/officeDocument/2006/relationships/image" Target="../media/image29.svg"/><Relationship Id="rId10" Type="http://schemas.openxmlformats.org/officeDocument/2006/relationships/slide" Target="slide66.xml"/><Relationship Id="rId19" Type="http://schemas.openxmlformats.org/officeDocument/2006/relationships/slide" Target="slide4.xml"/><Relationship Id="rId4" Type="http://schemas.openxmlformats.org/officeDocument/2006/relationships/hyperlink" Target="https://treat-nmd.org/patient-registries/registries-tool-kit/" TargetMode="External"/><Relationship Id="rId9" Type="http://schemas.openxmlformats.org/officeDocument/2006/relationships/slide" Target="slide69.xml"/><Relationship Id="rId14" Type="http://schemas.openxmlformats.org/officeDocument/2006/relationships/slide" Target="slide62.xml"/><Relationship Id="rId22" Type="http://schemas.openxmlformats.org/officeDocument/2006/relationships/slide" Target="slide9.xml"/><Relationship Id="rId27" Type="http://schemas.openxmlformats.org/officeDocument/2006/relationships/image" Target="../media/image37.png"/><Relationship Id="rId30" Type="http://schemas.microsoft.com/office/2007/relationships/hdphoto" Target="../media/hdphoto4.wdp"/></Relationships>
</file>

<file path=ppt/slides/_rels/slide69.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61.xml"/><Relationship Id="rId18" Type="http://schemas.openxmlformats.org/officeDocument/2006/relationships/image" Target="../media/image5.png"/><Relationship Id="rId26" Type="http://schemas.openxmlformats.org/officeDocument/2006/relationships/image" Target="../media/image29.svg"/><Relationship Id="rId3" Type="http://schemas.openxmlformats.org/officeDocument/2006/relationships/hyperlink" Target="https://www.eu-patient.eu/news/News-Archive/Final-report-to-close-Chain-of-Trust-project-/" TargetMode="External"/><Relationship Id="rId21" Type="http://schemas.openxmlformats.org/officeDocument/2006/relationships/image" Target="../media/image8.png"/><Relationship Id="rId7" Type="http://schemas.openxmlformats.org/officeDocument/2006/relationships/slide" Target="slide68.xml"/><Relationship Id="rId12" Type="http://schemas.openxmlformats.org/officeDocument/2006/relationships/slide" Target="slide62.xml"/><Relationship Id="rId17" Type="http://schemas.openxmlformats.org/officeDocument/2006/relationships/slide" Target="slide4.xml"/><Relationship Id="rId25" Type="http://schemas.openxmlformats.org/officeDocument/2006/relationships/image" Target="../media/image37.png"/><Relationship Id="rId2" Type="http://schemas.openxmlformats.org/officeDocument/2006/relationships/image" Target="../media/image11.png"/><Relationship Id="rId16" Type="http://schemas.openxmlformats.org/officeDocument/2006/relationships/image" Target="../media/image7.png"/><Relationship Id="rId20"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hyperlink" Target="https://datasaveslives.eu/personal-data" TargetMode="External"/><Relationship Id="rId11" Type="http://schemas.openxmlformats.org/officeDocument/2006/relationships/image" Target="../media/image30.png"/><Relationship Id="rId24" Type="http://schemas.openxmlformats.org/officeDocument/2006/relationships/image" Target="../media/image36.svg"/><Relationship Id="rId5" Type="http://schemas.openxmlformats.org/officeDocument/2006/relationships/hyperlink" Target="https://www.eu-patient.eu/globalassets/policy/ehr-survey-2020_summary_final.pdf" TargetMode="External"/><Relationship Id="rId15" Type="http://schemas.openxmlformats.org/officeDocument/2006/relationships/slide" Target="slide6.xml"/><Relationship Id="rId23" Type="http://schemas.openxmlformats.org/officeDocument/2006/relationships/image" Target="../media/image35.png"/><Relationship Id="rId28" Type="http://schemas.microsoft.com/office/2007/relationships/hdphoto" Target="../media/hdphoto4.wdp"/><Relationship Id="rId10" Type="http://schemas.openxmlformats.org/officeDocument/2006/relationships/slide" Target="slide72.xml"/><Relationship Id="rId19" Type="http://schemas.openxmlformats.org/officeDocument/2006/relationships/image" Target="../media/image6.svg"/><Relationship Id="rId4" Type="http://schemas.openxmlformats.org/officeDocument/2006/relationships/hyperlink" Target="https://link.springer.com/article/10.1186/s13023-019-1123-4" TargetMode="External"/><Relationship Id="rId9" Type="http://schemas.openxmlformats.org/officeDocument/2006/relationships/slide" Target="slide70.xml"/><Relationship Id="rId14" Type="http://schemas.openxmlformats.org/officeDocument/2006/relationships/image" Target="../media/image31.png"/><Relationship Id="rId22" Type="http://schemas.microsoft.com/office/2007/relationships/hdphoto" Target="../media/hdphoto1.wdp"/><Relationship Id="rId27"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png"/><Relationship Id="rId3" Type="http://schemas.openxmlformats.org/officeDocument/2006/relationships/hyperlink" Target="https://futureproofinghealthcare.com/experts-think/experts" TargetMode="External"/><Relationship Id="rId7" Type="http://schemas.openxmlformats.org/officeDocument/2006/relationships/slide" Target="slide6.xml"/><Relationship Id="rId12" Type="http://schemas.openxmlformats.org/officeDocument/2006/relationships/image" Target="../media/image20.png"/><Relationship Id="rId2" Type="http://schemas.openxmlformats.org/officeDocument/2006/relationships/hyperlink" Target="https://futureproofinghealthcare.com/personalised-healthcare/defining-building-blocks-framework" TargetMode="External"/><Relationship Id="rId1" Type="http://schemas.openxmlformats.org/officeDocument/2006/relationships/slideLayout" Target="../slideLayouts/slideLayout3.xml"/><Relationship Id="rId6" Type="http://schemas.openxmlformats.org/officeDocument/2006/relationships/image" Target="../media/image6.svg"/><Relationship Id="rId11" Type="http://schemas.microsoft.com/office/2007/relationships/hdphoto" Target="../media/hdphoto1.wdp"/><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image" Target="../media/image22.png"/></Relationships>
</file>

<file path=ppt/slides/_rels/slide70.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image" Target="../media/image31.png"/><Relationship Id="rId18" Type="http://schemas.openxmlformats.org/officeDocument/2006/relationships/image" Target="../media/image6.svg"/><Relationship Id="rId26" Type="http://schemas.openxmlformats.org/officeDocument/2006/relationships/image" Target="../media/image27.png"/><Relationship Id="rId3" Type="http://schemas.openxmlformats.org/officeDocument/2006/relationships/hyperlink" Target="https://drive.google.com/file/d/1IcsS1a_uOYntr02Aqw-73KK-ljN6zBON/view?usp=sharing" TargetMode="External"/><Relationship Id="rId21" Type="http://schemas.microsoft.com/office/2007/relationships/hdphoto" Target="../media/hdphoto1.wdp"/><Relationship Id="rId7" Type="http://schemas.openxmlformats.org/officeDocument/2006/relationships/slide" Target="slide68.xml"/><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9.svg"/><Relationship Id="rId2" Type="http://schemas.openxmlformats.org/officeDocument/2006/relationships/image" Target="../media/image11.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slide" Target="slide71.xml"/><Relationship Id="rId11" Type="http://schemas.openxmlformats.org/officeDocument/2006/relationships/slide" Target="slide62.xml"/><Relationship Id="rId24" Type="http://schemas.openxmlformats.org/officeDocument/2006/relationships/image" Target="../media/image37.png"/><Relationship Id="rId5" Type="http://schemas.openxmlformats.org/officeDocument/2006/relationships/hyperlink" Target="https://www.iqvia.com/locations/asia-pacific/library/white-papers/patient-centric-decision-making-in-the-digital-age"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omsa.ca/en/submit-papers" TargetMode="External"/><Relationship Id="rId9" Type="http://schemas.openxmlformats.org/officeDocument/2006/relationships/slide" Target="slide72.xml"/><Relationship Id="rId14" Type="http://schemas.openxmlformats.org/officeDocument/2006/relationships/slide" Target="slide6.xml"/><Relationship Id="rId22" Type="http://schemas.openxmlformats.org/officeDocument/2006/relationships/image" Target="../media/image35.png"/><Relationship Id="rId27" Type="http://schemas.microsoft.com/office/2007/relationships/hdphoto" Target="../media/hdphoto4.wdp"/></Relationships>
</file>

<file path=ppt/slides/_rels/slide71.xml.rels><?xml version="1.0" encoding="UTF-8" standalone="yes"?>
<Relationships xmlns="http://schemas.openxmlformats.org/package/2006/relationships"><Relationship Id="rId8" Type="http://schemas.openxmlformats.org/officeDocument/2006/relationships/hyperlink" Target="https://care.diabetesjournals.org/content/38/7/1372" TargetMode="External"/><Relationship Id="rId13" Type="http://schemas.openxmlformats.org/officeDocument/2006/relationships/image" Target="../media/image30.png"/><Relationship Id="rId18" Type="http://schemas.openxmlformats.org/officeDocument/2006/relationships/image" Target="../media/image7.png"/><Relationship Id="rId26" Type="http://schemas.openxmlformats.org/officeDocument/2006/relationships/image" Target="../media/image36.svg"/><Relationship Id="rId3" Type="http://schemas.openxmlformats.org/officeDocument/2006/relationships/image" Target="../media/image11.png"/><Relationship Id="rId21" Type="http://schemas.openxmlformats.org/officeDocument/2006/relationships/image" Target="../media/image6.svg"/><Relationship Id="rId7" Type="http://schemas.openxmlformats.org/officeDocument/2006/relationships/hyperlink" Target="https://www.eu-patient.eu/globalassets/epf-consultation-response---data-governance-act_final-dd.pdf" TargetMode="External"/><Relationship Id="rId12" Type="http://schemas.openxmlformats.org/officeDocument/2006/relationships/slide" Target="slide72.xml"/><Relationship Id="rId17" Type="http://schemas.openxmlformats.org/officeDocument/2006/relationships/slide" Target="slide6.xml"/><Relationship Id="rId25" Type="http://schemas.openxmlformats.org/officeDocument/2006/relationships/image" Target="../media/image35.png"/><Relationship Id="rId2" Type="http://schemas.openxmlformats.org/officeDocument/2006/relationships/notesSlide" Target="../notesSlides/notesSlide17.xml"/><Relationship Id="rId16" Type="http://schemas.openxmlformats.org/officeDocument/2006/relationships/image" Target="../media/image31.png"/><Relationship Id="rId20" Type="http://schemas.openxmlformats.org/officeDocument/2006/relationships/image" Target="../media/image5.png"/><Relationship Id="rId29"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www.eu-patient.eu/globalassets/0.-epf-consultation-response-ehdsfinal.pdf" TargetMode="External"/><Relationship Id="rId11" Type="http://schemas.openxmlformats.org/officeDocument/2006/relationships/slide" Target="slide66.xml"/><Relationship Id="rId24" Type="http://schemas.microsoft.com/office/2007/relationships/hdphoto" Target="../media/hdphoto1.wdp"/><Relationship Id="rId5" Type="http://schemas.openxmlformats.org/officeDocument/2006/relationships/hyperlink" Target="https://www.episummit.net/assets/vendor/EPIS_EU-recommendations-Infographic_2018.pdf" TargetMode="External"/><Relationship Id="rId15" Type="http://schemas.openxmlformats.org/officeDocument/2006/relationships/slide" Target="slide61.xml"/><Relationship Id="rId23" Type="http://schemas.openxmlformats.org/officeDocument/2006/relationships/image" Target="../media/image8.png"/><Relationship Id="rId28" Type="http://schemas.openxmlformats.org/officeDocument/2006/relationships/image" Target="../media/image29.svg"/><Relationship Id="rId10" Type="http://schemas.openxmlformats.org/officeDocument/2006/relationships/slide" Target="slide68.xml"/><Relationship Id="rId19" Type="http://schemas.openxmlformats.org/officeDocument/2006/relationships/slide" Target="slide4.xml"/><Relationship Id="rId4" Type="http://schemas.openxmlformats.org/officeDocument/2006/relationships/hyperlink" Target="https://www.episummit.net/assets/vendor/EPIS_Position_Paper-2018.pdf" TargetMode="External"/><Relationship Id="rId9" Type="http://schemas.openxmlformats.org/officeDocument/2006/relationships/slide" Target="slide70.xml"/><Relationship Id="rId14" Type="http://schemas.openxmlformats.org/officeDocument/2006/relationships/slide" Target="slide62.xml"/><Relationship Id="rId22" Type="http://schemas.openxmlformats.org/officeDocument/2006/relationships/slide" Target="slide9.xml"/><Relationship Id="rId27" Type="http://schemas.openxmlformats.org/officeDocument/2006/relationships/image" Target="../media/image37.png"/><Relationship Id="rId30" Type="http://schemas.microsoft.com/office/2007/relationships/hdphoto" Target="../media/hdphoto4.wdp"/></Relationships>
</file>

<file path=ppt/slides/_rels/slide72.xml.rels><?xml version="1.0" encoding="UTF-8" standalone="yes"?>
<Relationships xmlns="http://schemas.openxmlformats.org/package/2006/relationships"><Relationship Id="rId8" Type="http://schemas.openxmlformats.org/officeDocument/2006/relationships/slide" Target="slide74.xml"/><Relationship Id="rId13" Type="http://schemas.openxmlformats.org/officeDocument/2006/relationships/image" Target="../media/image31.png"/><Relationship Id="rId18" Type="http://schemas.openxmlformats.org/officeDocument/2006/relationships/image" Target="../media/image6.svg"/><Relationship Id="rId26" Type="http://schemas.openxmlformats.org/officeDocument/2006/relationships/image" Target="../media/image27.png"/><Relationship Id="rId3" Type="http://schemas.openxmlformats.org/officeDocument/2006/relationships/hyperlink" Target="https://www.surveymonkey.com/mp/medical-research-surveys/" TargetMode="External"/><Relationship Id="rId21" Type="http://schemas.microsoft.com/office/2007/relationships/hdphoto" Target="../media/hdphoto1.wdp"/><Relationship Id="rId7" Type="http://schemas.openxmlformats.org/officeDocument/2006/relationships/slide" Target="slide73.xml"/><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9.svg"/><Relationship Id="rId2" Type="http://schemas.openxmlformats.org/officeDocument/2006/relationships/image" Target="../media/image11.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ncbi.nlm.nih.gov/pmc/articles/PMC9395959/" TargetMode="External"/><Relationship Id="rId11" Type="http://schemas.openxmlformats.org/officeDocument/2006/relationships/slide" Target="slide66.xml"/><Relationship Id="rId24" Type="http://schemas.openxmlformats.org/officeDocument/2006/relationships/image" Target="../media/image37.png"/><Relationship Id="rId5" Type="http://schemas.openxmlformats.org/officeDocument/2006/relationships/hyperlink" Target="https://www.bgs.org.uk/sites/default/files/content/attachment/2022-08-11/Bringing%20hospital%20care%20home%20-%20Virtual%20Wards%20and%20Hospital%20at%20Home%20for%20older%20people.pdf"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bmcmedicine.biomedcentral.com/articles/10.1186/s12916-018-1247-8" TargetMode="External"/><Relationship Id="rId9" Type="http://schemas.openxmlformats.org/officeDocument/2006/relationships/slide" Target="slide76.xml"/><Relationship Id="rId14" Type="http://schemas.openxmlformats.org/officeDocument/2006/relationships/slide" Target="slide6.xml"/><Relationship Id="rId22" Type="http://schemas.openxmlformats.org/officeDocument/2006/relationships/image" Target="../media/image35.png"/><Relationship Id="rId27" Type="http://schemas.microsoft.com/office/2007/relationships/hdphoto" Target="../media/hdphoto4.wdp"/></Relationships>
</file>

<file path=ppt/slides/_rels/slide73.xml.rels><?xml version="1.0" encoding="UTF-8" standalone="yes"?>
<Relationships xmlns="http://schemas.openxmlformats.org/package/2006/relationships"><Relationship Id="rId8" Type="http://schemas.openxmlformats.org/officeDocument/2006/relationships/slide" Target="slide72.xml"/><Relationship Id="rId13" Type="http://schemas.openxmlformats.org/officeDocument/2006/relationships/image" Target="../media/image31.png"/><Relationship Id="rId18" Type="http://schemas.openxmlformats.org/officeDocument/2006/relationships/image" Target="../media/image6.svg"/><Relationship Id="rId26" Type="http://schemas.openxmlformats.org/officeDocument/2006/relationships/image" Target="../media/image27.png"/><Relationship Id="rId3" Type="http://schemas.openxmlformats.org/officeDocument/2006/relationships/image" Target="../media/image11.png"/><Relationship Id="rId21" Type="http://schemas.microsoft.com/office/2007/relationships/hdphoto" Target="../media/hdphoto1.wdp"/><Relationship Id="rId7" Type="http://schemas.openxmlformats.org/officeDocument/2006/relationships/slide" Target="slide73.xml"/><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9.svg"/><Relationship Id="rId2" Type="http://schemas.openxmlformats.org/officeDocument/2006/relationships/notesSlide" Target="../notesSlides/notesSlide18.xml"/><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patients-association.org.uk/Handlers/Download.ashx?IDMF=a0e5b459-388a-4825-86d6-77910882633c" TargetMode="External"/><Relationship Id="rId11" Type="http://schemas.openxmlformats.org/officeDocument/2006/relationships/slide" Target="slide66.xml"/><Relationship Id="rId24" Type="http://schemas.openxmlformats.org/officeDocument/2006/relationships/image" Target="../media/image37.png"/><Relationship Id="rId5" Type="http://schemas.openxmlformats.org/officeDocument/2006/relationships/hyperlink" Target="https://www.eu-patient.eu/globalassets/policy/ehr-survey-2020_summary_final.pdf"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www.eu-patient.eu/news/latest-epf-news/2020/epf-data-strategy-and-ai-white-paper-consultation/" TargetMode="External"/><Relationship Id="rId9" Type="http://schemas.openxmlformats.org/officeDocument/2006/relationships/slide" Target="slide76.xml"/><Relationship Id="rId14" Type="http://schemas.openxmlformats.org/officeDocument/2006/relationships/slide" Target="slide6.xml"/><Relationship Id="rId22" Type="http://schemas.openxmlformats.org/officeDocument/2006/relationships/image" Target="../media/image35.png"/><Relationship Id="rId27" Type="http://schemas.microsoft.com/office/2007/relationships/hdphoto" Target="../media/hdphoto4.wdp"/></Relationships>
</file>

<file path=ppt/slides/_rels/slide74.xml.rels><?xml version="1.0" encoding="UTF-8" standalone="yes"?>
<Relationships xmlns="http://schemas.openxmlformats.org/package/2006/relationships"><Relationship Id="rId8" Type="http://schemas.openxmlformats.org/officeDocument/2006/relationships/slide" Target="slide72.xml"/><Relationship Id="rId13" Type="http://schemas.openxmlformats.org/officeDocument/2006/relationships/image" Target="../media/image31.png"/><Relationship Id="rId18" Type="http://schemas.openxmlformats.org/officeDocument/2006/relationships/image" Target="../media/image6.svg"/><Relationship Id="rId26" Type="http://schemas.openxmlformats.org/officeDocument/2006/relationships/image" Target="../media/image27.png"/><Relationship Id="rId3" Type="http://schemas.openxmlformats.org/officeDocument/2006/relationships/hyperlink" Target="https://www.ieepo.com/content/dam/websites/ieepo/2021/phc-toolkit/phc-toolkit/Personalised%20Healthcare%20Toolkit%20for%20the%20Patient%20Community_FAQs_APPROVED.pdf" TargetMode="External"/><Relationship Id="rId21" Type="http://schemas.microsoft.com/office/2007/relationships/hdphoto" Target="../media/hdphoto1.wdp"/><Relationship Id="rId7" Type="http://schemas.openxmlformats.org/officeDocument/2006/relationships/slide" Target="slide75.xml"/><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9.svg"/><Relationship Id="rId2" Type="http://schemas.openxmlformats.org/officeDocument/2006/relationships/image" Target="../media/image11.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nature.com/articles/s41431-019-0344-2#Abs1" TargetMode="External"/><Relationship Id="rId11" Type="http://schemas.openxmlformats.org/officeDocument/2006/relationships/slide" Target="slide66.xml"/><Relationship Id="rId24" Type="http://schemas.openxmlformats.org/officeDocument/2006/relationships/image" Target="../media/image37.png"/><Relationship Id="rId5" Type="http://schemas.openxmlformats.org/officeDocument/2006/relationships/hyperlink" Target="https://wecanadvocate.eu/academy/evidence-based-advocacy/"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pharmaphorum.com/patients/future-patient-radical-innovation-healthcare-debiopharm/?utm_source=pharmaphorum+Daily+Newsletter&amp;utm_campaign=d2f38ef08a-EMAIL_CAMPAIGN_2019_09_24_10_10_COPY_01&amp;utm_medium=email&amp;utm_term=0_a54496134b-d2f38ef08a-444274626" TargetMode="External"/><Relationship Id="rId9" Type="http://schemas.openxmlformats.org/officeDocument/2006/relationships/slide" Target="slide76.xml"/><Relationship Id="rId14" Type="http://schemas.openxmlformats.org/officeDocument/2006/relationships/slide" Target="slide6.xml"/><Relationship Id="rId22" Type="http://schemas.openxmlformats.org/officeDocument/2006/relationships/image" Target="../media/image35.png"/><Relationship Id="rId27" Type="http://schemas.microsoft.com/office/2007/relationships/hdphoto" Target="../media/hdphoto4.wdp"/></Relationships>
</file>

<file path=ppt/slides/_rels/slide75.xml.rels><?xml version="1.0" encoding="UTF-8" standalone="yes"?>
<Relationships xmlns="http://schemas.openxmlformats.org/package/2006/relationships"><Relationship Id="rId8" Type="http://schemas.openxmlformats.org/officeDocument/2006/relationships/slide" Target="slide74.xml"/><Relationship Id="rId13" Type="http://schemas.openxmlformats.org/officeDocument/2006/relationships/image" Target="../media/image31.png"/><Relationship Id="rId18" Type="http://schemas.openxmlformats.org/officeDocument/2006/relationships/image" Target="../media/image6.svg"/><Relationship Id="rId26" Type="http://schemas.openxmlformats.org/officeDocument/2006/relationships/image" Target="../media/image27.png"/><Relationship Id="rId3" Type="http://schemas.openxmlformats.org/officeDocument/2006/relationships/hyperlink" Target="https://datasaveslives.eu/" TargetMode="External"/><Relationship Id="rId21" Type="http://schemas.microsoft.com/office/2007/relationships/hdphoto" Target="../media/hdphoto1.wdp"/><Relationship Id="rId7" Type="http://schemas.openxmlformats.org/officeDocument/2006/relationships/slide" Target="slide72.xml"/><Relationship Id="rId12" Type="http://schemas.openxmlformats.org/officeDocument/2006/relationships/slide" Target="slide61.xml"/><Relationship Id="rId17" Type="http://schemas.openxmlformats.org/officeDocument/2006/relationships/image" Target="../media/image5.png"/><Relationship Id="rId25" Type="http://schemas.openxmlformats.org/officeDocument/2006/relationships/image" Target="../media/image29.svg"/><Relationship Id="rId2" Type="http://schemas.openxmlformats.org/officeDocument/2006/relationships/image" Target="../media/image11.png"/><Relationship Id="rId16" Type="http://schemas.openxmlformats.org/officeDocument/2006/relationships/slide" Target="slide4.xml"/><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ieepo.com/en/useful-resources/phc-community-hub.html?query=health+data&amp;resource=23f2c88b00a2" TargetMode="External"/><Relationship Id="rId11" Type="http://schemas.openxmlformats.org/officeDocument/2006/relationships/slide" Target="slide66.xml"/><Relationship Id="rId24" Type="http://schemas.openxmlformats.org/officeDocument/2006/relationships/image" Target="../media/image37.png"/><Relationship Id="rId5" Type="http://schemas.openxmlformats.org/officeDocument/2006/relationships/hyperlink" Target="https://www.eu-patient.eu/globalassets/policy/ehealth/epf-final-position-paper-on-ehealth_19december2016.pdf" TargetMode="External"/><Relationship Id="rId15" Type="http://schemas.openxmlformats.org/officeDocument/2006/relationships/image" Target="../media/image7.png"/><Relationship Id="rId23" Type="http://schemas.openxmlformats.org/officeDocument/2006/relationships/image" Target="../media/image36.svg"/><Relationship Id="rId10" Type="http://schemas.openxmlformats.org/officeDocument/2006/relationships/image" Target="../media/image30.png"/><Relationship Id="rId19" Type="http://schemas.openxmlformats.org/officeDocument/2006/relationships/slide" Target="slide9.xml"/><Relationship Id="rId4" Type="http://schemas.openxmlformats.org/officeDocument/2006/relationships/hyperlink" Target="https://docs.google.com/presentation/d/1lJ3MzEwDxwDHdljagZ19cDXNEhXeHHaWV5gJYSjl4xw/edit?usp=sharing" TargetMode="External"/><Relationship Id="rId9" Type="http://schemas.openxmlformats.org/officeDocument/2006/relationships/slide" Target="slide76.xml"/><Relationship Id="rId14" Type="http://schemas.openxmlformats.org/officeDocument/2006/relationships/slide" Target="slide6.xml"/><Relationship Id="rId22" Type="http://schemas.openxmlformats.org/officeDocument/2006/relationships/image" Target="../media/image35.png"/><Relationship Id="rId27" Type="http://schemas.microsoft.com/office/2007/relationships/hdphoto" Target="../media/hdphoto4.wdp"/></Relationships>
</file>

<file path=ppt/slides/_rels/slide76.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hyperlink" Target="https://www.patients-association.org.uk/self-management" TargetMode="External"/><Relationship Id="rId21" Type="http://schemas.openxmlformats.org/officeDocument/2006/relationships/image" Target="../media/image36.svg"/><Relationship Id="rId7" Type="http://schemas.openxmlformats.org/officeDocument/2006/relationships/slide" Target="slide11.xml"/><Relationship Id="rId12" Type="http://schemas.openxmlformats.org/officeDocument/2006/relationships/slide" Target="slide6.xml"/><Relationship Id="rId17" Type="http://schemas.openxmlformats.org/officeDocument/2006/relationships/slide" Target="slide9.xml"/><Relationship Id="rId25" Type="http://schemas.microsoft.com/office/2007/relationships/hdphoto" Target="../media/hdphoto4.wdp"/><Relationship Id="rId2" Type="http://schemas.openxmlformats.org/officeDocument/2006/relationships/image" Target="../media/image11.png"/><Relationship Id="rId16" Type="http://schemas.openxmlformats.org/officeDocument/2006/relationships/image" Target="../media/image6.sv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slide" Target="slide77.xml"/><Relationship Id="rId11" Type="http://schemas.openxmlformats.org/officeDocument/2006/relationships/image" Target="../media/image31.png"/><Relationship Id="rId24" Type="http://schemas.openxmlformats.org/officeDocument/2006/relationships/image" Target="../media/image27.png"/><Relationship Id="rId5" Type="http://schemas.openxmlformats.org/officeDocument/2006/relationships/hyperlink" Target="https://www.chcf.org/publication/patient-self-management-tools-an-overview/" TargetMode="External"/><Relationship Id="rId15" Type="http://schemas.openxmlformats.org/officeDocument/2006/relationships/image" Target="../media/image5.png"/><Relationship Id="rId23" Type="http://schemas.openxmlformats.org/officeDocument/2006/relationships/image" Target="../media/image29.svg"/><Relationship Id="rId10" Type="http://schemas.openxmlformats.org/officeDocument/2006/relationships/slide" Target="slide61.xml"/><Relationship Id="rId19" Type="http://schemas.microsoft.com/office/2007/relationships/hdphoto" Target="../media/hdphoto1.wdp"/><Relationship Id="rId4" Type="http://schemas.openxmlformats.org/officeDocument/2006/relationships/hyperlink" Target="https://docs.google.com/presentation/d/1lJ3MzEwDxwDHdljagZ19cDXNEhXeHHaWV5gJYSjl4xw/edit?usp=sharing" TargetMode="External"/><Relationship Id="rId9" Type="http://schemas.openxmlformats.org/officeDocument/2006/relationships/slide" Target="slide72.xml"/><Relationship Id="rId14" Type="http://schemas.openxmlformats.org/officeDocument/2006/relationships/slide" Target="slide4.xml"/><Relationship Id="rId22" Type="http://schemas.openxmlformats.org/officeDocument/2006/relationships/image" Target="../media/image37.png"/></Relationships>
</file>

<file path=ppt/slides/_rels/slide77.xml.rels><?xml version="1.0" encoding="UTF-8" standalone="yes"?>
<Relationships xmlns="http://schemas.openxmlformats.org/package/2006/relationships"><Relationship Id="rId8" Type="http://schemas.openxmlformats.org/officeDocument/2006/relationships/slide" Target="slide72.xml"/><Relationship Id="rId13" Type="http://schemas.openxmlformats.org/officeDocument/2006/relationships/slide" Target="slide4.xml"/><Relationship Id="rId18" Type="http://schemas.microsoft.com/office/2007/relationships/hdphoto" Target="../media/hdphoto1.wdp"/><Relationship Id="rId3" Type="http://schemas.openxmlformats.org/officeDocument/2006/relationships/hyperlink" Target="https://allergyasthmanetwork.org/health-a-z/shared-decision-making/" TargetMode="External"/><Relationship Id="rId21" Type="http://schemas.openxmlformats.org/officeDocument/2006/relationships/image" Target="../media/image37.png"/><Relationship Id="rId7" Type="http://schemas.openxmlformats.org/officeDocument/2006/relationships/slide" Target="slide76.xml"/><Relationship Id="rId12" Type="http://schemas.openxmlformats.org/officeDocument/2006/relationships/image" Target="../media/image7.png"/><Relationship Id="rId17" Type="http://schemas.openxmlformats.org/officeDocument/2006/relationships/image" Target="../media/image8.png"/><Relationship Id="rId2" Type="http://schemas.openxmlformats.org/officeDocument/2006/relationships/image" Target="../media/image11.png"/><Relationship Id="rId16" Type="http://schemas.openxmlformats.org/officeDocument/2006/relationships/slide" Target="slide9.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slide" Target="slide78.xml"/><Relationship Id="rId11" Type="http://schemas.openxmlformats.org/officeDocument/2006/relationships/slide" Target="slide6.xml"/><Relationship Id="rId24" Type="http://schemas.microsoft.com/office/2007/relationships/hdphoto" Target="../media/hdphoto4.wdp"/><Relationship Id="rId5" Type="http://schemas.openxmlformats.org/officeDocument/2006/relationships/hyperlink" Target="https://floodlightopen.com/en-US" TargetMode="External"/><Relationship Id="rId15" Type="http://schemas.openxmlformats.org/officeDocument/2006/relationships/image" Target="../media/image6.svg"/><Relationship Id="rId23" Type="http://schemas.openxmlformats.org/officeDocument/2006/relationships/image" Target="../media/image27.png"/><Relationship Id="rId10" Type="http://schemas.openxmlformats.org/officeDocument/2006/relationships/image" Target="../media/image31.png"/><Relationship Id="rId19" Type="http://schemas.openxmlformats.org/officeDocument/2006/relationships/image" Target="../media/image35.png"/><Relationship Id="rId4" Type="http://schemas.openxmlformats.org/officeDocument/2006/relationships/hyperlink" Target="https://www.plymouth.ac.uk/research/telerehab/patients" TargetMode="External"/><Relationship Id="rId9" Type="http://schemas.openxmlformats.org/officeDocument/2006/relationships/slide" Target="slide61.xml"/><Relationship Id="rId14" Type="http://schemas.openxmlformats.org/officeDocument/2006/relationships/image" Target="../media/image5.png"/><Relationship Id="rId22" Type="http://schemas.openxmlformats.org/officeDocument/2006/relationships/image" Target="../media/image29.svg"/></Relationships>
</file>

<file path=ppt/slides/_rels/slide78.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image" Target="../media/image5.png"/><Relationship Id="rId18" Type="http://schemas.openxmlformats.org/officeDocument/2006/relationships/image" Target="../media/image35.png"/><Relationship Id="rId3" Type="http://schemas.openxmlformats.org/officeDocument/2006/relationships/hyperlink" Target="https://drive.google.com/file/d/1IcsS1a_uOYntr02Aqw-73KK-ljN6zBON/view?usp=sharing" TargetMode="External"/><Relationship Id="rId21" Type="http://schemas.openxmlformats.org/officeDocument/2006/relationships/image" Target="../media/image29.svg"/><Relationship Id="rId7" Type="http://schemas.openxmlformats.org/officeDocument/2006/relationships/slide" Target="slide72.xml"/><Relationship Id="rId12" Type="http://schemas.openxmlformats.org/officeDocument/2006/relationships/slide" Target="slide4.xml"/><Relationship Id="rId17" Type="http://schemas.microsoft.com/office/2007/relationships/hdphoto" Target="../media/hdphoto1.wdp"/><Relationship Id="rId2" Type="http://schemas.openxmlformats.org/officeDocument/2006/relationships/image" Target="../media/image11.png"/><Relationship Id="rId16" Type="http://schemas.openxmlformats.org/officeDocument/2006/relationships/image" Target="../media/image8.pn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slide" Target="slide76.xml"/><Relationship Id="rId11" Type="http://schemas.openxmlformats.org/officeDocument/2006/relationships/image" Target="../media/image7.png"/><Relationship Id="rId5" Type="http://schemas.openxmlformats.org/officeDocument/2006/relationships/slide" Target="slide79.xml"/><Relationship Id="rId15" Type="http://schemas.openxmlformats.org/officeDocument/2006/relationships/slide" Target="slide9.xml"/><Relationship Id="rId23" Type="http://schemas.microsoft.com/office/2007/relationships/hdphoto" Target="../media/hdphoto4.wdp"/><Relationship Id="rId10" Type="http://schemas.openxmlformats.org/officeDocument/2006/relationships/slide" Target="slide6.xml"/><Relationship Id="rId19" Type="http://schemas.openxmlformats.org/officeDocument/2006/relationships/image" Target="../media/image36.svg"/><Relationship Id="rId4" Type="http://schemas.openxmlformats.org/officeDocument/2006/relationships/hyperlink" Target="https://omsa.ca/en/submit-papers" TargetMode="External"/><Relationship Id="rId9" Type="http://schemas.openxmlformats.org/officeDocument/2006/relationships/image" Target="../media/image31.png"/><Relationship Id="rId14" Type="http://schemas.openxmlformats.org/officeDocument/2006/relationships/image" Target="../media/image6.svg"/><Relationship Id="rId22" Type="http://schemas.openxmlformats.org/officeDocument/2006/relationships/image" Target="../media/image27.png"/></Relationships>
</file>

<file path=ppt/slides/_rels/slide79.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image" Target="../media/image7.png"/><Relationship Id="rId18" Type="http://schemas.openxmlformats.org/officeDocument/2006/relationships/image" Target="../media/image8.png"/><Relationship Id="rId3" Type="http://schemas.openxmlformats.org/officeDocument/2006/relationships/hyperlink" Target="https://care.diabetesjournals.org/content/38/7/1372" TargetMode="External"/><Relationship Id="rId21" Type="http://schemas.openxmlformats.org/officeDocument/2006/relationships/image" Target="../media/image36.svg"/><Relationship Id="rId7" Type="http://schemas.openxmlformats.org/officeDocument/2006/relationships/slide" Target="slide76.xml"/><Relationship Id="rId12" Type="http://schemas.openxmlformats.org/officeDocument/2006/relationships/slide" Target="slide6.xml"/><Relationship Id="rId17" Type="http://schemas.openxmlformats.org/officeDocument/2006/relationships/slide" Target="slide9.xml"/><Relationship Id="rId25" Type="http://schemas.microsoft.com/office/2007/relationships/hdphoto" Target="../media/hdphoto4.wdp"/><Relationship Id="rId2" Type="http://schemas.openxmlformats.org/officeDocument/2006/relationships/image" Target="../media/image11.png"/><Relationship Id="rId16" Type="http://schemas.openxmlformats.org/officeDocument/2006/relationships/image" Target="../media/image6.sv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hyperlink" Target="https://docs.google.com/presentation/d/1lJ3MzEwDxwDHdljagZ19cDXNEhXeHHaWV5gJYSjl4xw/edit?usp=sharing" TargetMode="External"/><Relationship Id="rId11" Type="http://schemas.openxmlformats.org/officeDocument/2006/relationships/image" Target="../media/image31.png"/><Relationship Id="rId24" Type="http://schemas.openxmlformats.org/officeDocument/2006/relationships/image" Target="../media/image27.png"/><Relationship Id="rId5" Type="http://schemas.openxmlformats.org/officeDocument/2006/relationships/hyperlink" Target="https://www.healthyinteractions.com/white-papers" TargetMode="External"/><Relationship Id="rId15" Type="http://schemas.openxmlformats.org/officeDocument/2006/relationships/image" Target="../media/image5.png"/><Relationship Id="rId23" Type="http://schemas.openxmlformats.org/officeDocument/2006/relationships/image" Target="../media/image29.svg"/><Relationship Id="rId10" Type="http://schemas.openxmlformats.org/officeDocument/2006/relationships/slide" Target="slide61.xml"/><Relationship Id="rId19" Type="http://schemas.microsoft.com/office/2007/relationships/hdphoto" Target="../media/hdphoto1.wdp"/><Relationship Id="rId4" Type="http://schemas.openxmlformats.org/officeDocument/2006/relationships/hyperlink" Target="https://www.diabetesaustralia.com.au/wp-content/uploads/DIY-solution-position-statement.pdf" TargetMode="External"/><Relationship Id="rId9" Type="http://schemas.openxmlformats.org/officeDocument/2006/relationships/slide" Target="slide72.xml"/><Relationship Id="rId14" Type="http://schemas.openxmlformats.org/officeDocument/2006/relationships/slide" Target="slide4.xml"/><Relationship Id="rId22"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slide" Target="slide10.xml"/><Relationship Id="rId21" Type="http://schemas.openxmlformats.org/officeDocument/2006/relationships/image" Target="../media/image21.png"/><Relationship Id="rId7" Type="http://schemas.openxmlformats.org/officeDocument/2006/relationships/image" Target="../media/image13.png"/><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5.xml"/><Relationship Id="rId16" Type="http://schemas.openxmlformats.org/officeDocument/2006/relationships/image" Target="../media/image7.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image" Target="../media/image12.png"/><Relationship Id="rId24" Type="http://schemas.openxmlformats.org/officeDocument/2006/relationships/hyperlink" Target="https://www.ieepo.com/en/useful-resources/phc-community-hub/core-topics.html" TargetMode="External"/><Relationship Id="rId5" Type="http://schemas.openxmlformats.org/officeDocument/2006/relationships/image" Target="../media/image16.png"/><Relationship Id="rId15" Type="http://schemas.openxmlformats.org/officeDocument/2006/relationships/slide" Target="slide6.xml"/><Relationship Id="rId23" Type="http://schemas.openxmlformats.org/officeDocument/2006/relationships/image" Target="../media/image23.png"/><Relationship Id="rId10" Type="http://schemas.openxmlformats.org/officeDocument/2006/relationships/image" Target="../media/image11.png"/><Relationship Id="rId19" Type="http://schemas.microsoft.com/office/2007/relationships/hdphoto" Target="../media/hdphoto1.wdp"/><Relationship Id="rId4" Type="http://schemas.openxmlformats.org/officeDocument/2006/relationships/image" Target="../media/image15.png"/><Relationship Id="rId9" Type="http://schemas.openxmlformats.org/officeDocument/2006/relationships/slide" Target="slide61.xml"/><Relationship Id="rId14" Type="http://schemas.openxmlformats.org/officeDocument/2006/relationships/image" Target="../media/image6.svg"/><Relationship Id="rId22"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18" Type="http://schemas.openxmlformats.org/officeDocument/2006/relationships/image" Target="../media/image8.png"/><Relationship Id="rId3" Type="http://schemas.openxmlformats.org/officeDocument/2006/relationships/slide" Target="slide10.xml"/><Relationship Id="rId7" Type="http://schemas.openxmlformats.org/officeDocument/2006/relationships/image" Target="../media/image13.png"/><Relationship Id="rId12" Type="http://schemas.openxmlformats.org/officeDocument/2006/relationships/slide" Target="slide4.xml"/><Relationship Id="rId17" Type="http://schemas.openxmlformats.org/officeDocument/2006/relationships/slide" Target="slide9.xml"/><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image" Target="../media/image12.png"/><Relationship Id="rId5" Type="http://schemas.openxmlformats.org/officeDocument/2006/relationships/image" Target="../media/image16.png"/><Relationship Id="rId15" Type="http://schemas.openxmlformats.org/officeDocument/2006/relationships/slide" Target="slide6.xml"/><Relationship Id="rId10" Type="http://schemas.openxmlformats.org/officeDocument/2006/relationships/image" Target="../media/image11.png"/><Relationship Id="rId19" Type="http://schemas.microsoft.com/office/2007/relationships/hdphoto" Target="../media/hdphoto1.wdp"/><Relationship Id="rId4" Type="http://schemas.openxmlformats.org/officeDocument/2006/relationships/image" Target="../media/image15.png"/><Relationship Id="rId9" Type="http://schemas.openxmlformats.org/officeDocument/2006/relationships/slide" Target="slide61.xml"/><Relationship Id="rId1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p:nvPr/>
        </p:nvSpPr>
        <p:spPr>
          <a:xfrm>
            <a:off x="10837788" y="104328"/>
            <a:ext cx="1147603" cy="9634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1" name="Google Shape;81;p1"/>
          <p:cNvPicPr preferRelativeResize="0"/>
          <p:nvPr/>
        </p:nvPicPr>
        <p:blipFill>
          <a:blip r:embed="rId3" cstate="screen">
            <a:alphaModFix amt="9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82" name="Google Shape;82;p1"/>
          <p:cNvSpPr/>
          <p:nvPr/>
        </p:nvSpPr>
        <p:spPr>
          <a:xfrm rot="10800000">
            <a:off x="-1" y="391545"/>
            <a:ext cx="6190334" cy="3129786"/>
          </a:xfrm>
          <a:custGeom>
            <a:avLst/>
            <a:gdLst/>
            <a:ahLst/>
            <a:cxnLst/>
            <a:rect l="l" t="t" r="r" b="b"/>
            <a:pathLst>
              <a:path w="3795481" h="1918967" extrusionOk="0">
                <a:moveTo>
                  <a:pt x="3794405" y="455063"/>
                </a:moveTo>
                <a:cubicBezTo>
                  <a:pt x="3604724" y="495519"/>
                  <a:pt x="3425845" y="415917"/>
                  <a:pt x="3236221" y="246002"/>
                </a:cubicBezTo>
                <a:lnTo>
                  <a:pt x="3236221" y="246002"/>
                </a:lnTo>
                <a:cubicBezTo>
                  <a:pt x="2840914" y="-108468"/>
                  <a:pt x="2232210" y="-76291"/>
                  <a:pt x="1876680" y="317871"/>
                </a:cubicBezTo>
                <a:cubicBezTo>
                  <a:pt x="1854277" y="342698"/>
                  <a:pt x="1833189" y="368675"/>
                  <a:pt x="1813529" y="395689"/>
                </a:cubicBezTo>
                <a:lnTo>
                  <a:pt x="1813529" y="395404"/>
                </a:lnTo>
                <a:cubicBezTo>
                  <a:pt x="1686999" y="568967"/>
                  <a:pt x="1561497" y="653298"/>
                  <a:pt x="1442054" y="673640"/>
                </a:cubicBezTo>
                <a:cubicBezTo>
                  <a:pt x="1304037" y="697173"/>
                  <a:pt x="1174135" y="635007"/>
                  <a:pt x="1060635" y="521730"/>
                </a:cubicBezTo>
                <a:lnTo>
                  <a:pt x="1060635" y="521730"/>
                </a:lnTo>
                <a:cubicBezTo>
                  <a:pt x="817861" y="279523"/>
                  <a:pt x="424155" y="279392"/>
                  <a:pt x="181211" y="521439"/>
                </a:cubicBezTo>
                <a:cubicBezTo>
                  <a:pt x="-61734" y="763487"/>
                  <a:pt x="-61848" y="1156053"/>
                  <a:pt x="180925" y="1398260"/>
                </a:cubicBezTo>
                <a:cubicBezTo>
                  <a:pt x="423698" y="1640466"/>
                  <a:pt x="817404" y="1640598"/>
                  <a:pt x="1060349" y="1398550"/>
                </a:cubicBezTo>
                <a:cubicBezTo>
                  <a:pt x="1060464" y="1398454"/>
                  <a:pt x="1060521" y="1398357"/>
                  <a:pt x="1060635" y="1398260"/>
                </a:cubicBezTo>
                <a:lnTo>
                  <a:pt x="1060635" y="1398260"/>
                </a:lnTo>
                <a:cubicBezTo>
                  <a:pt x="1220083" y="1239227"/>
                  <a:pt x="1411650" y="1179398"/>
                  <a:pt x="1612989" y="1319171"/>
                </a:cubicBezTo>
                <a:cubicBezTo>
                  <a:pt x="1678998" y="1365040"/>
                  <a:pt x="1746092" y="1432163"/>
                  <a:pt x="1813472" y="1524585"/>
                </a:cubicBezTo>
                <a:lnTo>
                  <a:pt x="1813472" y="1524585"/>
                </a:lnTo>
                <a:cubicBezTo>
                  <a:pt x="1830274" y="1547377"/>
                  <a:pt x="1848962" y="1569087"/>
                  <a:pt x="1867707" y="1590512"/>
                </a:cubicBezTo>
                <a:cubicBezTo>
                  <a:pt x="2218551" y="1990155"/>
                  <a:pt x="2827885" y="2030566"/>
                  <a:pt x="3228735" y="1680763"/>
                </a:cubicBezTo>
                <a:cubicBezTo>
                  <a:pt x="3231249" y="1678592"/>
                  <a:pt x="3233707" y="1676410"/>
                  <a:pt x="3236164" y="1674216"/>
                </a:cubicBezTo>
                <a:lnTo>
                  <a:pt x="3236164" y="1674216"/>
                </a:lnTo>
                <a:cubicBezTo>
                  <a:pt x="3425788" y="1504300"/>
                  <a:pt x="3604667" y="1424642"/>
                  <a:pt x="3794348" y="1465098"/>
                </a:cubicBezTo>
                <a:close/>
              </a:path>
            </a:pathLst>
          </a:custGeom>
          <a:solidFill>
            <a:schemeClr val="accent3">
              <a:alpha val="25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85;p1"/>
          <p:cNvSpPr/>
          <p:nvPr/>
        </p:nvSpPr>
        <p:spPr>
          <a:xfrm>
            <a:off x="7499182" y="2921152"/>
            <a:ext cx="2372826" cy="2372826"/>
          </a:xfrm>
          <a:prstGeom prst="ellipse">
            <a:avLst/>
          </a:prstGeom>
          <a:solidFill>
            <a:schemeClr val="accent3">
              <a:lumMod val="20000"/>
              <a:lumOff val="80000"/>
              <a:alpha val="24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6" name="Google Shape;86;p1"/>
          <p:cNvSpPr/>
          <p:nvPr/>
        </p:nvSpPr>
        <p:spPr>
          <a:xfrm>
            <a:off x="10917071" y="1901703"/>
            <a:ext cx="1274930" cy="2114501"/>
          </a:xfrm>
          <a:custGeom>
            <a:avLst/>
            <a:gdLst/>
            <a:ahLst/>
            <a:cxnLst/>
            <a:rect l="l" t="t" r="r" b="b"/>
            <a:pathLst>
              <a:path w="1554559" h="2578272" extrusionOk="0">
                <a:moveTo>
                  <a:pt x="1289136" y="0"/>
                </a:moveTo>
                <a:cubicBezTo>
                  <a:pt x="1378132" y="0"/>
                  <a:pt x="1465022" y="9018"/>
                  <a:pt x="1548942" y="26191"/>
                </a:cubicBezTo>
                <a:lnTo>
                  <a:pt x="1554559" y="27635"/>
                </a:lnTo>
                <a:lnTo>
                  <a:pt x="1554559" y="2550637"/>
                </a:lnTo>
                <a:lnTo>
                  <a:pt x="1548942" y="2552081"/>
                </a:lnTo>
                <a:cubicBezTo>
                  <a:pt x="1465022" y="2569254"/>
                  <a:pt x="1378132" y="2578272"/>
                  <a:pt x="1289136" y="2578272"/>
                </a:cubicBezTo>
                <a:cubicBezTo>
                  <a:pt x="577166" y="2578272"/>
                  <a:pt x="0" y="2001106"/>
                  <a:pt x="0" y="1289136"/>
                </a:cubicBezTo>
                <a:cubicBezTo>
                  <a:pt x="0" y="577166"/>
                  <a:pt x="577166" y="0"/>
                  <a:pt x="1289136" y="0"/>
                </a:cubicBezTo>
                <a:close/>
              </a:path>
            </a:pathLst>
          </a:custGeom>
          <a:solidFill>
            <a:schemeClr val="accent2">
              <a:alpha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7" name="Google Shape;87;p1"/>
          <p:cNvSpPr/>
          <p:nvPr/>
        </p:nvSpPr>
        <p:spPr>
          <a:xfrm>
            <a:off x="3023" y="1229677"/>
            <a:ext cx="12188977" cy="5654052"/>
          </a:xfrm>
          <a:custGeom>
            <a:avLst/>
            <a:gdLst/>
            <a:ahLst/>
            <a:cxnLst/>
            <a:rect l="l" t="t" r="r" b="b"/>
            <a:pathLst>
              <a:path w="12172300" h="5646316" extrusionOk="0">
                <a:moveTo>
                  <a:pt x="2020048" y="772"/>
                </a:moveTo>
                <a:cubicBezTo>
                  <a:pt x="3214043" y="23058"/>
                  <a:pt x="4394662" y="528038"/>
                  <a:pt x="5243170" y="1494566"/>
                </a:cubicBezTo>
                <a:cubicBezTo>
                  <a:pt x="5328507" y="1592101"/>
                  <a:pt x="5413583" y="1690932"/>
                  <a:pt x="5490072" y="1794691"/>
                </a:cubicBezTo>
                <a:cubicBezTo>
                  <a:pt x="5796815" y="2215437"/>
                  <a:pt x="6102256" y="2521009"/>
                  <a:pt x="6402755" y="2729825"/>
                </a:cubicBezTo>
                <a:cubicBezTo>
                  <a:pt x="7319338" y="3366131"/>
                  <a:pt x="8191432" y="3093762"/>
                  <a:pt x="8917307" y="2369779"/>
                </a:cubicBezTo>
                <a:cubicBezTo>
                  <a:pt x="8917828" y="2369338"/>
                  <a:pt x="8918089" y="2368897"/>
                  <a:pt x="8918609" y="2368456"/>
                </a:cubicBezTo>
                <a:cubicBezTo>
                  <a:pt x="9748101" y="1542030"/>
                  <a:pt x="10963654" y="1335759"/>
                  <a:pt x="11985846" y="1749446"/>
                </a:cubicBezTo>
                <a:lnTo>
                  <a:pt x="12172300" y="1835804"/>
                </a:lnTo>
                <a:lnTo>
                  <a:pt x="12172300" y="5646316"/>
                </a:lnTo>
                <a:lnTo>
                  <a:pt x="0" y="5646316"/>
                </a:lnTo>
                <a:lnTo>
                  <a:pt x="0" y="450228"/>
                </a:lnTo>
                <a:lnTo>
                  <a:pt x="85943" y="407838"/>
                </a:lnTo>
                <a:cubicBezTo>
                  <a:pt x="699075" y="122988"/>
                  <a:pt x="1361596" y="-11519"/>
                  <a:pt x="2020048" y="7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9" name="Google Shape;89;p1"/>
          <p:cNvSpPr txBox="1">
            <a:spLocks noGrp="1"/>
          </p:cNvSpPr>
          <p:nvPr>
            <p:ph type="subTitle" idx="1"/>
          </p:nvPr>
        </p:nvSpPr>
        <p:spPr>
          <a:xfrm>
            <a:off x="840217" y="5875460"/>
            <a:ext cx="7768324" cy="57268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lt1"/>
              </a:buClr>
              <a:buSzPts val="3600"/>
              <a:buNone/>
            </a:pPr>
            <a:r>
              <a:rPr lang="en-GB" sz="2800" dirty="0">
                <a:solidFill>
                  <a:schemeClr val="lt2"/>
                </a:solidFill>
              </a:rPr>
              <a:t>Your guide to education and action towards personalised healthcare</a:t>
            </a:r>
            <a:endParaRPr sz="1800" dirty="0"/>
          </a:p>
        </p:txBody>
      </p:sp>
      <p:pic>
        <p:nvPicPr>
          <p:cNvPr id="91" name="Google Shape;91;p1"/>
          <p:cNvPicPr preferRelativeResize="0"/>
          <p:nvPr/>
        </p:nvPicPr>
        <p:blipFill rotWithShape="1">
          <a:blip r:embed="rId4">
            <a:alphaModFix/>
          </a:blip>
          <a:srcRect/>
          <a:stretch/>
        </p:blipFill>
        <p:spPr>
          <a:xfrm>
            <a:off x="9365542" y="4302531"/>
            <a:ext cx="2321779" cy="1683431"/>
          </a:xfrm>
          <a:prstGeom prst="rect">
            <a:avLst/>
          </a:prstGeom>
          <a:noFill/>
          <a:ln>
            <a:noFill/>
          </a:ln>
        </p:spPr>
      </p:pic>
      <p:sp>
        <p:nvSpPr>
          <p:cNvPr id="92" name="Google Shape;92;p1"/>
          <p:cNvSpPr/>
          <p:nvPr/>
        </p:nvSpPr>
        <p:spPr>
          <a:xfrm>
            <a:off x="4415042" y="1901703"/>
            <a:ext cx="549501" cy="549501"/>
          </a:xfrm>
          <a:prstGeom prst="ellipse">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93;p1"/>
          <p:cNvSpPr/>
          <p:nvPr/>
        </p:nvSpPr>
        <p:spPr>
          <a:xfrm>
            <a:off x="5102900" y="2591126"/>
            <a:ext cx="283061" cy="28306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Google Shape;88;p1">
            <a:extLst>
              <a:ext uri="{FF2B5EF4-FFF2-40B4-BE49-F238E27FC236}">
                <a16:creationId xmlns:a16="http://schemas.microsoft.com/office/drawing/2014/main" id="{D0A05125-238D-4FB4-87F0-53AA80FC762A}"/>
              </a:ext>
            </a:extLst>
          </p:cNvPr>
          <p:cNvSpPr txBox="1"/>
          <p:nvPr/>
        </p:nvSpPr>
        <p:spPr>
          <a:xfrm>
            <a:off x="840216" y="3116029"/>
            <a:ext cx="8301564" cy="2549468"/>
          </a:xfrm>
          <a:prstGeom prst="rect">
            <a:avLst/>
          </a:prstGeom>
          <a:noFill/>
          <a:ln>
            <a:noFill/>
          </a:ln>
        </p:spPr>
        <p:txBody>
          <a:bodyPr spcFirstLastPara="1" wrap="square" lIns="0" tIns="0" rIns="0" bIns="0" anchor="b" anchorCtr="0">
            <a:noAutofit/>
          </a:bodyPr>
          <a:lstStyle/>
          <a:p>
            <a:pPr lvl="0" eaLnBrk="1" fontAlgn="auto" hangingPunct="1">
              <a:lnSpc>
                <a:spcPct val="80000"/>
              </a:lnSpc>
              <a:spcBef>
                <a:spcPts val="0"/>
              </a:spcBef>
              <a:spcAft>
                <a:spcPts val="0"/>
              </a:spcAft>
              <a:buClr>
                <a:srgbClr val="000000"/>
              </a:buClr>
              <a:defRPr/>
            </a:pPr>
            <a:r>
              <a:rPr lang="en-GB" sz="3600" b="1" kern="0" spc="20" dirty="0">
                <a:solidFill>
                  <a:srgbClr val="03336A"/>
                </a:solidFill>
                <a:latin typeface="Arial Black"/>
                <a:ea typeface="Arial Black"/>
                <a:cs typeface="Arial Black"/>
                <a:sym typeface="Arial Black"/>
              </a:rPr>
              <a:t>Personalised healthcare playbook for health advocates</a:t>
            </a:r>
            <a:endParaRPr kumimoji="0" sz="3600" b="0" i="0" u="none" strike="noStrike" kern="0" cap="none" spc="20" normalizeH="0" baseline="0" noProof="0" dirty="0">
              <a:ln>
                <a:noFill/>
              </a:ln>
              <a:solidFill>
                <a:srgbClr val="000000"/>
              </a:solidFill>
              <a:effectLst/>
              <a:uLnTx/>
              <a:uFillTx/>
              <a:latin typeface="Arial"/>
              <a:ea typeface="+mn-ea"/>
              <a:cs typeface="Arial"/>
              <a:sym typeface="Arial"/>
            </a:endParaRPr>
          </a:p>
        </p:txBody>
      </p:sp>
      <p:sp>
        <p:nvSpPr>
          <p:cNvPr id="15" name="Google Shape;464;p13">
            <a:extLst>
              <a:ext uri="{FF2B5EF4-FFF2-40B4-BE49-F238E27FC236}">
                <a16:creationId xmlns:a16="http://schemas.microsoft.com/office/drawing/2014/main" id="{CF5C4806-5D22-B84E-857B-B0E85D528F1D}"/>
              </a:ext>
            </a:extLst>
          </p:cNvPr>
          <p:cNvSpPr txBox="1"/>
          <p:nvPr/>
        </p:nvSpPr>
        <p:spPr>
          <a:xfrm>
            <a:off x="9547654" y="6331447"/>
            <a:ext cx="2641323" cy="415498"/>
          </a:xfrm>
          <a:prstGeom prst="rect">
            <a:avLst/>
          </a:prstGeom>
          <a:noFill/>
          <a:ln>
            <a:noFill/>
          </a:ln>
        </p:spPr>
        <p:txBody>
          <a:bodyPr spcFirstLastPara="1" wrap="square" lIns="0" tIns="0" rIns="0" bIns="0" anchor="b" anchorCtr="0">
            <a:spAutoFit/>
          </a:bodyPr>
          <a:lstStyle/>
          <a:p>
            <a:pPr lvl="0">
              <a:spcBef>
                <a:spcPts val="0"/>
              </a:spcBef>
              <a:buClr>
                <a:srgbClr val="000000"/>
              </a:buClr>
              <a:buSzPts val="900"/>
              <a:defRPr/>
            </a:pPr>
            <a:r>
              <a:rPr kumimoji="0" lang="en-GB" sz="900" b="0" i="0" u="none" strike="noStrike" kern="0" cap="none" spc="0" normalizeH="0" baseline="0" noProof="0" dirty="0">
                <a:ln>
                  <a:noFill/>
                </a:ln>
                <a:solidFill>
                  <a:srgbClr val="03336A"/>
                </a:solidFill>
                <a:effectLst/>
                <a:uLnTx/>
                <a:uFillTx/>
                <a:latin typeface="+mj-lt"/>
                <a:ea typeface="Arial"/>
                <a:cs typeface="Arial"/>
                <a:sym typeface="Arial"/>
              </a:rPr>
              <a:t>Veeva document number: M-XX-00012177</a:t>
            </a:r>
            <a:endParaRPr lang="en-GB" sz="900" kern="0" dirty="0">
              <a:solidFill>
                <a:srgbClr val="03336A"/>
              </a:solidFill>
              <a:latin typeface="+mj-lt"/>
              <a:ea typeface="Arial"/>
              <a:cs typeface="Arial"/>
              <a:sym typeface="Arial"/>
            </a:endParaRPr>
          </a:p>
          <a:p>
            <a:pPr lvl="0">
              <a:spcBef>
                <a:spcPts val="0"/>
              </a:spcBef>
              <a:buClr>
                <a:srgbClr val="000000"/>
              </a:buClr>
              <a:buSzPts val="900"/>
              <a:defRPr/>
            </a:pPr>
            <a:r>
              <a:rPr lang="en-GB" sz="900" kern="0" dirty="0">
                <a:solidFill>
                  <a:srgbClr val="03336A"/>
                </a:solidFill>
                <a:latin typeface="+mj-lt"/>
                <a:cs typeface="Arial"/>
                <a:sym typeface="Arial"/>
              </a:rPr>
              <a:t>Creative Commons license: </a:t>
            </a:r>
            <a:r>
              <a:rPr lang="en-GB" sz="900" kern="0" dirty="0">
                <a:solidFill>
                  <a:srgbClr val="03336A"/>
                </a:solidFill>
                <a:latin typeface="+mj-lt"/>
                <a:cs typeface="Arial"/>
              </a:rPr>
              <a:t>(</a:t>
            </a:r>
            <a:r>
              <a:rPr lang="en-GB" sz="900" u="sng" dirty="0">
                <a:solidFill>
                  <a:schemeClr val="bg2"/>
                </a:solidFill>
                <a:hlinkClick r:id="rId5">
                  <a:extLst>
                    <a:ext uri="{A12FA001-AC4F-418D-AE19-62706E023703}">
                      <ahyp:hlinkClr xmlns:ahyp="http://schemas.microsoft.com/office/drawing/2018/hyperlinkcolor" val="tx"/>
                    </a:ext>
                  </a:extLst>
                </a:hlinkClick>
              </a:rPr>
              <a:t>CC BY-NC-SA 4.0</a:t>
            </a:r>
            <a:r>
              <a:rPr lang="en-GB" sz="900" kern="0" dirty="0">
                <a:solidFill>
                  <a:srgbClr val="03336A"/>
                </a:solidFill>
                <a:latin typeface="+mj-lt"/>
                <a:cs typeface="Arial"/>
              </a:rPr>
              <a:t>)</a:t>
            </a:r>
            <a:endParaRPr lang="en-GB" sz="900" kern="0" dirty="0">
              <a:solidFill>
                <a:srgbClr val="03336A"/>
              </a:solidFill>
              <a:latin typeface="+mj-lt"/>
              <a:cs typeface="Arial"/>
              <a:sym typeface="Arial"/>
            </a:endParaRPr>
          </a:p>
          <a:p>
            <a:pPr lvl="0">
              <a:spcBef>
                <a:spcPts val="0"/>
              </a:spcBef>
              <a:buClr>
                <a:srgbClr val="000000"/>
              </a:buClr>
              <a:buSzPts val="900"/>
              <a:defRPr/>
            </a:pPr>
            <a:r>
              <a:rPr lang="en-GB" sz="900" kern="0" dirty="0">
                <a:solidFill>
                  <a:srgbClr val="03336A"/>
                </a:solidFill>
                <a:latin typeface="+mj-lt"/>
                <a:cs typeface="Arial"/>
                <a:sym typeface="Arial"/>
              </a:rPr>
              <a:t>Date </a:t>
            </a:r>
            <a:r>
              <a:rPr kumimoji="0" lang="en-GB" sz="900" b="0" i="0" u="none" strike="noStrike" kern="0" cap="none" spc="0" normalizeH="0" baseline="0" noProof="0" dirty="0">
                <a:ln>
                  <a:noFill/>
                </a:ln>
                <a:solidFill>
                  <a:srgbClr val="03336A"/>
                </a:solidFill>
                <a:effectLst/>
                <a:uLnTx/>
                <a:uFillTx/>
                <a:latin typeface="+mj-lt"/>
                <a:ea typeface="Arial"/>
                <a:cs typeface="Arial"/>
                <a:sym typeface="Arial"/>
              </a:rPr>
              <a:t>of prep: </a:t>
            </a:r>
            <a:r>
              <a:rPr lang="en-GB" sz="900" kern="0" dirty="0">
                <a:solidFill>
                  <a:srgbClr val="03336A"/>
                </a:solidFill>
                <a:latin typeface="+mj-lt"/>
                <a:ea typeface="Arial"/>
                <a:cs typeface="Arial"/>
                <a:sym typeface="Arial"/>
              </a:rPr>
              <a:t>December 2022</a:t>
            </a:r>
            <a:endParaRPr kumimoji="0" sz="900" b="0" i="0" u="none" strike="noStrike" kern="0" cap="none" spc="0" normalizeH="0" baseline="0" noProof="0" dirty="0">
              <a:ln>
                <a:noFill/>
              </a:ln>
              <a:solidFill>
                <a:srgbClr val="03336A"/>
              </a:solidFill>
              <a:effectLst/>
              <a:uLnTx/>
              <a:uFillTx/>
              <a:latin typeface="+mj-lt"/>
              <a:ea typeface="Arial"/>
              <a:cs typeface="Arial"/>
              <a:sym typeface="Arial"/>
            </a:endParaRPr>
          </a:p>
        </p:txBody>
      </p:sp>
    </p:spTree>
    <p:extLst>
      <p:ext uri="{BB962C8B-B14F-4D97-AF65-F5344CB8AC3E}">
        <p14:creationId xmlns:p14="http://schemas.microsoft.com/office/powerpoint/2010/main" val="426156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56" name="Group 55">
            <a:extLst>
              <a:ext uri="{FF2B5EF4-FFF2-40B4-BE49-F238E27FC236}">
                <a16:creationId xmlns:a16="http://schemas.microsoft.com/office/drawing/2014/main" id="{EF929770-6B47-4AF0-BBD2-A6291842036E}"/>
              </a:ext>
            </a:extLst>
          </p:cNvPr>
          <p:cNvGrpSpPr/>
          <p:nvPr/>
        </p:nvGrpSpPr>
        <p:grpSpPr>
          <a:xfrm>
            <a:off x="521688" y="1289120"/>
            <a:ext cx="3349630" cy="1089529"/>
            <a:chOff x="1138657" y="1998673"/>
            <a:chExt cx="3349630" cy="1089529"/>
          </a:xfrm>
        </p:grpSpPr>
        <p:pic>
          <p:nvPicPr>
            <p:cNvPr id="59" name="Picture 58">
              <a:extLst>
                <a:ext uri="{FF2B5EF4-FFF2-40B4-BE49-F238E27FC236}">
                  <a16:creationId xmlns:a16="http://schemas.microsoft.com/office/drawing/2014/main" id="{512B0117-4F44-438D-9690-B80AE884C952}"/>
                </a:ext>
              </a:extLst>
            </p:cNvPr>
            <p:cNvPicPr>
              <a:picLocks noChangeAspect="1"/>
            </p:cNvPicPr>
            <p:nvPr/>
          </p:nvPicPr>
          <p:blipFill>
            <a:blip r:embed="rId3"/>
            <a:stretch>
              <a:fillRect/>
            </a:stretch>
          </p:blipFill>
          <p:spPr>
            <a:xfrm>
              <a:off x="1138657" y="2030989"/>
              <a:ext cx="3349630" cy="1029143"/>
            </a:xfrm>
            <a:prstGeom prst="rect">
              <a:avLst/>
            </a:prstGeom>
          </p:spPr>
        </p:pic>
        <p:sp>
          <p:nvSpPr>
            <p:cNvPr id="58" name="Rectangle 57">
              <a:extLst>
                <a:ext uri="{FF2B5EF4-FFF2-40B4-BE49-F238E27FC236}">
                  <a16:creationId xmlns:a16="http://schemas.microsoft.com/office/drawing/2014/main" id="{D38534BF-5974-46A2-9060-0AD85A8A2075}"/>
                </a:ext>
              </a:extLst>
            </p:cNvPr>
            <p:cNvSpPr/>
            <p:nvPr/>
          </p:nvSpPr>
          <p:spPr>
            <a:xfrm>
              <a:off x="1486160" y="1998673"/>
              <a:ext cx="2967545"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sp>
        <p:nvSpPr>
          <p:cNvPr id="442" name="Google Shape;442;p34">
            <a:hlinkClick r:id="rId4" action="ppaction://hlinksldjump"/>
          </p:cNvPr>
          <p:cNvSpPr/>
          <p:nvPr/>
        </p:nvSpPr>
        <p:spPr>
          <a:xfrm>
            <a:off x="4169124" y="2775934"/>
            <a:ext cx="4590629" cy="792000"/>
          </a:xfrm>
          <a:prstGeom prst="rect">
            <a:avLst/>
          </a:prstGeom>
          <a:solidFill>
            <a:srgbClr val="FCBD4A">
              <a:alpha val="50196"/>
            </a:srgbClr>
          </a:solidFill>
          <a:ln>
            <a:noFill/>
          </a:ln>
        </p:spPr>
        <p:txBody>
          <a:bodyPr spcFirstLastPara="1" wrap="square" lIns="91425" tIns="45700" rIns="91425" bIns="45700" anchor="ctr" anchorCtr="0">
            <a:noAutofit/>
          </a:bodyPr>
          <a:lstStyle/>
          <a:p>
            <a:pPr lvl="0" eaLnBrk="1" fontAlgn="auto" hangingPunct="1">
              <a:spcBef>
                <a:spcPts val="0"/>
              </a:spcBef>
              <a:spcAft>
                <a:spcPts val="0"/>
              </a:spcAft>
              <a:buClr>
                <a:srgbClr val="000000"/>
              </a:buClr>
              <a:buSzPts val="1400"/>
            </a:pPr>
            <a:r>
              <a:rPr kumimoji="0" lang="en-GB" sz="1400" b="0" i="0" u="none" strike="noStrike" kern="0" cap="none" spc="0" normalizeH="0" baseline="0" noProof="0" dirty="0">
                <a:ln>
                  <a:noFill/>
                </a:ln>
                <a:effectLst/>
                <a:uLnTx/>
                <a:uFillTx/>
                <a:latin typeface="+mn-lt"/>
                <a:ea typeface="Arial"/>
                <a:cs typeface="Arial"/>
                <a:sym typeface="Arial"/>
              </a:rPr>
              <a:t>…increasing general understanding of personalised healthcare,</a:t>
            </a:r>
            <a:r>
              <a:rPr kumimoji="0" lang="en-GB" sz="1400" b="0" i="0" u="none" strike="noStrike" kern="0" cap="none" spc="0" normalizeH="0" noProof="0" dirty="0">
                <a:ln>
                  <a:noFill/>
                </a:ln>
                <a:effectLst/>
                <a:uLnTx/>
                <a:uFillTx/>
                <a:latin typeface="+mn-lt"/>
                <a:ea typeface="Arial"/>
                <a:cs typeface="Arial"/>
                <a:sym typeface="Arial"/>
              </a:rPr>
              <a:t> </a:t>
            </a:r>
            <a:r>
              <a:rPr kumimoji="0" lang="en-GB" sz="1400" b="0" i="0" u="none" strike="noStrike" kern="0" cap="none" spc="0" normalizeH="0" baseline="0" noProof="0" dirty="0">
                <a:ln>
                  <a:noFill/>
                </a:ln>
                <a:effectLst/>
                <a:uLnTx/>
                <a:uFillTx/>
                <a:latin typeface="+mn-lt"/>
                <a:ea typeface="Arial"/>
                <a:cs typeface="Arial"/>
                <a:sym typeface="Arial"/>
              </a:rPr>
              <a:t>its key components and </a:t>
            </a:r>
            <a:r>
              <a:rPr lang="en-GB" sz="1400" kern="0" dirty="0">
                <a:latin typeface="+mn-lt"/>
                <a:ea typeface="Arial"/>
                <a:cs typeface="Arial"/>
                <a:sym typeface="Arial"/>
              </a:rPr>
              <a:t>benefits in my community</a:t>
            </a:r>
            <a:endParaRPr kumimoji="0" sz="1400" b="0" i="0" u="none" strike="noStrike" kern="0" cap="none" spc="0" normalizeH="0" baseline="0" noProof="0" dirty="0">
              <a:ln>
                <a:noFill/>
              </a:ln>
              <a:effectLst/>
              <a:uLnTx/>
              <a:uFillTx/>
              <a:latin typeface="+mn-lt"/>
              <a:ea typeface="Arial"/>
              <a:cs typeface="Arial"/>
              <a:sym typeface="Arial"/>
            </a:endParaRPr>
          </a:p>
        </p:txBody>
      </p:sp>
      <p:sp>
        <p:nvSpPr>
          <p:cNvPr id="443" name="Google Shape;443;p34">
            <a:hlinkClick r:id="rId5" action="ppaction://hlinksldjump"/>
          </p:cNvPr>
          <p:cNvSpPr/>
          <p:nvPr/>
        </p:nvSpPr>
        <p:spPr>
          <a:xfrm>
            <a:off x="4169125" y="3701873"/>
            <a:ext cx="4590629" cy="792000"/>
          </a:xfrm>
          <a:prstGeom prst="rect">
            <a:avLst/>
          </a:prstGeom>
          <a:solidFill>
            <a:srgbClr val="FCBD4A">
              <a:alpha val="50196"/>
            </a:srgbClr>
          </a:solidFill>
          <a:ln w="28575">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dirty="0">
                <a:ln>
                  <a:noFill/>
                </a:ln>
                <a:effectLst/>
                <a:uLnTx/>
                <a:uFillTx/>
                <a:latin typeface="+mn-lt"/>
                <a:ea typeface="Arial"/>
                <a:cs typeface="Arial"/>
                <a:sym typeface="Arial"/>
              </a:rPr>
              <a:t>…increasing understanding of specific personalised healthcare topics (e.g. prevention, health data, etc.) in my community</a:t>
            </a:r>
            <a:endParaRPr kumimoji="0" sz="1400" b="0" i="0" u="none" strike="noStrike" kern="0" cap="none" spc="0" normalizeH="0" baseline="0" noProof="0" dirty="0">
              <a:ln>
                <a:noFill/>
              </a:ln>
              <a:effectLst/>
              <a:uLnTx/>
              <a:uFillTx/>
              <a:latin typeface="+mn-lt"/>
              <a:ea typeface="Arial"/>
              <a:cs typeface="Arial"/>
              <a:sym typeface="Arial"/>
            </a:endParaRPr>
          </a:p>
        </p:txBody>
      </p:sp>
      <p:sp>
        <p:nvSpPr>
          <p:cNvPr id="444" name="Google Shape;444;p34">
            <a:hlinkClick r:id="rId6" action="ppaction://hlinksldjump"/>
          </p:cNvPr>
          <p:cNvSpPr/>
          <p:nvPr/>
        </p:nvSpPr>
        <p:spPr>
          <a:xfrm>
            <a:off x="4169124" y="4627812"/>
            <a:ext cx="4590629" cy="792000"/>
          </a:xfrm>
          <a:prstGeom prst="rect">
            <a:avLst/>
          </a:prstGeom>
          <a:solidFill>
            <a:srgbClr val="FCBD4A">
              <a:alpha val="50196"/>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dirty="0">
                <a:ln>
                  <a:noFill/>
                </a:ln>
                <a:effectLst/>
                <a:uLnTx/>
                <a:uFillTx/>
                <a:latin typeface="+mn-lt"/>
                <a:ea typeface="Arial"/>
                <a:cs typeface="Arial"/>
                <a:sym typeface="Arial"/>
              </a:rPr>
              <a:t>…improving dialogues between </a:t>
            </a:r>
            <a:r>
              <a:rPr lang="en-GB" sz="1400" kern="0" dirty="0">
                <a:latin typeface="+mn-lt"/>
                <a:cs typeface="Arial"/>
                <a:sym typeface="Arial"/>
              </a:rPr>
              <a:t>healthcare providers, people affected by health conditions and others to enable shared decision-making</a:t>
            </a:r>
            <a:endParaRPr sz="1400" kern="0" dirty="0">
              <a:latin typeface="+mn-lt"/>
              <a:cs typeface="Arial"/>
              <a:sym typeface="Arial"/>
            </a:endParaRPr>
          </a:p>
        </p:txBody>
      </p:sp>
      <p:sp>
        <p:nvSpPr>
          <p:cNvPr id="445" name="Google Shape;445;p34">
            <a:hlinkClick r:id="rId7" action="ppaction://hlinksldjump"/>
          </p:cNvPr>
          <p:cNvSpPr/>
          <p:nvPr/>
        </p:nvSpPr>
        <p:spPr>
          <a:xfrm>
            <a:off x="4169124" y="5553752"/>
            <a:ext cx="4590629" cy="792000"/>
          </a:xfrm>
          <a:prstGeom prst="rect">
            <a:avLst/>
          </a:prstGeom>
          <a:solidFill>
            <a:srgbClr val="FCBD4A">
              <a:alpha val="50196"/>
            </a:srgbClr>
          </a:solidFill>
          <a:ln>
            <a:noFill/>
          </a:ln>
        </p:spPr>
        <p:txBody>
          <a:bodyPr spcFirstLastPara="1" wrap="square" lIns="91425" tIns="45700" rIns="91425" bIns="45700" anchor="ctr" anchorCtr="0">
            <a:noAutofit/>
          </a:bodyPr>
          <a:lstStyle/>
          <a:p>
            <a:pPr eaLnBrk="1" fontAlgn="auto" hangingPunct="1">
              <a:spcBef>
                <a:spcPts val="0"/>
              </a:spcBef>
              <a:spcAft>
                <a:spcPts val="0"/>
              </a:spcAft>
              <a:buClr>
                <a:srgbClr val="000000"/>
              </a:buClr>
              <a:buSzPts val="1400"/>
              <a:defRPr/>
            </a:pPr>
            <a:r>
              <a:rPr kumimoji="0" lang="en-GB" sz="1400" b="0" i="0" u="none" strike="noStrike" kern="0" cap="none" spc="0" normalizeH="0" baseline="0" noProof="0" dirty="0">
                <a:ln>
                  <a:noFill/>
                </a:ln>
                <a:effectLst/>
                <a:uLnTx/>
                <a:uFillTx/>
                <a:latin typeface="+mn-lt"/>
                <a:ea typeface="Arial"/>
                <a:cs typeface="Arial"/>
                <a:sym typeface="Arial"/>
              </a:rPr>
              <a:t>…e</a:t>
            </a:r>
            <a:r>
              <a:rPr lang="en-GB" sz="1400" kern="0" dirty="0" err="1">
                <a:latin typeface="+mn-lt"/>
                <a:cs typeface="Arial"/>
              </a:rPr>
              <a:t>mpowering</a:t>
            </a:r>
            <a:r>
              <a:rPr lang="en-GB" sz="1400" kern="0" dirty="0">
                <a:latin typeface="+mn-lt"/>
                <a:cs typeface="Arial"/>
              </a:rPr>
              <a:t> communities to act as key stakeholders in developing personalised healthcare-enabled health systems</a:t>
            </a:r>
          </a:p>
        </p:txBody>
      </p:sp>
      <p:sp>
        <p:nvSpPr>
          <p:cNvPr id="454" name="Google Shape;454;p34"/>
          <p:cNvSpPr/>
          <p:nvPr/>
        </p:nvSpPr>
        <p:spPr>
          <a:xfrm>
            <a:off x="517618" y="2784324"/>
            <a:ext cx="2588047" cy="3487290"/>
          </a:xfrm>
          <a:prstGeom prst="rect">
            <a:avLst/>
          </a:prstGeom>
          <a:solidFill>
            <a:schemeClr val="bg1"/>
          </a:solidFill>
          <a:ln w="25400" cap="flat" cmpd="sng">
            <a:solidFill>
              <a:srgbClr val="FCBD4A"/>
            </a:solidFill>
            <a:prstDash val="solid"/>
            <a:round/>
            <a:headEnd type="none" w="sm" len="sm"/>
            <a:tailEnd type="none" w="sm" len="sm"/>
          </a:ln>
        </p:spPr>
        <p:txBody>
          <a:bodyPr spcFirstLastPara="1" wrap="square" lIns="144000"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400" b="1" i="0" u="none" strike="noStrike" kern="0" cap="none" spc="0" normalizeH="0" baseline="0" noProof="0" dirty="0">
                <a:ln>
                  <a:noFill/>
                </a:ln>
                <a:effectLst/>
                <a:uLnTx/>
                <a:uFillTx/>
                <a:latin typeface="+mn-lt"/>
                <a:ea typeface="Arial"/>
                <a:cs typeface="Arial"/>
                <a:sym typeface="Arial"/>
              </a:rPr>
              <a:t>Communities have a deep understanding of personalised healthcare and are engaged in regular dialogue with key stakeholders that leads to action towards personalised healthcare</a:t>
            </a:r>
            <a:endParaRPr kumimoji="0" sz="1400" b="0" i="0" u="none" strike="noStrike" kern="0" cap="none" spc="0" normalizeH="0" baseline="0" noProof="0" dirty="0">
              <a:ln>
                <a:noFill/>
              </a:ln>
              <a:effectLst/>
              <a:uLnTx/>
              <a:uFillTx/>
              <a:latin typeface="+mn-lt"/>
              <a:ea typeface="Arial"/>
              <a:cs typeface="Arial"/>
              <a:sym typeface="Arial"/>
            </a:endParaRPr>
          </a:p>
        </p:txBody>
      </p:sp>
      <p:sp>
        <p:nvSpPr>
          <p:cNvPr id="455" name="Google Shape;455;p34">
            <a:hlinkClick r:id="rId8" action="ppaction://hlinksldjump"/>
          </p:cNvPr>
          <p:cNvSpPr/>
          <p:nvPr/>
        </p:nvSpPr>
        <p:spPr>
          <a:xfrm>
            <a:off x="8010024" y="1104114"/>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1265237" lvl="1" eaLnBrk="1" fontAlgn="auto" hangingPunct="1">
              <a:lnSpc>
                <a:spcPct val="90000"/>
              </a:lnSpc>
              <a:spcBef>
                <a:spcPts val="0"/>
              </a:spcBef>
              <a:spcAft>
                <a:spcPts val="0"/>
              </a:spcAft>
              <a:buClr>
                <a:srgbClr val="000000"/>
              </a:buClr>
              <a:buSzPts val="1800"/>
              <a:defRPr/>
            </a:pPr>
            <a:r>
              <a:rPr kumimoji="0" lang="en-GB" b="1" i="0" u="none" strike="noStrike" kern="0" cap="none" spc="0" normalizeH="0" baseline="0" noProof="0" dirty="0">
                <a:ln>
                  <a:noFill/>
                </a:ln>
                <a:solidFill>
                  <a:srgbClr val="FFFFFF"/>
                </a:solidFill>
                <a:effectLst/>
                <a:uLnTx/>
                <a:uFillTx/>
                <a:latin typeface="+mn-lt"/>
                <a:ea typeface="Arial"/>
                <a:cs typeface="Arial"/>
                <a:sym typeface="Arial"/>
              </a:rPr>
              <a:t>Data &amp; Digitalisation of Healthcare</a:t>
            </a:r>
            <a:endParaRPr kumimoji="0" sz="1400" b="0" i="0" u="none" strike="noStrike" kern="0" cap="none" spc="0" normalizeH="0" baseline="0" noProof="0" dirty="0">
              <a:ln>
                <a:noFill/>
              </a:ln>
              <a:solidFill>
                <a:srgbClr val="000000"/>
              </a:solidFill>
              <a:effectLst/>
              <a:uLnTx/>
              <a:uFillTx/>
              <a:latin typeface="+mn-lt"/>
              <a:ea typeface="Arial"/>
              <a:cs typeface="Arial"/>
              <a:sym typeface="Arial"/>
            </a:endParaRPr>
          </a:p>
        </p:txBody>
      </p:sp>
      <p:sp>
        <p:nvSpPr>
          <p:cNvPr id="456" name="Google Shape;456;p34">
            <a:hlinkClick r:id="rId9" action="ppaction://hlinksldjump"/>
          </p:cNvPr>
          <p:cNvSpPr/>
          <p:nvPr/>
        </p:nvSpPr>
        <p:spPr>
          <a:xfrm>
            <a:off x="4263821" y="1106830"/>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1265237" lvl="1" eaLnBrk="1" fontAlgn="auto" hangingPunct="1">
              <a:lnSpc>
                <a:spcPct val="90000"/>
              </a:lnSpc>
              <a:spcBef>
                <a:spcPts val="0"/>
              </a:spcBef>
              <a:spcAft>
                <a:spcPts val="0"/>
              </a:spcAft>
              <a:buClr>
                <a:srgbClr val="000000"/>
              </a:buClr>
              <a:buSzPts val="1800"/>
              <a:defRPr/>
            </a:pPr>
            <a:r>
              <a:rPr kumimoji="0" lang="en-GB" b="1" i="0" u="none" strike="noStrike" kern="0" cap="none" spc="0" normalizeH="0" baseline="0" noProof="0" dirty="0">
                <a:ln>
                  <a:noFill/>
                </a:ln>
                <a:solidFill>
                  <a:srgbClr val="FFFFFF"/>
                </a:solidFill>
                <a:effectLst/>
                <a:uLnTx/>
                <a:uFillTx/>
                <a:latin typeface="+mn-lt"/>
                <a:ea typeface="Arial"/>
                <a:cs typeface="Arial"/>
                <a:sym typeface="Arial"/>
              </a:rPr>
              <a:t>Ecosystem Development &amp; Policy</a:t>
            </a:r>
            <a:endParaRPr kumimoji="0" sz="1400" b="0" i="0" u="none" strike="noStrike" kern="0" cap="none" spc="0" normalizeH="0" baseline="0" noProof="0" dirty="0">
              <a:ln>
                <a:noFill/>
              </a:ln>
              <a:solidFill>
                <a:srgbClr val="000000"/>
              </a:solidFill>
              <a:effectLst/>
              <a:uLnTx/>
              <a:uFillTx/>
              <a:latin typeface="+mn-lt"/>
              <a:ea typeface="Arial"/>
              <a:cs typeface="Arial"/>
              <a:sym typeface="Arial"/>
            </a:endParaRPr>
          </a:p>
        </p:txBody>
      </p:sp>
      <p:cxnSp>
        <p:nvCxnSpPr>
          <p:cNvPr id="457" name="Google Shape;457;p34"/>
          <p:cNvCxnSpPr/>
          <p:nvPr/>
        </p:nvCxnSpPr>
        <p:spPr>
          <a:xfrm rot="10800000" flipH="1">
            <a:off x="517618" y="2333812"/>
            <a:ext cx="10857600" cy="3900"/>
          </a:xfrm>
          <a:prstGeom prst="straightConnector1">
            <a:avLst/>
          </a:prstGeom>
          <a:noFill/>
          <a:ln w="38100" cap="flat" cmpd="sng">
            <a:solidFill>
              <a:srgbClr val="FCBD4A"/>
            </a:solidFill>
            <a:prstDash val="solid"/>
            <a:round/>
            <a:headEnd type="none" w="sm" len="sm"/>
            <a:tailEnd type="none" w="sm" len="sm"/>
          </a:ln>
        </p:spPr>
      </p:cxnSp>
      <p:sp>
        <p:nvSpPr>
          <p:cNvPr id="459" name="Google Shape;459;p34"/>
          <p:cNvSpPr/>
          <p:nvPr/>
        </p:nvSpPr>
        <p:spPr>
          <a:xfrm rot="5400000">
            <a:off x="3241396" y="2957359"/>
            <a:ext cx="792000" cy="429151"/>
          </a:xfrm>
          <a:prstGeom prst="triangle">
            <a:avLst>
              <a:gd name="adj" fmla="val 50000"/>
            </a:avLst>
          </a:prstGeom>
          <a:solidFill>
            <a:srgbClr val="FCBD4A"/>
          </a:solidFill>
          <a:ln w="9525" cap="flat" cmpd="sng">
            <a:solidFill>
              <a:srgbClr val="FCBD4A"/>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62" name="Google Shape;462;p34"/>
          <p:cNvSpPr txBox="1"/>
          <p:nvPr/>
        </p:nvSpPr>
        <p:spPr>
          <a:xfrm>
            <a:off x="529493" y="2452791"/>
            <a:ext cx="1832700"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DESIRED OUTCOME</a:t>
            </a:r>
          </a:p>
        </p:txBody>
      </p:sp>
      <p:sp>
        <p:nvSpPr>
          <p:cNvPr id="463" name="Google Shape;463;p34"/>
          <p:cNvSpPr txBox="1"/>
          <p:nvPr/>
        </p:nvSpPr>
        <p:spPr>
          <a:xfrm>
            <a:off x="4166292" y="2452791"/>
            <a:ext cx="3132652"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ACTION AREAS: READ MORE ABOUT…</a:t>
            </a:r>
          </a:p>
        </p:txBody>
      </p:sp>
      <p:sp>
        <p:nvSpPr>
          <p:cNvPr id="41" name="Google Shape;459;p34">
            <a:extLst>
              <a:ext uri="{FF2B5EF4-FFF2-40B4-BE49-F238E27FC236}">
                <a16:creationId xmlns:a16="http://schemas.microsoft.com/office/drawing/2014/main" id="{466C8D24-6403-4FE4-A1E4-78F26F9CD49B}"/>
              </a:ext>
            </a:extLst>
          </p:cNvPr>
          <p:cNvSpPr/>
          <p:nvPr/>
        </p:nvSpPr>
        <p:spPr>
          <a:xfrm rot="5400000">
            <a:off x="3241395" y="3883298"/>
            <a:ext cx="792000" cy="429151"/>
          </a:xfrm>
          <a:prstGeom prst="triangle">
            <a:avLst>
              <a:gd name="adj" fmla="val 50000"/>
            </a:avLst>
          </a:prstGeom>
          <a:solidFill>
            <a:srgbClr val="FCBD4A"/>
          </a:solidFill>
          <a:ln w="9525" cap="flat" cmpd="sng">
            <a:solidFill>
              <a:srgbClr val="FCBD4A"/>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3" name="Google Shape;459;p34">
            <a:extLst>
              <a:ext uri="{FF2B5EF4-FFF2-40B4-BE49-F238E27FC236}">
                <a16:creationId xmlns:a16="http://schemas.microsoft.com/office/drawing/2014/main" id="{02E4E6DA-B2E5-4C5C-9208-78E6128A8218}"/>
              </a:ext>
            </a:extLst>
          </p:cNvPr>
          <p:cNvSpPr/>
          <p:nvPr/>
        </p:nvSpPr>
        <p:spPr>
          <a:xfrm rot="5400000">
            <a:off x="3241394" y="4810274"/>
            <a:ext cx="792000" cy="429151"/>
          </a:xfrm>
          <a:prstGeom prst="triangle">
            <a:avLst>
              <a:gd name="adj" fmla="val 50000"/>
            </a:avLst>
          </a:prstGeom>
          <a:solidFill>
            <a:srgbClr val="FCBD4A"/>
          </a:solidFill>
          <a:ln w="9525" cap="flat" cmpd="sng">
            <a:solidFill>
              <a:srgbClr val="FCBD4A"/>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4" name="Google Shape;459;p34">
            <a:extLst>
              <a:ext uri="{FF2B5EF4-FFF2-40B4-BE49-F238E27FC236}">
                <a16:creationId xmlns:a16="http://schemas.microsoft.com/office/drawing/2014/main" id="{B047337C-C5C0-4A55-8F51-D89485D93796}"/>
              </a:ext>
            </a:extLst>
          </p:cNvPr>
          <p:cNvSpPr/>
          <p:nvPr/>
        </p:nvSpPr>
        <p:spPr>
          <a:xfrm rot="5400000">
            <a:off x="3241393" y="5735177"/>
            <a:ext cx="792000" cy="429151"/>
          </a:xfrm>
          <a:prstGeom prst="triangle">
            <a:avLst>
              <a:gd name="adj" fmla="val 50000"/>
            </a:avLst>
          </a:prstGeom>
          <a:solidFill>
            <a:srgbClr val="FCBD4A"/>
          </a:solidFill>
          <a:ln w="9525" cap="flat" cmpd="sng">
            <a:solidFill>
              <a:srgbClr val="FCBD4A"/>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64" name="TextBox 63">
            <a:extLst>
              <a:ext uri="{FF2B5EF4-FFF2-40B4-BE49-F238E27FC236}">
                <a16:creationId xmlns:a16="http://schemas.microsoft.com/office/drawing/2014/main" id="{068C0259-BAAC-4D26-A3A6-B8206FDADD9C}"/>
              </a:ext>
            </a:extLst>
          </p:cNvPr>
          <p:cNvSpPr txBox="1"/>
          <p:nvPr/>
        </p:nvSpPr>
        <p:spPr>
          <a:xfrm>
            <a:off x="8844910" y="3174654"/>
            <a:ext cx="1403345" cy="369332"/>
          </a:xfrm>
          <a:prstGeom prst="rect">
            <a:avLst/>
          </a:prstGeom>
          <a:noFill/>
        </p:spPr>
        <p:txBody>
          <a:bodyPr wrap="square" rtlCol="0">
            <a:spAutoFit/>
          </a:bodyPr>
          <a:lstStyle/>
          <a:p>
            <a:r>
              <a:rPr lang="en-GB" sz="900" b="1" dirty="0">
                <a:solidFill>
                  <a:srgbClr val="FCBD4A"/>
                </a:solidFill>
                <a:latin typeface="+mn-lt"/>
              </a:rPr>
              <a:t>BEST PRACTICE EXAMPLES</a:t>
            </a:r>
          </a:p>
        </p:txBody>
      </p:sp>
      <p:sp>
        <p:nvSpPr>
          <p:cNvPr id="79" name="TextBox 78">
            <a:extLst>
              <a:ext uri="{FF2B5EF4-FFF2-40B4-BE49-F238E27FC236}">
                <a16:creationId xmlns:a16="http://schemas.microsoft.com/office/drawing/2014/main" id="{A5B7B7FE-3122-48CB-BEBB-D7BF5ED6AB9D}"/>
              </a:ext>
            </a:extLst>
          </p:cNvPr>
          <p:cNvSpPr txBox="1"/>
          <p:nvPr/>
        </p:nvSpPr>
        <p:spPr>
          <a:xfrm>
            <a:off x="8820197" y="2452791"/>
            <a:ext cx="2622160" cy="261610"/>
          </a:xfrm>
          <a:prstGeom prst="rect">
            <a:avLst/>
          </a:prstGeom>
          <a:noFill/>
        </p:spPr>
        <p:txBody>
          <a:bodyPr wrap="square" rtlCol="0" anchor="ctr">
            <a:spAutoFit/>
          </a:bodyPr>
          <a:lstStyle/>
          <a:p>
            <a:r>
              <a:rPr lang="en-GB" sz="1100" b="1" dirty="0">
                <a:latin typeface="+mn-lt"/>
              </a:rPr>
              <a:t>IMPLEMENTATION ACTIVITIES</a:t>
            </a:r>
          </a:p>
        </p:txBody>
      </p:sp>
      <p:sp>
        <p:nvSpPr>
          <p:cNvPr id="8" name="Rectangle 7">
            <a:hlinkClick r:id="rId10" action="ppaction://hlinksldjump"/>
            <a:extLst>
              <a:ext uri="{FF2B5EF4-FFF2-40B4-BE49-F238E27FC236}">
                <a16:creationId xmlns:a16="http://schemas.microsoft.com/office/drawing/2014/main" id="{8D724C5C-FB81-4776-950E-049788E98490}"/>
              </a:ext>
            </a:extLst>
          </p:cNvPr>
          <p:cNvSpPr/>
          <p:nvPr/>
        </p:nvSpPr>
        <p:spPr>
          <a:xfrm>
            <a:off x="10062726" y="3210652"/>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0" name="Rectangle 79">
            <a:hlinkClick r:id="rId11" action="ppaction://hlinksldjump"/>
            <a:extLst>
              <a:ext uri="{FF2B5EF4-FFF2-40B4-BE49-F238E27FC236}">
                <a16:creationId xmlns:a16="http://schemas.microsoft.com/office/drawing/2014/main" id="{03124C2E-C855-4FB7-BA22-EBED62FCDB25}"/>
              </a:ext>
            </a:extLst>
          </p:cNvPr>
          <p:cNvSpPr/>
          <p:nvPr/>
        </p:nvSpPr>
        <p:spPr>
          <a:xfrm>
            <a:off x="10445569" y="3210652"/>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81" name="TextBox 80">
            <a:extLst>
              <a:ext uri="{FF2B5EF4-FFF2-40B4-BE49-F238E27FC236}">
                <a16:creationId xmlns:a16="http://schemas.microsoft.com/office/drawing/2014/main" id="{62BB9704-C544-441F-94E1-EC56BB4DA0F0}"/>
              </a:ext>
            </a:extLst>
          </p:cNvPr>
          <p:cNvSpPr txBox="1"/>
          <p:nvPr/>
        </p:nvSpPr>
        <p:spPr>
          <a:xfrm>
            <a:off x="8860716" y="2796134"/>
            <a:ext cx="1403345" cy="369332"/>
          </a:xfrm>
          <a:prstGeom prst="rect">
            <a:avLst/>
          </a:prstGeom>
          <a:noFill/>
        </p:spPr>
        <p:txBody>
          <a:bodyPr wrap="square" rtlCol="0">
            <a:spAutoFit/>
          </a:bodyPr>
          <a:lstStyle/>
          <a:p>
            <a:r>
              <a:rPr lang="en-GB" sz="900" b="1" dirty="0">
                <a:solidFill>
                  <a:srgbClr val="FCBD4A"/>
                </a:solidFill>
                <a:latin typeface="+mn-lt"/>
              </a:rPr>
              <a:t>GUIDANCE AND TOOLS</a:t>
            </a:r>
          </a:p>
        </p:txBody>
      </p:sp>
      <p:sp>
        <p:nvSpPr>
          <p:cNvPr id="82" name="Rectangle 81">
            <a:hlinkClick r:id="rId4" action="ppaction://hlinksldjump"/>
            <a:extLst>
              <a:ext uri="{FF2B5EF4-FFF2-40B4-BE49-F238E27FC236}">
                <a16:creationId xmlns:a16="http://schemas.microsoft.com/office/drawing/2014/main" id="{22ACA7CB-FE34-4B3F-9378-CC86F7384475}"/>
              </a:ext>
            </a:extLst>
          </p:cNvPr>
          <p:cNvSpPr/>
          <p:nvPr/>
        </p:nvSpPr>
        <p:spPr>
          <a:xfrm>
            <a:off x="10062726" y="2829709"/>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3" name="Rectangle 82">
            <a:hlinkClick r:id="rId12" action="ppaction://hlinksldjump"/>
            <a:extLst>
              <a:ext uri="{FF2B5EF4-FFF2-40B4-BE49-F238E27FC236}">
                <a16:creationId xmlns:a16="http://schemas.microsoft.com/office/drawing/2014/main" id="{413B4E6F-69E0-40A1-8F31-6BD88F671D62}"/>
              </a:ext>
            </a:extLst>
          </p:cNvPr>
          <p:cNvSpPr/>
          <p:nvPr/>
        </p:nvSpPr>
        <p:spPr>
          <a:xfrm>
            <a:off x="10445569" y="282968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84" name="TextBox 83">
            <a:extLst>
              <a:ext uri="{FF2B5EF4-FFF2-40B4-BE49-F238E27FC236}">
                <a16:creationId xmlns:a16="http://schemas.microsoft.com/office/drawing/2014/main" id="{86141A14-C98D-4092-92D5-87FDEB427579}"/>
              </a:ext>
            </a:extLst>
          </p:cNvPr>
          <p:cNvSpPr txBox="1"/>
          <p:nvPr/>
        </p:nvSpPr>
        <p:spPr>
          <a:xfrm>
            <a:off x="8844910" y="3682634"/>
            <a:ext cx="1403345" cy="369332"/>
          </a:xfrm>
          <a:prstGeom prst="rect">
            <a:avLst/>
          </a:prstGeom>
          <a:noFill/>
        </p:spPr>
        <p:txBody>
          <a:bodyPr wrap="square" rtlCol="0">
            <a:spAutoFit/>
          </a:bodyPr>
          <a:lstStyle/>
          <a:p>
            <a:r>
              <a:rPr lang="en-GB" sz="900" b="1" dirty="0">
                <a:solidFill>
                  <a:srgbClr val="FCBD4A"/>
                </a:solidFill>
                <a:latin typeface="+mn-lt"/>
              </a:rPr>
              <a:t>GUIDANCE AND TOOLS</a:t>
            </a:r>
          </a:p>
        </p:txBody>
      </p:sp>
      <p:sp>
        <p:nvSpPr>
          <p:cNvPr id="85" name="Rectangle 84">
            <a:hlinkClick r:id="rId5" action="ppaction://hlinksldjump"/>
            <a:extLst>
              <a:ext uri="{FF2B5EF4-FFF2-40B4-BE49-F238E27FC236}">
                <a16:creationId xmlns:a16="http://schemas.microsoft.com/office/drawing/2014/main" id="{90C15C51-A510-4834-ACE4-71EAD6895E7D}"/>
              </a:ext>
            </a:extLst>
          </p:cNvPr>
          <p:cNvSpPr/>
          <p:nvPr/>
        </p:nvSpPr>
        <p:spPr>
          <a:xfrm>
            <a:off x="10062726" y="3706977"/>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7" name="TextBox 86">
            <a:extLst>
              <a:ext uri="{FF2B5EF4-FFF2-40B4-BE49-F238E27FC236}">
                <a16:creationId xmlns:a16="http://schemas.microsoft.com/office/drawing/2014/main" id="{4A0F25B1-512F-4B77-84BA-F76FACF6B428}"/>
              </a:ext>
            </a:extLst>
          </p:cNvPr>
          <p:cNvSpPr txBox="1"/>
          <p:nvPr/>
        </p:nvSpPr>
        <p:spPr>
          <a:xfrm>
            <a:off x="8844910" y="4100355"/>
            <a:ext cx="1403345" cy="369332"/>
          </a:xfrm>
          <a:prstGeom prst="rect">
            <a:avLst/>
          </a:prstGeom>
          <a:noFill/>
        </p:spPr>
        <p:txBody>
          <a:bodyPr wrap="square" rtlCol="0">
            <a:spAutoFit/>
          </a:bodyPr>
          <a:lstStyle/>
          <a:p>
            <a:r>
              <a:rPr lang="en-GB" sz="900" b="1" dirty="0">
                <a:solidFill>
                  <a:srgbClr val="FCBD4A"/>
                </a:solidFill>
                <a:latin typeface="+mn-lt"/>
              </a:rPr>
              <a:t>BEST PRACTICE EXAMPLES</a:t>
            </a:r>
          </a:p>
        </p:txBody>
      </p:sp>
      <p:sp>
        <p:nvSpPr>
          <p:cNvPr id="88" name="Rectangle 87">
            <a:hlinkClick r:id="rId5" action="ppaction://hlinksldjump"/>
            <a:extLst>
              <a:ext uri="{FF2B5EF4-FFF2-40B4-BE49-F238E27FC236}">
                <a16:creationId xmlns:a16="http://schemas.microsoft.com/office/drawing/2014/main" id="{1D23F17A-5584-4CAE-BCCF-565BEAFCE22F}"/>
              </a:ext>
            </a:extLst>
          </p:cNvPr>
          <p:cNvSpPr/>
          <p:nvPr/>
        </p:nvSpPr>
        <p:spPr>
          <a:xfrm>
            <a:off x="10062726" y="4124698"/>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0" name="TextBox 89">
            <a:extLst>
              <a:ext uri="{FF2B5EF4-FFF2-40B4-BE49-F238E27FC236}">
                <a16:creationId xmlns:a16="http://schemas.microsoft.com/office/drawing/2014/main" id="{BC4DCC63-C0D4-413C-B727-F81EFB446656}"/>
              </a:ext>
            </a:extLst>
          </p:cNvPr>
          <p:cNvSpPr txBox="1"/>
          <p:nvPr/>
        </p:nvSpPr>
        <p:spPr>
          <a:xfrm>
            <a:off x="8844910" y="4628800"/>
            <a:ext cx="1403345" cy="369332"/>
          </a:xfrm>
          <a:prstGeom prst="rect">
            <a:avLst/>
          </a:prstGeom>
          <a:noFill/>
        </p:spPr>
        <p:txBody>
          <a:bodyPr wrap="square" rtlCol="0">
            <a:spAutoFit/>
          </a:bodyPr>
          <a:lstStyle/>
          <a:p>
            <a:r>
              <a:rPr lang="en-GB" sz="900" b="1" dirty="0">
                <a:solidFill>
                  <a:srgbClr val="FCBD4A"/>
                </a:solidFill>
                <a:latin typeface="+mn-lt"/>
              </a:rPr>
              <a:t>GUIDANCE AND TOOLS</a:t>
            </a:r>
          </a:p>
        </p:txBody>
      </p:sp>
      <p:sp>
        <p:nvSpPr>
          <p:cNvPr id="91" name="Rectangle 90">
            <a:hlinkClick r:id="rId6" action="ppaction://hlinksldjump"/>
            <a:extLst>
              <a:ext uri="{FF2B5EF4-FFF2-40B4-BE49-F238E27FC236}">
                <a16:creationId xmlns:a16="http://schemas.microsoft.com/office/drawing/2014/main" id="{909EAF77-8DC6-4CD9-A024-F20F6AE1D481}"/>
              </a:ext>
            </a:extLst>
          </p:cNvPr>
          <p:cNvSpPr/>
          <p:nvPr/>
        </p:nvSpPr>
        <p:spPr>
          <a:xfrm>
            <a:off x="10062726" y="4653143"/>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2" name="Rectangle 91">
            <a:hlinkClick r:id="rId13" action="ppaction://hlinksldjump"/>
            <a:extLst>
              <a:ext uri="{FF2B5EF4-FFF2-40B4-BE49-F238E27FC236}">
                <a16:creationId xmlns:a16="http://schemas.microsoft.com/office/drawing/2014/main" id="{3CF661D5-C678-49C1-9774-BA881FD3D427}"/>
              </a:ext>
            </a:extLst>
          </p:cNvPr>
          <p:cNvSpPr/>
          <p:nvPr/>
        </p:nvSpPr>
        <p:spPr>
          <a:xfrm>
            <a:off x="10445569" y="4653143"/>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3" name="TextBox 92">
            <a:extLst>
              <a:ext uri="{FF2B5EF4-FFF2-40B4-BE49-F238E27FC236}">
                <a16:creationId xmlns:a16="http://schemas.microsoft.com/office/drawing/2014/main" id="{1A2D9316-656A-4284-BE5A-6F9BF1BF6621}"/>
              </a:ext>
            </a:extLst>
          </p:cNvPr>
          <p:cNvSpPr txBox="1"/>
          <p:nvPr/>
        </p:nvSpPr>
        <p:spPr>
          <a:xfrm>
            <a:off x="8844910" y="5046521"/>
            <a:ext cx="1403345" cy="369332"/>
          </a:xfrm>
          <a:prstGeom prst="rect">
            <a:avLst/>
          </a:prstGeom>
          <a:noFill/>
        </p:spPr>
        <p:txBody>
          <a:bodyPr wrap="square" rtlCol="0">
            <a:spAutoFit/>
          </a:bodyPr>
          <a:lstStyle/>
          <a:p>
            <a:r>
              <a:rPr lang="en-GB" sz="900" b="1" dirty="0">
                <a:solidFill>
                  <a:srgbClr val="FCBD4A"/>
                </a:solidFill>
                <a:latin typeface="+mn-lt"/>
              </a:rPr>
              <a:t>BEST PRACTICE EXAMPLES</a:t>
            </a:r>
          </a:p>
        </p:txBody>
      </p:sp>
      <p:sp>
        <p:nvSpPr>
          <p:cNvPr id="94" name="Rectangle 93">
            <a:hlinkClick r:id="rId14" action="ppaction://hlinksldjump"/>
            <a:extLst>
              <a:ext uri="{FF2B5EF4-FFF2-40B4-BE49-F238E27FC236}">
                <a16:creationId xmlns:a16="http://schemas.microsoft.com/office/drawing/2014/main" id="{0456CA6E-1524-414A-B5D3-1105F58654D3}"/>
              </a:ext>
            </a:extLst>
          </p:cNvPr>
          <p:cNvSpPr/>
          <p:nvPr/>
        </p:nvSpPr>
        <p:spPr>
          <a:xfrm>
            <a:off x="10062726" y="507086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5" name="Rectangle 94">
            <a:hlinkClick r:id="rId15" action="ppaction://hlinksldjump"/>
            <a:extLst>
              <a:ext uri="{FF2B5EF4-FFF2-40B4-BE49-F238E27FC236}">
                <a16:creationId xmlns:a16="http://schemas.microsoft.com/office/drawing/2014/main" id="{5FBA2608-BF14-4A91-830E-E48293F7068A}"/>
              </a:ext>
            </a:extLst>
          </p:cNvPr>
          <p:cNvSpPr/>
          <p:nvPr/>
        </p:nvSpPr>
        <p:spPr>
          <a:xfrm>
            <a:off x="10445569" y="507086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6" name="TextBox 95">
            <a:extLst>
              <a:ext uri="{FF2B5EF4-FFF2-40B4-BE49-F238E27FC236}">
                <a16:creationId xmlns:a16="http://schemas.microsoft.com/office/drawing/2014/main" id="{873727AA-C692-44F9-8F12-7ABA2E549E5F}"/>
              </a:ext>
            </a:extLst>
          </p:cNvPr>
          <p:cNvSpPr txBox="1"/>
          <p:nvPr/>
        </p:nvSpPr>
        <p:spPr>
          <a:xfrm>
            <a:off x="8844910" y="5548598"/>
            <a:ext cx="1403345" cy="369332"/>
          </a:xfrm>
          <a:prstGeom prst="rect">
            <a:avLst/>
          </a:prstGeom>
          <a:noFill/>
        </p:spPr>
        <p:txBody>
          <a:bodyPr wrap="square" rtlCol="0">
            <a:spAutoFit/>
          </a:bodyPr>
          <a:lstStyle/>
          <a:p>
            <a:r>
              <a:rPr lang="en-GB" sz="900" b="1" dirty="0">
                <a:solidFill>
                  <a:srgbClr val="FCBD4A"/>
                </a:solidFill>
                <a:latin typeface="+mn-lt"/>
              </a:rPr>
              <a:t>GUIDANCE AND TOOLS</a:t>
            </a:r>
          </a:p>
        </p:txBody>
      </p:sp>
      <p:sp>
        <p:nvSpPr>
          <p:cNvPr id="97" name="Rectangle 96">
            <a:hlinkClick r:id="rId7" action="ppaction://hlinksldjump"/>
            <a:extLst>
              <a:ext uri="{FF2B5EF4-FFF2-40B4-BE49-F238E27FC236}">
                <a16:creationId xmlns:a16="http://schemas.microsoft.com/office/drawing/2014/main" id="{9B45DD72-A66B-4B2B-BD68-CF105D6BBCB2}"/>
              </a:ext>
            </a:extLst>
          </p:cNvPr>
          <p:cNvSpPr/>
          <p:nvPr/>
        </p:nvSpPr>
        <p:spPr>
          <a:xfrm>
            <a:off x="10062726" y="5572941"/>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8" name="Rectangle 97">
            <a:hlinkClick r:id="rId16" action="ppaction://hlinksldjump"/>
            <a:extLst>
              <a:ext uri="{FF2B5EF4-FFF2-40B4-BE49-F238E27FC236}">
                <a16:creationId xmlns:a16="http://schemas.microsoft.com/office/drawing/2014/main" id="{2830AEDA-F0A0-4976-A896-96CB3EFC65F9}"/>
              </a:ext>
            </a:extLst>
          </p:cNvPr>
          <p:cNvSpPr/>
          <p:nvPr/>
        </p:nvSpPr>
        <p:spPr>
          <a:xfrm>
            <a:off x="10445569" y="5572916"/>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9" name="TextBox 98">
            <a:extLst>
              <a:ext uri="{FF2B5EF4-FFF2-40B4-BE49-F238E27FC236}">
                <a16:creationId xmlns:a16="http://schemas.microsoft.com/office/drawing/2014/main" id="{182B620F-E6E6-4193-84A2-213B5D7CF650}"/>
              </a:ext>
            </a:extLst>
          </p:cNvPr>
          <p:cNvSpPr txBox="1"/>
          <p:nvPr/>
        </p:nvSpPr>
        <p:spPr>
          <a:xfrm>
            <a:off x="8844910" y="5966319"/>
            <a:ext cx="1403345" cy="369332"/>
          </a:xfrm>
          <a:prstGeom prst="rect">
            <a:avLst/>
          </a:prstGeom>
          <a:noFill/>
        </p:spPr>
        <p:txBody>
          <a:bodyPr wrap="square" rtlCol="0">
            <a:spAutoFit/>
          </a:bodyPr>
          <a:lstStyle/>
          <a:p>
            <a:r>
              <a:rPr lang="en-GB" sz="900" b="1" dirty="0">
                <a:solidFill>
                  <a:srgbClr val="FCBD4A"/>
                </a:solidFill>
                <a:latin typeface="+mn-lt"/>
              </a:rPr>
              <a:t>BEST PRACTICE EXAMPLES</a:t>
            </a:r>
          </a:p>
        </p:txBody>
      </p:sp>
      <p:sp>
        <p:nvSpPr>
          <p:cNvPr id="100" name="Rectangle 99">
            <a:hlinkClick r:id="rId17" action="ppaction://hlinksldjump"/>
            <a:extLst>
              <a:ext uri="{FF2B5EF4-FFF2-40B4-BE49-F238E27FC236}">
                <a16:creationId xmlns:a16="http://schemas.microsoft.com/office/drawing/2014/main" id="{71BDDE86-6BDC-4D5F-AFA1-76D5EB0121A0}"/>
              </a:ext>
            </a:extLst>
          </p:cNvPr>
          <p:cNvSpPr/>
          <p:nvPr/>
        </p:nvSpPr>
        <p:spPr>
          <a:xfrm>
            <a:off x="10062726" y="5990662"/>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01" name="Rectangle 100">
            <a:hlinkClick r:id="rId18" action="ppaction://hlinksldjump"/>
            <a:extLst>
              <a:ext uri="{FF2B5EF4-FFF2-40B4-BE49-F238E27FC236}">
                <a16:creationId xmlns:a16="http://schemas.microsoft.com/office/drawing/2014/main" id="{35F75B62-2EDE-47C3-8E09-006088BE052C}"/>
              </a:ext>
            </a:extLst>
          </p:cNvPr>
          <p:cNvSpPr/>
          <p:nvPr/>
        </p:nvSpPr>
        <p:spPr>
          <a:xfrm>
            <a:off x="10445569" y="5990637"/>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102" name="Rectangle 101">
            <a:hlinkClick r:id="rId19" action="ppaction://hlinksldjump"/>
            <a:extLst>
              <a:ext uri="{FF2B5EF4-FFF2-40B4-BE49-F238E27FC236}">
                <a16:creationId xmlns:a16="http://schemas.microsoft.com/office/drawing/2014/main" id="{6711C9A9-0840-46B0-B7A1-55A58C815C42}"/>
              </a:ext>
            </a:extLst>
          </p:cNvPr>
          <p:cNvSpPr/>
          <p:nvPr/>
        </p:nvSpPr>
        <p:spPr>
          <a:xfrm>
            <a:off x="10832208" y="5576967"/>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103" name="Rectangle 102">
            <a:hlinkClick r:id="rId20" action="ppaction://hlinksldjump"/>
            <a:extLst>
              <a:ext uri="{FF2B5EF4-FFF2-40B4-BE49-F238E27FC236}">
                <a16:creationId xmlns:a16="http://schemas.microsoft.com/office/drawing/2014/main" id="{C6E836D6-3552-4B83-BF31-13C58DE64294}"/>
              </a:ext>
            </a:extLst>
          </p:cNvPr>
          <p:cNvSpPr/>
          <p:nvPr/>
        </p:nvSpPr>
        <p:spPr>
          <a:xfrm>
            <a:off x="11216949" y="5576942"/>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sp>
        <p:nvSpPr>
          <p:cNvPr id="104" name="Rectangle 103">
            <a:hlinkClick r:id="rId21" action="ppaction://hlinksldjump"/>
            <a:extLst>
              <a:ext uri="{FF2B5EF4-FFF2-40B4-BE49-F238E27FC236}">
                <a16:creationId xmlns:a16="http://schemas.microsoft.com/office/drawing/2014/main" id="{453FF18A-A3A0-48EA-8025-838BF40FBED2}"/>
              </a:ext>
            </a:extLst>
          </p:cNvPr>
          <p:cNvSpPr/>
          <p:nvPr/>
        </p:nvSpPr>
        <p:spPr>
          <a:xfrm>
            <a:off x="10832208" y="5990637"/>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105" name="Rectangle 104">
            <a:hlinkClick r:id="rId22" action="ppaction://hlinksldjump"/>
            <a:extLst>
              <a:ext uri="{FF2B5EF4-FFF2-40B4-BE49-F238E27FC236}">
                <a16:creationId xmlns:a16="http://schemas.microsoft.com/office/drawing/2014/main" id="{EFCA1C67-9B49-4F65-BA46-36698AB94539}"/>
              </a:ext>
            </a:extLst>
          </p:cNvPr>
          <p:cNvSpPr/>
          <p:nvPr/>
        </p:nvSpPr>
        <p:spPr>
          <a:xfrm>
            <a:off x="11216949" y="5990612"/>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sp>
        <p:nvSpPr>
          <p:cNvPr id="2" name="Title 1">
            <a:extLst>
              <a:ext uri="{FF2B5EF4-FFF2-40B4-BE49-F238E27FC236}">
                <a16:creationId xmlns:a16="http://schemas.microsoft.com/office/drawing/2014/main" id="{ECE93D72-2531-4C06-B4A1-5E4EAD528559}"/>
              </a:ext>
            </a:extLst>
          </p:cNvPr>
          <p:cNvSpPr>
            <a:spLocks noGrp="1"/>
          </p:cNvSpPr>
          <p:nvPr>
            <p:ph type="title"/>
          </p:nvPr>
        </p:nvSpPr>
        <p:spPr/>
        <p:txBody>
          <a:bodyPr anchor="t"/>
          <a:lstStyle/>
          <a:p>
            <a:r>
              <a:rPr lang="en-GB" dirty="0">
                <a:latin typeface="+mn-lt"/>
              </a:rPr>
              <a:t>Personalised Healthcare Literacy Building &amp; Empowerment</a:t>
            </a:r>
          </a:p>
        </p:txBody>
      </p:sp>
      <p:pic>
        <p:nvPicPr>
          <p:cNvPr id="52" name="Picture 51">
            <a:hlinkClick r:id="rId23" action="ppaction://hlinksldjump"/>
            <a:extLst>
              <a:ext uri="{FF2B5EF4-FFF2-40B4-BE49-F238E27FC236}">
                <a16:creationId xmlns:a16="http://schemas.microsoft.com/office/drawing/2014/main" id="{263EF428-C927-47BF-A2B3-A6AD922AF956}"/>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70458" y="458629"/>
            <a:ext cx="227091" cy="231543"/>
          </a:xfrm>
          <a:prstGeom prst="rect">
            <a:avLst/>
          </a:prstGeom>
        </p:spPr>
      </p:pic>
      <p:pic>
        <p:nvPicPr>
          <p:cNvPr id="53" name="Picture 52">
            <a:hlinkClick r:id="rId26" action="ppaction://hlinksldjump"/>
            <a:extLst>
              <a:ext uri="{FF2B5EF4-FFF2-40B4-BE49-F238E27FC236}">
                <a16:creationId xmlns:a16="http://schemas.microsoft.com/office/drawing/2014/main" id="{569C33CC-FCE2-4595-8E41-B0D2D2CADF30}"/>
              </a:ext>
            </a:extLst>
          </p:cNvPr>
          <p:cNvPicPr>
            <a:picLocks noChangeAspect="1"/>
          </p:cNvPicPr>
          <p:nvPr/>
        </p:nvPicPr>
        <p:blipFill>
          <a:blip r:embed="rId27"/>
          <a:stretch>
            <a:fillRect/>
          </a:stretch>
        </p:blipFill>
        <p:spPr>
          <a:xfrm>
            <a:off x="143742" y="734587"/>
            <a:ext cx="271618" cy="365126"/>
          </a:xfrm>
          <a:prstGeom prst="rect">
            <a:avLst/>
          </a:prstGeom>
        </p:spPr>
      </p:pic>
      <p:sp>
        <p:nvSpPr>
          <p:cNvPr id="54" name="Oval 53">
            <a:extLst>
              <a:ext uri="{FF2B5EF4-FFF2-40B4-BE49-F238E27FC236}">
                <a16:creationId xmlns:a16="http://schemas.microsoft.com/office/drawing/2014/main" id="{54D09E0C-B9A9-4E1D-A44A-3B255E1D5BB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8" action="ppaction://hlinksldjump"/>
            <a:extLst>
              <a:ext uri="{FF2B5EF4-FFF2-40B4-BE49-F238E27FC236}">
                <a16:creationId xmlns:a16="http://schemas.microsoft.com/office/drawing/2014/main" id="{7A7D5C34-0A4D-48F3-9F87-17E7C74F15BE}"/>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86676" y="145807"/>
            <a:ext cx="195449" cy="195449"/>
          </a:xfrm>
          <a:prstGeom prst="rect">
            <a:avLst/>
          </a:prstGeom>
        </p:spPr>
      </p:pic>
      <p:pic>
        <p:nvPicPr>
          <p:cNvPr id="61" name="Picture 60" descr="Logo, icon&#10;&#10;Description automatically generated">
            <a:extLst>
              <a:ext uri="{FF2B5EF4-FFF2-40B4-BE49-F238E27FC236}">
                <a16:creationId xmlns:a16="http://schemas.microsoft.com/office/drawing/2014/main" id="{96040AE6-6394-4F3B-B489-78B4B7427773}"/>
              </a:ext>
            </a:extLst>
          </p:cNvPr>
          <p:cNvPicPr>
            <a:picLocks noChangeAspect="1"/>
          </p:cNvPicPr>
          <p:nvPr/>
        </p:nvPicPr>
        <p:blipFill rotWithShape="1">
          <a:blip r:embed="rId31">
            <a:extLst>
              <a:ext uri="{BEBA8EAE-BF5A-486C-A8C5-ECC9F3942E4B}">
                <a14:imgProps xmlns:a14="http://schemas.microsoft.com/office/drawing/2010/main">
                  <a14:imgLayer r:embed="rId32">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43245" y="1515700"/>
            <a:ext cx="935563" cy="615274"/>
          </a:xfrm>
          <a:prstGeom prst="rect">
            <a:avLst/>
          </a:prstGeom>
        </p:spPr>
      </p:pic>
      <p:pic>
        <p:nvPicPr>
          <p:cNvPr id="5" name="Picture 4">
            <a:extLst>
              <a:ext uri="{FF2B5EF4-FFF2-40B4-BE49-F238E27FC236}">
                <a16:creationId xmlns:a16="http://schemas.microsoft.com/office/drawing/2014/main" id="{223EF984-1662-415A-AE35-1BA94AD52F66}"/>
              </a:ext>
            </a:extLst>
          </p:cNvPr>
          <p:cNvPicPr>
            <a:picLocks noChangeAspect="1"/>
          </p:cNvPicPr>
          <p:nvPr/>
        </p:nvPicPr>
        <p:blipFill rotWithShape="1">
          <a:blip r:embed="rId33">
            <a:extLst>
              <a:ext uri="{BEBA8EAE-BF5A-486C-A8C5-ECC9F3942E4B}">
                <a14:imgProps xmlns:a14="http://schemas.microsoft.com/office/drawing/2010/main">
                  <a14:imgLayer r:embed="rId34">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4686703" y="1212722"/>
            <a:ext cx="730797" cy="754283"/>
          </a:xfrm>
          <a:prstGeom prst="rect">
            <a:avLst/>
          </a:prstGeom>
        </p:spPr>
      </p:pic>
      <p:pic>
        <p:nvPicPr>
          <p:cNvPr id="7" name="Picture 6" descr="Icon&#10;&#10;Description automatically generated">
            <a:extLst>
              <a:ext uri="{FF2B5EF4-FFF2-40B4-BE49-F238E27FC236}">
                <a16:creationId xmlns:a16="http://schemas.microsoft.com/office/drawing/2014/main" id="{77489F8A-EA5D-4447-BBC7-EA1CED7A6522}"/>
              </a:ext>
            </a:extLst>
          </p:cNvPr>
          <p:cNvPicPr>
            <a:picLocks noChangeAspect="1"/>
          </p:cNvPicPr>
          <p:nvPr/>
        </p:nvPicPr>
        <p:blipFill>
          <a:blip r:embed="rId35">
            <a:extLst>
              <a:ext uri="{BEBA8EAE-BF5A-486C-A8C5-ECC9F3942E4B}">
                <a14:imgProps xmlns:a14="http://schemas.microsoft.com/office/drawing/2010/main">
                  <a14:imgLayer r:embed="rId36">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tretch>
            <a:fillRect/>
          </a:stretch>
        </p:blipFill>
        <p:spPr>
          <a:xfrm>
            <a:off x="7577589" y="652754"/>
            <a:ext cx="2401500" cy="1927520"/>
          </a:xfrm>
          <a:prstGeom prst="rect">
            <a:avLst/>
          </a:prstGeom>
        </p:spPr>
      </p:pic>
    </p:spTree>
    <p:extLst>
      <p:ext uri="{BB962C8B-B14F-4D97-AF65-F5344CB8AC3E}">
        <p14:creationId xmlns:p14="http://schemas.microsoft.com/office/powerpoint/2010/main" val="151690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4FC6CDB-32D9-407C-BB9E-1D9238146495}"/>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7F19D4B6-2F70-4890-96B0-9F0BCEB588D6}"/>
                </a:ext>
              </a:extLst>
            </p:cNvPr>
            <p:cNvPicPr>
              <a:picLocks noChangeAspect="1"/>
            </p:cNvPicPr>
            <p:nvPr/>
          </p:nvPicPr>
          <p:blipFill>
            <a:blip r:embed="rId3"/>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B2F5839B-F655-4E1C-ABAE-CB9C429CF595}"/>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3" y="2493817"/>
            <a:ext cx="7373464" cy="4070345"/>
          </a:xfrm>
          <a:prstGeom prst="rect">
            <a:avLst/>
          </a:prstGeom>
        </p:spPr>
        <p:txBody>
          <a:bodyPr wrap="square">
            <a:spAutoFit/>
          </a:bodyPr>
          <a:lstStyle/>
          <a:p>
            <a:pPr lvl="0">
              <a:lnSpc>
                <a:spcPct val="150000"/>
              </a:lnSpc>
              <a:spcBef>
                <a:spcPts val="0"/>
              </a:spcBef>
              <a:spcAft>
                <a:spcPts val="0"/>
              </a:spcAft>
              <a:buClr>
                <a:srgbClr val="000000"/>
              </a:buClr>
              <a:buSzPts val="1100"/>
            </a:pPr>
            <a:r>
              <a:rPr lang="en-GB" sz="1200" b="1" dirty="0">
                <a:latin typeface="+mn-lt"/>
                <a:ea typeface="Arial"/>
                <a:cs typeface="Arial"/>
                <a:sym typeface="Arial"/>
              </a:rPr>
              <a:t>What personalised healthcare is and how to talk to </a:t>
            </a:r>
            <a:r>
              <a:rPr lang="en-GB" sz="1200" b="1" dirty="0">
                <a:latin typeface="+mn-lt"/>
                <a:cs typeface="Arial"/>
                <a:sym typeface="Arial"/>
              </a:rPr>
              <a:t>people affected by health conditions </a:t>
            </a:r>
            <a:r>
              <a:rPr lang="en-GB" sz="1200" b="1" dirty="0">
                <a:latin typeface="+mn-lt"/>
                <a:ea typeface="Arial"/>
                <a:cs typeface="Arial"/>
                <a:sym typeface="Arial"/>
              </a:rPr>
              <a:t>about it</a:t>
            </a:r>
            <a:endParaRPr lang="en-GB" sz="1200" b="1"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4">
                  <a:extLst>
                    <a:ext uri="{A12FA001-AC4F-418D-AE19-62706E023703}">
                      <ahyp:hlinkClr xmlns:ahyp="http://schemas.microsoft.com/office/drawing/2018/hyperlinkcolor" val="tx"/>
                    </a:ext>
                  </a:extLst>
                </a:hlinkClick>
              </a:rPr>
              <a:t>Infographic </a:t>
            </a:r>
            <a:r>
              <a:rPr lang="en-GB" sz="1100" dirty="0">
                <a:latin typeface="+mn-lt"/>
                <a:ea typeface="Arial"/>
                <a:cs typeface="Arial"/>
                <a:sym typeface="Arial"/>
                <a:hlinkClick r:id="rId4">
                  <a:extLst>
                    <a:ext uri="{A12FA001-AC4F-418D-AE19-62706E023703}">
                      <ahyp:hlinkClr xmlns:ahyp="http://schemas.microsoft.com/office/drawing/2018/hyperlinkcolor" val="tx"/>
                    </a:ext>
                  </a:extLst>
                </a:hlinkClick>
              </a:rPr>
              <a:t>(Personalised Healthcare Toolkit for the Patient Community)</a:t>
            </a:r>
            <a:endParaRPr lang="en-GB" sz="1100" dirty="0">
              <a:latin typeface="+mn-lt"/>
              <a:ea typeface="Arial"/>
              <a:cs typeface="Arial"/>
              <a:sym typeface="Arial"/>
            </a:endParaRPr>
          </a:p>
          <a:p>
            <a:pPr marL="180000" lvl="0">
              <a:spcBef>
                <a:spcPts val="300"/>
              </a:spcBef>
              <a:spcAft>
                <a:spcPts val="0"/>
              </a:spcAft>
              <a:buClr>
                <a:schemeClr val="accent4"/>
              </a:buClr>
              <a:buSzPct val="100000"/>
            </a:pPr>
            <a:r>
              <a:rPr lang="en-GB" sz="1050" dirty="0">
                <a:latin typeface="+mn-lt"/>
                <a:ea typeface="Arial"/>
                <a:cs typeface="Arial"/>
                <a:sym typeface="Arial"/>
              </a:rPr>
              <a:t>Infographic outlining what personalised healthcare is and what it means for </a:t>
            </a:r>
            <a:r>
              <a:rPr lang="en-GB" sz="1050" dirty="0">
                <a:latin typeface="+mn-lt"/>
                <a:cs typeface="Arial"/>
                <a:sym typeface="Arial"/>
              </a:rPr>
              <a:t>people affected by health conditions</a:t>
            </a:r>
          </a:p>
          <a:p>
            <a:pPr marL="180000" lvl="0">
              <a:spcBef>
                <a:spcPts val="10"/>
              </a:spcBef>
              <a:spcAft>
                <a:spcPts val="0"/>
              </a:spcAft>
              <a:buClr>
                <a:schemeClr val="accent4"/>
              </a:buClr>
              <a:buSzPct val="100000"/>
            </a:pPr>
            <a:endParaRPr lang="en-GB" sz="1050" dirty="0">
              <a:latin typeface="+mn-lt"/>
              <a:ea typeface="Arial"/>
              <a:cs typeface="Arial"/>
              <a:sym typeface="Arial"/>
            </a:endParaRPr>
          </a:p>
          <a:p>
            <a:pPr lvl="0" indent="-171450">
              <a:spcBef>
                <a:spcPts val="300"/>
              </a:spcBef>
              <a:spcAft>
                <a:spcPts val="0"/>
              </a:spcAft>
              <a:buClr>
                <a:srgbClr val="FCBD4A"/>
              </a:buClr>
              <a:buSzPts val="1100"/>
              <a:buFont typeface="Arial" panose="020B0604020202020204" pitchFamily="34" charset="0"/>
              <a:buChar char="•"/>
            </a:pPr>
            <a:r>
              <a:rPr lang="en-GB" sz="1100" b="1" dirty="0">
                <a:latin typeface="+mn-lt"/>
                <a:ea typeface="Arial"/>
                <a:cs typeface="Arial"/>
                <a:sym typeface="Arial"/>
                <a:hlinkClick r:id="rId5"/>
              </a:rPr>
              <a:t>Frequently Asked Questions </a:t>
            </a:r>
            <a:r>
              <a:rPr lang="en-GB" sz="1100" dirty="0">
                <a:latin typeface="+mn-lt"/>
                <a:ea typeface="Arial"/>
                <a:cs typeface="Arial"/>
                <a:sym typeface="Arial"/>
                <a:hlinkClick r:id="rId5"/>
              </a:rPr>
              <a:t>(Personalised Healthcare Toolkit for the Patient Community)</a:t>
            </a:r>
            <a:endParaRPr lang="en-GB" sz="1100" dirty="0">
              <a:latin typeface="+mn-lt"/>
              <a:ea typeface="Arial"/>
              <a:cs typeface="Arial"/>
              <a:sym typeface="Arial"/>
            </a:endParaRPr>
          </a:p>
          <a:p>
            <a:pPr marL="180000">
              <a:spcBef>
                <a:spcPts val="300"/>
              </a:spcBef>
              <a:spcAft>
                <a:spcPts val="0"/>
              </a:spcAft>
              <a:buClr>
                <a:schemeClr val="accent4"/>
              </a:buClr>
              <a:buSzPct val="100000"/>
            </a:pPr>
            <a:r>
              <a:rPr lang="en-GB" sz="1050" dirty="0">
                <a:latin typeface="+mn-lt"/>
                <a:cs typeface="Arial"/>
                <a:sym typeface="Arial"/>
              </a:rPr>
              <a:t>Frequently asked questions about topics in personalised healthcare, for people affected by health conditions</a:t>
            </a:r>
          </a:p>
          <a:p>
            <a:pPr marL="180000">
              <a:spcBef>
                <a:spcPts val="10"/>
              </a:spcBef>
              <a:spcAft>
                <a:spcPts val="0"/>
              </a:spcAft>
              <a:buClr>
                <a:schemeClr val="accent4"/>
              </a:buClr>
              <a:buSzPct val="100000"/>
            </a:pPr>
            <a:endParaRPr lang="en-GB" sz="1100" dirty="0">
              <a:latin typeface="+mn-lt"/>
              <a:ea typeface="Arial"/>
              <a:cs typeface="Arial"/>
              <a:sym typeface="Arial"/>
            </a:endParaRPr>
          </a:p>
          <a:p>
            <a:pPr lvl="0" indent="-171450">
              <a:spcBef>
                <a:spcPts val="300"/>
              </a:spcBef>
              <a:spcAft>
                <a:spcPts val="0"/>
              </a:spcAft>
              <a:buClr>
                <a:srgbClr val="FCBD4A"/>
              </a:buClr>
              <a:buSzPts val="1100"/>
              <a:buFont typeface="Arial" panose="020B0604020202020204" pitchFamily="34" charset="0"/>
              <a:buChar char="•"/>
            </a:pPr>
            <a:r>
              <a:rPr lang="en-GB" sz="1100" b="1" dirty="0">
                <a:latin typeface="+mn-lt"/>
                <a:ea typeface="Arial"/>
                <a:cs typeface="Arial"/>
                <a:sym typeface="Arial"/>
                <a:hlinkClick r:id="rId6"/>
              </a:rPr>
              <a:t>Glossary </a:t>
            </a:r>
            <a:r>
              <a:rPr lang="en-GB" sz="1100" dirty="0">
                <a:latin typeface="+mn-lt"/>
                <a:ea typeface="Arial"/>
                <a:cs typeface="Arial"/>
                <a:sym typeface="Arial"/>
                <a:hlinkClick r:id="rId6"/>
              </a:rPr>
              <a:t>(Personalised Healthcare Toolkit for the Patient Community)</a:t>
            </a:r>
            <a:endParaRPr lang="en-GB" sz="1100" dirty="0">
              <a:latin typeface="+mn-lt"/>
              <a:ea typeface="Arial"/>
              <a:cs typeface="Arial"/>
              <a:sym typeface="Arial"/>
            </a:endParaRPr>
          </a:p>
          <a:p>
            <a:pPr marL="180000" lvl="0">
              <a:spcBef>
                <a:spcPts val="300"/>
              </a:spcBef>
              <a:spcAft>
                <a:spcPts val="0"/>
              </a:spcAft>
              <a:buClr>
                <a:schemeClr val="accent4"/>
              </a:buClr>
              <a:buSzPct val="100000"/>
            </a:pPr>
            <a:r>
              <a:rPr lang="en-GB" sz="1050" dirty="0">
                <a:latin typeface="+mn-lt"/>
                <a:cs typeface="Arial"/>
                <a:sym typeface="Arial"/>
              </a:rPr>
              <a:t>Glossary of terms frequently used in conversations about personalised healthcare</a:t>
            </a:r>
            <a:endParaRPr lang="en-GB" sz="1200" b="1" u="sng" dirty="0">
              <a:latin typeface="+mn-lt"/>
              <a:ea typeface="Arial"/>
              <a:cs typeface="Arial"/>
              <a:sym typeface="Arial"/>
              <a:hlinkClick r:id="rId7">
                <a:extLst>
                  <a:ext uri="{A12FA001-AC4F-418D-AE19-62706E023703}">
                    <ahyp:hlinkClr xmlns:ahyp="http://schemas.microsoft.com/office/drawing/2018/hyperlinkcolor" val="tx"/>
                  </a:ext>
                </a:extLst>
              </a:hlinkClick>
            </a:endParaRPr>
          </a:p>
          <a:p>
            <a:pPr>
              <a:spcBef>
                <a:spcPts val="0"/>
              </a:spcBef>
              <a:spcAft>
                <a:spcPts val="0"/>
              </a:spcAft>
              <a:buClr>
                <a:srgbClr val="000000"/>
              </a:buClr>
              <a:buSzPts val="1100"/>
            </a:pPr>
            <a:endParaRPr lang="en-GB" sz="1200" b="1" dirty="0">
              <a:latin typeface="+mn-lt"/>
              <a:cs typeface="Arial"/>
              <a:sym typeface="Arial"/>
            </a:endParaRPr>
          </a:p>
          <a:p>
            <a:pPr>
              <a:spcBef>
                <a:spcPts val="0"/>
              </a:spcBef>
              <a:spcAft>
                <a:spcPts val="0"/>
              </a:spcAft>
              <a:buClr>
                <a:srgbClr val="000000"/>
              </a:buClr>
              <a:buSzPts val="1100"/>
            </a:pPr>
            <a:r>
              <a:rPr lang="en-GB" sz="1200" b="1" dirty="0">
                <a:latin typeface="+mn-lt"/>
                <a:cs typeface="Arial"/>
                <a:sym typeface="Arial"/>
              </a:rPr>
              <a:t>How to communicate the benefits of personalised healthcare with people affected by health conditions</a:t>
            </a: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ea typeface="Arial"/>
                <a:cs typeface="Arial"/>
                <a:sym typeface="Arial"/>
                <a:hlinkClick r:id="rId8"/>
              </a:rPr>
              <a:t>Presentation deck </a:t>
            </a:r>
            <a:r>
              <a:rPr lang="en-GB" sz="1100" dirty="0">
                <a:latin typeface="+mn-lt"/>
                <a:ea typeface="Arial"/>
                <a:cs typeface="Arial"/>
                <a:sym typeface="Arial"/>
                <a:hlinkClick r:id="rId8"/>
              </a:rPr>
              <a:t>(Personalised Healthcare Toolkit for the Patient Community)</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Editable slide deck covering the value of personalised healthcare for people affected by health conditions </a:t>
            </a:r>
          </a:p>
          <a:p>
            <a:pPr marL="172800">
              <a:spcBef>
                <a:spcPts val="10"/>
              </a:spcBef>
              <a:spcAft>
                <a:spcPts val="0"/>
              </a:spcAft>
              <a:buClr>
                <a:schemeClr val="accent4"/>
              </a:buClr>
              <a:buSzPct val="100000"/>
            </a:pPr>
            <a:endParaRPr lang="en-GB" sz="1050" dirty="0">
              <a:latin typeface="+mn-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ea typeface="Arial"/>
                <a:cs typeface="Arial"/>
                <a:sym typeface="Arial"/>
                <a:hlinkClick r:id="rId9"/>
              </a:rPr>
              <a:t>Factsheet </a:t>
            </a:r>
            <a:r>
              <a:rPr lang="en-GB" sz="1100" dirty="0">
                <a:latin typeface="+mn-lt"/>
                <a:ea typeface="Arial"/>
                <a:cs typeface="Arial"/>
                <a:sym typeface="Arial"/>
                <a:hlinkClick r:id="rId9"/>
              </a:rPr>
              <a:t>(Personalised Healthcare Toolkit for the Patient Community)</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Factsheet outlining the benefits of personalised healthcare towards individual care and wider societal value</a:t>
            </a:r>
          </a:p>
          <a:p>
            <a:pPr>
              <a:spcBef>
                <a:spcPts val="300"/>
              </a:spcBef>
              <a:spcAft>
                <a:spcPts val="0"/>
              </a:spcAft>
              <a:buClr>
                <a:srgbClr val="FCBD4A"/>
              </a:buClr>
              <a:buSzPts val="1100"/>
            </a:pPr>
            <a:endParaRPr lang="en-GB" sz="1200" b="1" dirty="0">
              <a:solidFill>
                <a:srgbClr val="000000"/>
              </a:solidFill>
              <a:latin typeface="+mn-lt"/>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sp>
        <p:nvSpPr>
          <p:cNvPr id="20" name="TextBox 19">
            <a:hlinkClick r:id="rId10"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11"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7151" y="260186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96140" y="4543584"/>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11"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14"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Launching awareness and educational personalised healthcare campaigns describing how personalised healthcare changes care for people affected by health conditions, and emphasising its benefits </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5"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6"/>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4" name="Rectangle 33">
            <a:hlinkClick r:id="rId10" action="ppaction://hlinksldjump"/>
            <a:extLst>
              <a:ext uri="{FF2B5EF4-FFF2-40B4-BE49-F238E27FC236}">
                <a16:creationId xmlns:a16="http://schemas.microsoft.com/office/drawing/2014/main" id="{3E439098-DD52-4FBE-A20A-0E999114C88F}"/>
              </a:ext>
            </a:extLst>
          </p:cNvPr>
          <p:cNvSpPr/>
          <p:nvPr/>
        </p:nvSpPr>
        <p:spPr>
          <a:xfrm>
            <a:off x="8997385" y="6464195"/>
            <a:ext cx="2131546" cy="276999"/>
          </a:xfrm>
          <a:prstGeom prst="rect">
            <a:avLst/>
          </a:prstGeom>
        </p:spPr>
        <p:txBody>
          <a:bodyPr wrap="none">
            <a:spAutoFit/>
          </a:bodyPr>
          <a:lstStyle/>
          <a:p>
            <a:r>
              <a:rPr lang="en-GB" sz="1200" i="1" dirty="0">
                <a:ea typeface="Arial"/>
                <a:cs typeface="Arial"/>
                <a:sym typeface="Arial"/>
                <a:hlinkClick r:id="rId15" action="ppaction://hlinksldjump"/>
              </a:rPr>
              <a:t>Guidance and tools continued…</a:t>
            </a:r>
            <a:endParaRPr lang="en-GB" sz="1200" i="1" dirty="0"/>
          </a:p>
        </p:txBody>
      </p:sp>
      <p:pic>
        <p:nvPicPr>
          <p:cNvPr id="35" name="Picture 34">
            <a:hlinkClick r:id="rId17" action="ppaction://hlinksldjump"/>
            <a:extLst>
              <a:ext uri="{FF2B5EF4-FFF2-40B4-BE49-F238E27FC236}">
                <a16:creationId xmlns:a16="http://schemas.microsoft.com/office/drawing/2014/main" id="{C1F48FCA-5EA2-449D-8B76-76908CB62CD7}"/>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40" name="Picture 39">
            <a:hlinkClick r:id="rId19" action="ppaction://hlinksldjump"/>
            <a:extLst>
              <a:ext uri="{FF2B5EF4-FFF2-40B4-BE49-F238E27FC236}">
                <a16:creationId xmlns:a16="http://schemas.microsoft.com/office/drawing/2014/main" id="{7A7B3A60-40DB-4020-BCC5-745955511042}"/>
              </a:ext>
            </a:extLst>
          </p:cNvPr>
          <p:cNvPicPr>
            <a:picLocks noChangeAspect="1"/>
          </p:cNvPicPr>
          <p:nvPr/>
        </p:nvPicPr>
        <p:blipFill>
          <a:blip r:embed="rId20"/>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B596BE0A-E4F7-4F99-9556-DA2B9891B01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Home">
            <a:hlinkClick r:id="rId21" action="ppaction://hlinksldjump"/>
            <a:extLst>
              <a:ext uri="{FF2B5EF4-FFF2-40B4-BE49-F238E27FC236}">
                <a16:creationId xmlns:a16="http://schemas.microsoft.com/office/drawing/2014/main" id="{E2AE852C-1856-4FC9-9F0F-7F095B56B561}"/>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44" name="Picture 43">
            <a:hlinkClick r:id="rId24" action="ppaction://hlinksldjump"/>
            <a:extLst>
              <a:ext uri="{FF2B5EF4-FFF2-40B4-BE49-F238E27FC236}">
                <a16:creationId xmlns:a16="http://schemas.microsoft.com/office/drawing/2014/main" id="{FEB19D46-3FA6-4161-8C01-795404889996}"/>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59" name="Picture 58" descr="Logo, icon&#10;&#10;Description automatically generated">
            <a:extLst>
              <a:ext uri="{FF2B5EF4-FFF2-40B4-BE49-F238E27FC236}">
                <a16:creationId xmlns:a16="http://schemas.microsoft.com/office/drawing/2014/main" id="{0C113B5C-1F59-481B-BA83-90B4D1BA9963}"/>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9974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4FC6CDB-32D9-407C-BB9E-1D9238146495}"/>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7F19D4B6-2F70-4890-96B0-9F0BCEB588D6}"/>
                </a:ext>
              </a:extLst>
            </p:cNvPr>
            <p:cNvPicPr>
              <a:picLocks noChangeAspect="1"/>
            </p:cNvPicPr>
            <p:nvPr/>
          </p:nvPicPr>
          <p:blipFill>
            <a:blip r:embed="rId3"/>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B2F5839B-F655-4E1C-ABAE-CB9C429CF595}"/>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3" y="2493817"/>
            <a:ext cx="7373464" cy="4001095"/>
          </a:xfrm>
          <a:prstGeom prst="rect">
            <a:avLst/>
          </a:prstGeom>
        </p:spPr>
        <p:txBody>
          <a:bodyPr wrap="square">
            <a:spAutoFit/>
          </a:bodyPr>
          <a:lstStyle/>
          <a:p>
            <a:pPr lvl="0">
              <a:lnSpc>
                <a:spcPct val="150000"/>
              </a:lnSpc>
              <a:spcBef>
                <a:spcPts val="0"/>
              </a:spcBef>
              <a:spcAft>
                <a:spcPts val="0"/>
              </a:spcAft>
              <a:buClr>
                <a:srgbClr val="000000"/>
              </a:buClr>
              <a:buSzPts val="1100"/>
            </a:pPr>
            <a:r>
              <a:rPr lang="en-GB" sz="1200" b="1" dirty="0">
                <a:latin typeface="+mn-lt"/>
                <a:ea typeface="Arial"/>
                <a:cs typeface="Arial"/>
                <a:sym typeface="Arial"/>
              </a:rPr>
              <a:t>What personalised healthcare is and its evolution through scientific publications</a:t>
            </a:r>
            <a:endParaRPr lang="en-GB" sz="1200" b="1"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050" b="1" dirty="0">
                <a:latin typeface="+mn-lt"/>
                <a:cs typeface="Arial"/>
                <a:hlinkClick r:id="rId5"/>
              </a:rPr>
              <a:t>Academic paper </a:t>
            </a:r>
            <a:r>
              <a:rPr lang="en-GB" sz="1050" dirty="0">
                <a:latin typeface="+mn-lt"/>
                <a:cs typeface="Arial"/>
                <a:hlinkClick r:id="rId5"/>
              </a:rPr>
              <a:t>(Future medicine)</a:t>
            </a: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050" dirty="0">
                <a:latin typeface="+mn-lt"/>
                <a:cs typeface="Arial"/>
              </a:rPr>
              <a:t>This academic paper reviews the conceptual foundations for personalised healthcare and its evolution through scientific publications in European regions</a:t>
            </a:r>
          </a:p>
          <a:p>
            <a:pPr lvl="0" eaLnBrk="1" fontAlgn="auto" hangingPunct="1">
              <a:spcBef>
                <a:spcPts val="600"/>
              </a:spcBef>
              <a:spcAft>
                <a:spcPts val="0"/>
              </a:spcAft>
              <a:buClr>
                <a:schemeClr val="accent4"/>
              </a:buClr>
              <a:buSzPts val="1100"/>
              <a:defRPr/>
            </a:pP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200" b="1" dirty="0">
                <a:latin typeface="+mn-lt"/>
                <a:cs typeface="Arial"/>
              </a:rPr>
              <a:t>About approaching personal care for people living with dementia</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050" b="1" dirty="0">
                <a:latin typeface="+mn-lt"/>
                <a:cs typeface="Arial"/>
                <a:hlinkClick r:id="rId6"/>
              </a:rPr>
              <a:t>Help Sheet </a:t>
            </a:r>
            <a:r>
              <a:rPr lang="en-GB" sz="1050" dirty="0">
                <a:latin typeface="+mn-lt"/>
                <a:cs typeface="Arial"/>
                <a:hlinkClick r:id="rId6"/>
              </a:rPr>
              <a:t>(Dementia Support Australia)</a:t>
            </a: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050" dirty="0">
                <a:latin typeface="+mn-lt"/>
                <a:cs typeface="Arial"/>
              </a:rPr>
              <a:t>This help sheet aids understanding of the complexities around personal care for people living with dementia and provides practical tips for planning personal care plans.</a:t>
            </a:r>
          </a:p>
          <a:p>
            <a:pPr lvl="0" eaLnBrk="1" fontAlgn="auto" hangingPunct="1">
              <a:spcBef>
                <a:spcPts val="600"/>
              </a:spcBef>
              <a:spcAft>
                <a:spcPts val="0"/>
              </a:spcAft>
              <a:buClr>
                <a:schemeClr val="accent4"/>
              </a:buClr>
              <a:buSzPts val="1100"/>
              <a:defRPr/>
            </a:pP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200" b="1" dirty="0">
                <a:latin typeface="+mn-lt"/>
                <a:cs typeface="Arial"/>
              </a:rPr>
              <a:t>What personalised cancer care entails</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050" b="1" dirty="0">
                <a:latin typeface="+mn-lt"/>
                <a:cs typeface="Arial"/>
                <a:hlinkClick r:id="rId7"/>
              </a:rPr>
              <a:t>Toolkit</a:t>
            </a:r>
            <a:r>
              <a:rPr lang="en-GB" sz="1050" dirty="0">
                <a:latin typeface="+mn-lt"/>
                <a:cs typeface="Arial"/>
                <a:hlinkClick r:id="rId7"/>
              </a:rPr>
              <a:t> (IEEPO)</a:t>
            </a: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050" dirty="0">
                <a:latin typeface="+mn-lt"/>
                <a:cs typeface="Arial"/>
              </a:rPr>
              <a:t>A presentation introducing what personalised cancer care is, who it’s for, its value to people, and potential to improve outcomes and care</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050" b="1" dirty="0">
                <a:latin typeface="+mn-lt"/>
                <a:cs typeface="Arial"/>
                <a:hlinkClick r:id="rId8"/>
              </a:rPr>
              <a:t>Glossary</a:t>
            </a:r>
            <a:r>
              <a:rPr lang="en-GB" sz="1050" dirty="0">
                <a:latin typeface="+mn-lt"/>
                <a:cs typeface="Arial"/>
                <a:hlinkClick r:id="rId8"/>
              </a:rPr>
              <a:t> (IEEPO)</a:t>
            </a: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050" dirty="0">
                <a:latin typeface="+mn-lt"/>
                <a:cs typeface="Arial"/>
              </a:rPr>
              <a:t>A bank of definitions for medical jargon and terms often associated with personalised cancer care</a:t>
            </a:r>
          </a:p>
          <a:p>
            <a:pPr lvl="0" eaLnBrk="1" fontAlgn="auto" hangingPunct="1">
              <a:spcBef>
                <a:spcPts val="600"/>
              </a:spcBef>
              <a:spcAft>
                <a:spcPts val="0"/>
              </a:spcAft>
              <a:buClr>
                <a:schemeClr val="accent4"/>
              </a:buClr>
              <a:buSzPts val="1100"/>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sp>
        <p:nvSpPr>
          <p:cNvPr id="20" name="TextBox 19">
            <a:hlinkClick r:id="rId9"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10"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7151" y="260186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10"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13"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Launching awareness and educational personalised healthcare campaigns describing how personalised healthcare changes care for people affected by health conditions, and emphasising its benefits </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4"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5"/>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4" name="Rectangle 33">
            <a:hlinkClick r:id="rId9" action="ppaction://hlinksldjump"/>
            <a:extLst>
              <a:ext uri="{FF2B5EF4-FFF2-40B4-BE49-F238E27FC236}">
                <a16:creationId xmlns:a16="http://schemas.microsoft.com/office/drawing/2014/main" id="{3E439098-DD52-4FBE-A20A-0E999114C88F}"/>
              </a:ext>
            </a:extLst>
          </p:cNvPr>
          <p:cNvSpPr/>
          <p:nvPr/>
        </p:nvSpPr>
        <p:spPr>
          <a:xfrm>
            <a:off x="8997385" y="6464195"/>
            <a:ext cx="2131546" cy="276999"/>
          </a:xfrm>
          <a:prstGeom prst="rect">
            <a:avLst/>
          </a:prstGeom>
        </p:spPr>
        <p:txBody>
          <a:bodyPr wrap="none">
            <a:spAutoFit/>
          </a:bodyPr>
          <a:lstStyle/>
          <a:p>
            <a:r>
              <a:rPr lang="en-GB" sz="1200" i="1" dirty="0">
                <a:ea typeface="Arial"/>
                <a:cs typeface="Arial"/>
                <a:sym typeface="Arial"/>
                <a:hlinkClick r:id="rId14" action="ppaction://hlinksldjump"/>
              </a:rPr>
              <a:t>Guidance and tools continued…</a:t>
            </a:r>
            <a:endParaRPr lang="en-GB" sz="1200" i="1" dirty="0"/>
          </a:p>
        </p:txBody>
      </p:sp>
      <p:pic>
        <p:nvPicPr>
          <p:cNvPr id="35" name="Picture 34">
            <a:hlinkClick r:id="rId16" action="ppaction://hlinksldjump"/>
            <a:extLst>
              <a:ext uri="{FF2B5EF4-FFF2-40B4-BE49-F238E27FC236}">
                <a16:creationId xmlns:a16="http://schemas.microsoft.com/office/drawing/2014/main" id="{C1F48FCA-5EA2-449D-8B76-76908CB62CD7}"/>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0" name="Picture 39">
            <a:hlinkClick r:id="rId18" action="ppaction://hlinksldjump"/>
            <a:extLst>
              <a:ext uri="{FF2B5EF4-FFF2-40B4-BE49-F238E27FC236}">
                <a16:creationId xmlns:a16="http://schemas.microsoft.com/office/drawing/2014/main" id="{7A7B3A60-40DB-4020-BCC5-745955511042}"/>
              </a:ext>
            </a:extLst>
          </p:cNvPr>
          <p:cNvPicPr>
            <a:picLocks noChangeAspect="1"/>
          </p:cNvPicPr>
          <p:nvPr/>
        </p:nvPicPr>
        <p:blipFill>
          <a:blip r:embed="rId19"/>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B596BE0A-E4F7-4F99-9556-DA2B9891B01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Home">
            <a:hlinkClick r:id="rId20" action="ppaction://hlinksldjump"/>
            <a:extLst>
              <a:ext uri="{FF2B5EF4-FFF2-40B4-BE49-F238E27FC236}">
                <a16:creationId xmlns:a16="http://schemas.microsoft.com/office/drawing/2014/main" id="{E2AE852C-1856-4FC9-9F0F-7F095B56B561}"/>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44" name="Picture 43">
            <a:hlinkClick r:id="rId23" action="ppaction://hlinksldjump"/>
            <a:extLst>
              <a:ext uri="{FF2B5EF4-FFF2-40B4-BE49-F238E27FC236}">
                <a16:creationId xmlns:a16="http://schemas.microsoft.com/office/drawing/2014/main" id="{FEB19D46-3FA6-4161-8C01-795404889996}"/>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59" name="Picture 58" descr="Logo, icon&#10;&#10;Description automatically generated">
            <a:extLst>
              <a:ext uri="{FF2B5EF4-FFF2-40B4-BE49-F238E27FC236}">
                <a16:creationId xmlns:a16="http://schemas.microsoft.com/office/drawing/2014/main" id="{0C113B5C-1F59-481B-BA83-90B4D1BA9963}"/>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32" name="Oval 31">
            <a:extLst>
              <a:ext uri="{FF2B5EF4-FFF2-40B4-BE49-F238E27FC236}">
                <a16:creationId xmlns:a16="http://schemas.microsoft.com/office/drawing/2014/main" id="{080BA3D0-FA35-4689-BB7F-CB687A31D1B7}"/>
              </a:ext>
            </a:extLst>
          </p:cNvPr>
          <p:cNvSpPr/>
          <p:nvPr/>
        </p:nvSpPr>
        <p:spPr>
          <a:xfrm>
            <a:off x="4367151" y="376391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5088480E-AA91-4882-AB49-8F0F0FD7D82A}"/>
              </a:ext>
            </a:extLst>
          </p:cNvPr>
          <p:cNvSpPr/>
          <p:nvPr/>
        </p:nvSpPr>
        <p:spPr>
          <a:xfrm>
            <a:off x="4378304" y="492596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5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4FC6CDB-32D9-407C-BB9E-1D9238146495}"/>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7F19D4B6-2F70-4890-96B0-9F0BCEB588D6}"/>
                </a:ext>
              </a:extLst>
            </p:cNvPr>
            <p:cNvPicPr>
              <a:picLocks noChangeAspect="1"/>
            </p:cNvPicPr>
            <p:nvPr/>
          </p:nvPicPr>
          <p:blipFill>
            <a:blip r:embed="rId3"/>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B2F5839B-F655-4E1C-ABAE-CB9C429CF595}"/>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3" y="2493817"/>
            <a:ext cx="7373464" cy="3162404"/>
          </a:xfrm>
          <a:prstGeom prst="rect">
            <a:avLst/>
          </a:prstGeom>
        </p:spPr>
        <p:txBody>
          <a:bodyPr wrap="square">
            <a:spAutoFit/>
          </a:bodyPr>
          <a:lstStyle/>
          <a:p>
            <a:pPr lvl="0" eaLnBrk="1" fontAlgn="auto" hangingPunct="1">
              <a:spcBef>
                <a:spcPts val="600"/>
              </a:spcBef>
              <a:spcAft>
                <a:spcPts val="0"/>
              </a:spcAft>
              <a:buClr>
                <a:schemeClr val="accent4"/>
              </a:buClr>
              <a:buSzPts val="1100"/>
              <a:defRPr/>
            </a:pPr>
            <a:r>
              <a:rPr lang="en-GB" sz="1200" b="1" dirty="0">
                <a:latin typeface="+mn-lt"/>
                <a:cs typeface="Arial"/>
              </a:rPr>
              <a:t>What personalised cancer care entails</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4"/>
              </a:rPr>
              <a:t>Factsheet</a:t>
            </a:r>
            <a:r>
              <a:rPr lang="en-GB" sz="1100" dirty="0">
                <a:latin typeface="+mn-lt"/>
                <a:cs typeface="Arial"/>
                <a:hlinkClick r:id="rId4"/>
              </a:rPr>
              <a:t> (IEEPO)</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A factsheet explaining how tumour-agnostic personalised cancer care can impact people with cancer, and improve outcomes and care for individuals and society</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5"/>
              </a:rPr>
              <a:t>Factsheet </a:t>
            </a:r>
            <a:r>
              <a:rPr lang="en-GB" sz="1100" dirty="0">
                <a:latin typeface="+mn-lt"/>
                <a:cs typeface="Arial"/>
                <a:hlinkClick r:id="rId5"/>
              </a:rPr>
              <a:t>(IEEPO)</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A factsheet explaining how personalised cancer care can impact people with lung cancer, and improve outcomes and care for individuals and society</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6"/>
              </a:rPr>
              <a:t>Factsheet</a:t>
            </a:r>
            <a:r>
              <a:rPr lang="en-GB" sz="1100" dirty="0">
                <a:latin typeface="+mn-lt"/>
                <a:cs typeface="Arial"/>
                <a:hlinkClick r:id="rId6"/>
              </a:rPr>
              <a:t> (IEEPO)</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A factsheet explaining how personalised cancer care can impact people, and improve outcomes and care for individuals and society</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7"/>
              </a:rPr>
              <a:t>Factsheet</a:t>
            </a:r>
            <a:r>
              <a:rPr lang="en-GB" sz="1100" dirty="0">
                <a:latin typeface="+mn-lt"/>
                <a:cs typeface="Arial"/>
                <a:hlinkClick r:id="rId7"/>
              </a:rPr>
              <a:t> (IEEPO)</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A factsheet explaining how personalised cancer care can impact people, and improve outcomes and care for individuals and society</a:t>
            </a:r>
          </a:p>
          <a:p>
            <a:pPr lvl="0" eaLnBrk="1" fontAlgn="auto" hangingPunct="1">
              <a:spcBef>
                <a:spcPts val="600"/>
              </a:spcBef>
              <a:spcAft>
                <a:spcPts val="0"/>
              </a:spcAft>
              <a:buClr>
                <a:schemeClr val="accent4"/>
              </a:buClr>
              <a:buSzPts val="1100"/>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sp>
        <p:nvSpPr>
          <p:cNvPr id="20" name="TextBox 19">
            <a:hlinkClick r:id="rId8"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9"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7151" y="260186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9"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12"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Launching awareness and educational personalised healthcare campaigns describing how personalised healthcare changes care for people affected by health conditions, and emphasising its benefits </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3"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4"/>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pic>
        <p:nvPicPr>
          <p:cNvPr id="35" name="Picture 34">
            <a:hlinkClick r:id="rId15" action="ppaction://hlinksldjump"/>
            <a:extLst>
              <a:ext uri="{FF2B5EF4-FFF2-40B4-BE49-F238E27FC236}">
                <a16:creationId xmlns:a16="http://schemas.microsoft.com/office/drawing/2014/main" id="{C1F48FCA-5EA2-449D-8B76-76908CB62CD7}"/>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0" name="Picture 39">
            <a:hlinkClick r:id="rId17" action="ppaction://hlinksldjump"/>
            <a:extLst>
              <a:ext uri="{FF2B5EF4-FFF2-40B4-BE49-F238E27FC236}">
                <a16:creationId xmlns:a16="http://schemas.microsoft.com/office/drawing/2014/main" id="{7A7B3A60-40DB-4020-BCC5-745955511042}"/>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B596BE0A-E4F7-4F99-9556-DA2B9891B01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Home">
            <a:hlinkClick r:id="rId19" action="ppaction://hlinksldjump"/>
            <a:extLst>
              <a:ext uri="{FF2B5EF4-FFF2-40B4-BE49-F238E27FC236}">
                <a16:creationId xmlns:a16="http://schemas.microsoft.com/office/drawing/2014/main" id="{E2AE852C-1856-4FC9-9F0F-7F095B56B561}"/>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4" name="Picture 43">
            <a:hlinkClick r:id="rId22" action="ppaction://hlinksldjump"/>
            <a:extLst>
              <a:ext uri="{FF2B5EF4-FFF2-40B4-BE49-F238E27FC236}">
                <a16:creationId xmlns:a16="http://schemas.microsoft.com/office/drawing/2014/main" id="{FEB19D46-3FA6-4161-8C01-795404889996}"/>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59" name="Picture 58" descr="Logo, icon&#10;&#10;Description automatically generated">
            <a:extLst>
              <a:ext uri="{FF2B5EF4-FFF2-40B4-BE49-F238E27FC236}">
                <a16:creationId xmlns:a16="http://schemas.microsoft.com/office/drawing/2014/main" id="{0C113B5C-1F59-481B-BA83-90B4D1BA9963}"/>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415411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87593"/>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5"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Launching awareness and educational personalised healthcare campaigns describing how personalised healthcare changes care for people affected by health conditions, and emphasising its benefits </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6"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7"/>
          <a:stretch>
            <a:fillRect/>
          </a:stretch>
        </p:blipFill>
        <p:spPr>
          <a:xfrm>
            <a:off x="11721894" y="6444186"/>
            <a:ext cx="310923" cy="317019"/>
          </a:xfrm>
          <a:prstGeom prst="rect">
            <a:avLst/>
          </a:prstGeom>
        </p:spPr>
      </p:pic>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32" name="TextBox 31">
            <a:hlinkClick r:id="rId4" action="ppaction://hlinksldjump"/>
            <a:extLst>
              <a:ext uri="{FF2B5EF4-FFF2-40B4-BE49-F238E27FC236}">
                <a16:creationId xmlns:a16="http://schemas.microsoft.com/office/drawing/2014/main" id="{46C49229-1D86-4374-986B-0FD86D5D6F35}"/>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34" name="Straight Connector 33">
            <a:extLst>
              <a:ext uri="{FF2B5EF4-FFF2-40B4-BE49-F238E27FC236}">
                <a16:creationId xmlns:a16="http://schemas.microsoft.com/office/drawing/2014/main" id="{AA3774C1-CDC1-4A05-9F54-1EC73141FDC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93817"/>
            <a:ext cx="7015028" cy="2439129"/>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how personalised healthcare has changed care for people affected by health conditions </a:t>
            </a: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8"/>
              </a:rPr>
              <a:t>Personal </a:t>
            </a:r>
            <a:r>
              <a:rPr lang="en-GB" sz="1100" b="1" u="sng" dirty="0">
                <a:latin typeface="+mn-lt"/>
                <a:ea typeface="Arial"/>
                <a:cs typeface="Arial"/>
                <a:sym typeface="Arial"/>
                <a:hlinkClick r:id="rId8"/>
              </a:rPr>
              <a:t>stories</a:t>
            </a:r>
            <a:r>
              <a:rPr lang="en-GB" sz="1100" b="1" u="sng" dirty="0">
                <a:latin typeface="+mn-lt"/>
                <a:ea typeface="Arial"/>
                <a:cs typeface="Arial"/>
                <a:sym typeface="Arial"/>
              </a:rPr>
              <a:t> </a:t>
            </a:r>
            <a:r>
              <a:rPr lang="en-GB" sz="1100" u="sng" dirty="0">
                <a:latin typeface="+mn-lt"/>
                <a:ea typeface="Arial"/>
                <a:cs typeface="Arial"/>
                <a:sym typeface="Arial"/>
              </a:rPr>
              <a:t>(</a:t>
            </a:r>
            <a:r>
              <a:rPr lang="en-GB" sz="1100" i="1" u="sng" dirty="0" err="1">
                <a:latin typeface="+mn-lt"/>
                <a:ea typeface="Arial"/>
                <a:cs typeface="Arial"/>
                <a:sym typeface="Arial"/>
              </a:rPr>
              <a:t>Pharmaphorum</a:t>
            </a:r>
            <a:r>
              <a:rPr lang="en-GB" sz="1100" u="sng" dirty="0">
                <a:latin typeface="+mn-lt"/>
                <a:ea typeface="Arial"/>
                <a:cs typeface="Arial"/>
                <a:sym typeface="Arial"/>
              </a:rPr>
              <a:t>)</a:t>
            </a:r>
          </a:p>
          <a:p>
            <a:pPr marL="172800">
              <a:spcBef>
                <a:spcPts val="300"/>
              </a:spcBef>
              <a:spcAft>
                <a:spcPts val="0"/>
              </a:spcAft>
              <a:buClr>
                <a:schemeClr val="accent4"/>
              </a:buClr>
              <a:buSzPct val="100000"/>
              <a:defRPr/>
            </a:pPr>
            <a:r>
              <a:rPr lang="en-GB" sz="1050" dirty="0">
                <a:latin typeface="+mn-lt"/>
                <a:cs typeface="Arial"/>
                <a:sym typeface="Arial"/>
              </a:rPr>
              <a:t>Unique perspectives of personalised medicine in practice from people affected by health conditions </a:t>
            </a:r>
          </a:p>
          <a:p>
            <a:pPr marL="172800">
              <a:spcBef>
                <a:spcPts val="10"/>
              </a:spcBef>
              <a:spcAft>
                <a:spcPts val="0"/>
              </a:spcAft>
              <a:buClr>
                <a:schemeClr val="accent4"/>
              </a:buClr>
              <a:buSzPct val="100000"/>
              <a:defRPr/>
            </a:pPr>
            <a:endParaRPr lang="en-GB" sz="1050" dirty="0">
              <a:latin typeface="+mn-lt"/>
              <a:cs typeface="Arial"/>
              <a:sym typeface="Arial"/>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9"/>
              </a:rPr>
              <a:t>Blog </a:t>
            </a:r>
            <a:r>
              <a:rPr lang="en-GB" sz="1100" dirty="0">
                <a:latin typeface="+mn-lt"/>
                <a:ea typeface="Arial"/>
                <a:cs typeface="Arial"/>
                <a:sym typeface="Arial"/>
                <a:hlinkClick r:id="rId9"/>
              </a:rPr>
              <a:t>(Personalized Medicine Coalition)</a:t>
            </a:r>
            <a:endParaRPr lang="en-GB" sz="1100" dirty="0">
              <a:latin typeface="+mn-lt"/>
              <a:ea typeface="Arial"/>
              <a:cs typeface="Arial"/>
              <a:sym typeface="Arial"/>
            </a:endParaRPr>
          </a:p>
          <a:p>
            <a:pPr marL="172800" lvl="0">
              <a:spcBef>
                <a:spcPts val="300"/>
              </a:spcBef>
              <a:spcAft>
                <a:spcPts val="0"/>
              </a:spcAft>
              <a:buClr>
                <a:schemeClr val="accent4"/>
              </a:buClr>
              <a:buSzPct val="100000"/>
              <a:defRPr/>
            </a:pPr>
            <a:r>
              <a:rPr lang="en-GB" sz="1050" dirty="0">
                <a:latin typeface="+mn-lt"/>
                <a:cs typeface="Arial"/>
                <a:sym typeface="Arial"/>
              </a:rPr>
              <a:t>A perspective on accelerating personalisation of cancer treatment from someone personally affected by the condition</a:t>
            </a:r>
          </a:p>
          <a:p>
            <a:pPr marL="172800" lvl="0">
              <a:spcBef>
                <a:spcPts val="300"/>
              </a:spcBef>
              <a:spcAft>
                <a:spcPts val="0"/>
              </a:spcAft>
              <a:buClr>
                <a:schemeClr val="accent4"/>
              </a:buClr>
              <a:buSzPct val="100000"/>
              <a:defRPr/>
            </a:pPr>
            <a:endParaRPr lang="en-GB" sz="1050" dirty="0">
              <a:latin typeface="+mn-lt"/>
              <a:cs typeface="Arial"/>
              <a:sym typeface="Arial"/>
            </a:endParaRPr>
          </a:p>
          <a:p>
            <a:pPr marL="172800" lvl="0">
              <a:spcBef>
                <a:spcPts val="300"/>
              </a:spcBef>
              <a:spcAft>
                <a:spcPts val="0"/>
              </a:spcAft>
              <a:buClr>
                <a:schemeClr val="accent4"/>
              </a:buClr>
              <a:buSzPct val="100000"/>
              <a:defRPr/>
            </a:pPr>
            <a:r>
              <a:rPr lang="en-GB" sz="1100" b="1" dirty="0">
                <a:latin typeface="+mn-lt"/>
                <a:cs typeface="Arial"/>
                <a:sym typeface="Arial"/>
                <a:hlinkClick r:id="rId10"/>
              </a:rPr>
              <a:t>Report </a:t>
            </a:r>
            <a:r>
              <a:rPr lang="en-GB" sz="1100" dirty="0">
                <a:latin typeface="+mn-lt"/>
                <a:cs typeface="Arial"/>
                <a:sym typeface="Arial"/>
                <a:hlinkClick r:id="rId10"/>
              </a:rPr>
              <a:t>(Think local act personal)</a:t>
            </a:r>
            <a:endParaRPr lang="en-GB" sz="1100" dirty="0">
              <a:latin typeface="+mn-lt"/>
              <a:cs typeface="Arial"/>
              <a:sym typeface="Arial"/>
            </a:endParaRPr>
          </a:p>
          <a:p>
            <a:pPr marL="172800" lvl="0">
              <a:spcBef>
                <a:spcPts val="300"/>
              </a:spcBef>
              <a:spcAft>
                <a:spcPts val="0"/>
              </a:spcAft>
              <a:buClr>
                <a:schemeClr val="accent4"/>
              </a:buClr>
              <a:buSzPct val="100000"/>
              <a:defRPr/>
            </a:pPr>
            <a:r>
              <a:rPr lang="en-GB" sz="1100" dirty="0">
                <a:latin typeface="+mn-lt"/>
                <a:cs typeface="Arial"/>
                <a:sym typeface="Arial"/>
              </a:rPr>
              <a:t>Examples of promising practice that demonstrate what good personalised community-based care and support looks like for people in ethnically diverse communities.</a:t>
            </a:r>
          </a:p>
        </p:txBody>
      </p:sp>
      <p:pic>
        <p:nvPicPr>
          <p:cNvPr id="36" name="Picture 35">
            <a:hlinkClick r:id="rId11" action="ppaction://hlinksldjump"/>
            <a:extLst>
              <a:ext uri="{FF2B5EF4-FFF2-40B4-BE49-F238E27FC236}">
                <a16:creationId xmlns:a16="http://schemas.microsoft.com/office/drawing/2014/main" id="{0CFABB0A-D603-4CC6-BB9D-D687DC41F1F7}"/>
              </a:ext>
            </a:extLst>
          </p:cNvPr>
          <p:cNvPicPr>
            <a:picLocks noChangeAspect="1"/>
          </p:cNvPicPr>
          <p:nvPr/>
        </p:nvPicPr>
        <p:blipFill>
          <a:blip r:embed="rId12"/>
          <a:stretch>
            <a:fillRect/>
          </a:stretch>
        </p:blipFill>
        <p:spPr>
          <a:xfrm>
            <a:off x="161553" y="450732"/>
            <a:ext cx="235996" cy="227091"/>
          </a:xfrm>
          <a:prstGeom prst="rect">
            <a:avLst/>
          </a:prstGeom>
        </p:spPr>
      </p:pic>
      <p:pic>
        <p:nvPicPr>
          <p:cNvPr id="39" name="Picture 38">
            <a:hlinkClick r:id="rId13" action="ppaction://hlinksldjump"/>
            <a:extLst>
              <a:ext uri="{FF2B5EF4-FFF2-40B4-BE49-F238E27FC236}">
                <a16:creationId xmlns:a16="http://schemas.microsoft.com/office/drawing/2014/main" id="{791E62FB-0AF2-4D92-A3D4-03D742327676}"/>
              </a:ext>
            </a:extLst>
          </p:cNvPr>
          <p:cNvPicPr>
            <a:picLocks noChangeAspect="1"/>
          </p:cNvPicPr>
          <p:nvPr/>
        </p:nvPicPr>
        <p:blipFill>
          <a:blip r:embed="rId14"/>
          <a:stretch>
            <a:fillRect/>
          </a:stretch>
        </p:blipFill>
        <p:spPr>
          <a:xfrm>
            <a:off x="143742" y="1039387"/>
            <a:ext cx="271618" cy="365126"/>
          </a:xfrm>
          <a:prstGeom prst="rect">
            <a:avLst/>
          </a:prstGeom>
        </p:spPr>
      </p:pic>
      <p:sp>
        <p:nvSpPr>
          <p:cNvPr id="40" name="Oval 39">
            <a:extLst>
              <a:ext uri="{FF2B5EF4-FFF2-40B4-BE49-F238E27FC236}">
                <a16:creationId xmlns:a16="http://schemas.microsoft.com/office/drawing/2014/main" id="{26CBD6DE-8D21-4865-B27B-7005BD9885C1}"/>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15" action="ppaction://hlinksldjump"/>
            <a:extLst>
              <a:ext uri="{FF2B5EF4-FFF2-40B4-BE49-F238E27FC236}">
                <a16:creationId xmlns:a16="http://schemas.microsoft.com/office/drawing/2014/main" id="{55D39A78-3A02-40D4-B951-A95156338CE2}"/>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6676" y="145807"/>
            <a:ext cx="195449" cy="195449"/>
          </a:xfrm>
          <a:prstGeom prst="rect">
            <a:avLst/>
          </a:prstGeom>
        </p:spPr>
      </p:pic>
      <p:pic>
        <p:nvPicPr>
          <p:cNvPr id="42" name="Picture 41">
            <a:hlinkClick r:id="rId18" action="ppaction://hlinksldjump"/>
            <a:extLst>
              <a:ext uri="{FF2B5EF4-FFF2-40B4-BE49-F238E27FC236}">
                <a16:creationId xmlns:a16="http://schemas.microsoft.com/office/drawing/2014/main" id="{77A425EC-C467-499E-A699-8F92F5DFD4F4}"/>
              </a:ext>
            </a:extLst>
          </p:cNvPr>
          <p:cNvPicPr>
            <a:picLocks noChangeAspect="1"/>
          </p:cNvPicPr>
          <p:nvPr/>
        </p:nvPicPr>
        <p:blipFill>
          <a:blip r:embed="rId19">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29" name="Group 28">
            <a:extLst>
              <a:ext uri="{FF2B5EF4-FFF2-40B4-BE49-F238E27FC236}">
                <a16:creationId xmlns:a16="http://schemas.microsoft.com/office/drawing/2014/main" id="{F6B75146-1D5F-441D-892C-92DDBE3BA47F}"/>
              </a:ext>
            </a:extLst>
          </p:cNvPr>
          <p:cNvGrpSpPr/>
          <p:nvPr/>
        </p:nvGrpSpPr>
        <p:grpSpPr>
          <a:xfrm>
            <a:off x="517617" y="439395"/>
            <a:ext cx="3266955" cy="1089529"/>
            <a:chOff x="1141622" y="2021934"/>
            <a:chExt cx="3266955" cy="1089529"/>
          </a:xfrm>
        </p:grpSpPr>
        <p:pic>
          <p:nvPicPr>
            <p:cNvPr id="44" name="Picture 43">
              <a:extLst>
                <a:ext uri="{FF2B5EF4-FFF2-40B4-BE49-F238E27FC236}">
                  <a16:creationId xmlns:a16="http://schemas.microsoft.com/office/drawing/2014/main" id="{C2792052-2AC0-4D61-9CE7-64456C03A149}"/>
                </a:ext>
              </a:extLst>
            </p:cNvPr>
            <p:cNvPicPr>
              <a:picLocks noChangeAspect="1"/>
            </p:cNvPicPr>
            <p:nvPr/>
          </p:nvPicPr>
          <p:blipFill>
            <a:blip r:embed="rId21"/>
            <a:stretch>
              <a:fillRect/>
            </a:stretch>
          </p:blipFill>
          <p:spPr>
            <a:xfrm>
              <a:off x="1141622" y="2021934"/>
              <a:ext cx="3191413" cy="1029143"/>
            </a:xfrm>
            <a:prstGeom prst="rect">
              <a:avLst/>
            </a:prstGeom>
          </p:spPr>
        </p:pic>
        <p:sp>
          <p:nvSpPr>
            <p:cNvPr id="43" name="Rectangle 42">
              <a:extLst>
                <a:ext uri="{FF2B5EF4-FFF2-40B4-BE49-F238E27FC236}">
                  <a16:creationId xmlns:a16="http://schemas.microsoft.com/office/drawing/2014/main" id="{40001668-EF26-4FA3-A470-1B6AA268D66E}"/>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46" name="Picture 45" descr="Logo, icon&#10;&#10;Description automatically generated">
            <a:extLst>
              <a:ext uri="{FF2B5EF4-FFF2-40B4-BE49-F238E27FC236}">
                <a16:creationId xmlns:a16="http://schemas.microsoft.com/office/drawing/2014/main" id="{CE41432D-14CC-4EC5-9344-4766910C610F}"/>
              </a:ext>
            </a:extLst>
          </p:cNvPr>
          <p:cNvPicPr>
            <a:picLocks noChangeAspect="1"/>
          </p:cNvPicPr>
          <p:nvPr/>
        </p:nvPicPr>
        <p:blipFill rotWithShape="1">
          <a:blip r:embed="rId22">
            <a:extLst>
              <a:ext uri="{BEBA8EAE-BF5A-486C-A8C5-ECC9F3942E4B}">
                <a14:imgProps xmlns:a14="http://schemas.microsoft.com/office/drawing/2010/main">
                  <a14:imgLayer r:embed="rId23">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29096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344779"/>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Visual assets that communicate personalised healthcare topics for my campaign</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2">
                  <a:extLst>
                    <a:ext uri="{A12FA001-AC4F-418D-AE19-62706E023703}">
                      <ahyp:hlinkClr xmlns:ahyp="http://schemas.microsoft.com/office/drawing/2018/hyperlinkcolor" val="tx"/>
                    </a:ext>
                  </a:extLst>
                </a:hlinkClick>
              </a:rPr>
              <a:t>Infographic </a:t>
            </a:r>
            <a:r>
              <a:rPr lang="en-GB" sz="1100" dirty="0">
                <a:latin typeface="+mn-lt"/>
                <a:ea typeface="Arial"/>
                <a:cs typeface="Arial"/>
                <a:sym typeface="Arial"/>
                <a:hlinkClick r:id="rId2">
                  <a:extLst>
                    <a:ext uri="{A12FA001-AC4F-418D-AE19-62706E023703}">
                      <ahyp:hlinkClr xmlns:ahyp="http://schemas.microsoft.com/office/drawing/2018/hyperlinkcolor" val="tx"/>
                    </a:ext>
                  </a:extLst>
                </a:hlinkClick>
              </a:rPr>
              <a:t>(Personalised Healthcare </a:t>
            </a:r>
            <a:r>
              <a:rPr lang="en-GB" sz="1100" dirty="0">
                <a:latin typeface="+mn-lt"/>
                <a:cs typeface="Arial"/>
                <a:sym typeface="Arial"/>
                <a:hlinkClick r:id="rId2">
                  <a:extLst>
                    <a:ext uri="{A12FA001-AC4F-418D-AE19-62706E023703}">
                      <ahyp:hlinkClr xmlns:ahyp="http://schemas.microsoft.com/office/drawing/2018/hyperlinkcolor" val="tx"/>
                    </a:ext>
                  </a:extLst>
                </a:hlinkClick>
              </a:rPr>
              <a:t>Toolkit for the Patient Community)</a:t>
            </a:r>
            <a:endParaRPr lang="en-GB" sz="1100" dirty="0">
              <a:latin typeface="+mn-lt"/>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Infographic outlining what personalised healthcare is and what </a:t>
            </a:r>
            <a:r>
              <a:rPr lang="en-GB" sz="1050" dirty="0">
                <a:latin typeface="+mn-lt"/>
                <a:cs typeface="Arial"/>
                <a:sym typeface="Arial"/>
              </a:rPr>
              <a:t>it means for people affected by health conditions </a:t>
            </a:r>
          </a:p>
          <a:p>
            <a:pPr>
              <a:lnSpc>
                <a:spcPts val="1000"/>
              </a:lnSpc>
              <a:spcBef>
                <a:spcPts val="0"/>
              </a:spcBef>
              <a:spcAft>
                <a:spcPts val="0"/>
              </a:spcAft>
              <a:buClr>
                <a:srgbClr val="000000"/>
              </a:buClr>
              <a:buSzPts val="1100"/>
            </a:pPr>
            <a:endParaRPr lang="en-GB" sz="1200" b="1" dirty="0">
              <a:latin typeface="+mn-lt"/>
              <a:cs typeface="Arial"/>
              <a:sym typeface="Arial"/>
            </a:endParaRPr>
          </a:p>
          <a:p>
            <a:pPr>
              <a:lnSpc>
                <a:spcPct val="150000"/>
              </a:lnSpc>
              <a:spcBef>
                <a:spcPts val="0"/>
              </a:spcBef>
              <a:spcAft>
                <a:spcPts val="0"/>
              </a:spcAft>
              <a:buClr>
                <a:srgbClr val="000000"/>
              </a:buClr>
              <a:buSzPts val="1100"/>
            </a:pPr>
            <a:r>
              <a:rPr lang="en-GB" sz="1200" b="1" dirty="0">
                <a:latin typeface="+mn-lt"/>
                <a:cs typeface="Arial"/>
                <a:sym typeface="Arial"/>
              </a:rPr>
              <a:t>Editable slide content to communicate the value of personalised healthcare</a:t>
            </a:r>
            <a:endParaRPr lang="en-GB" sz="1200" b="1" dirty="0">
              <a:latin typeface="+mn-lt"/>
              <a:cs typeface="Arial"/>
              <a:sym typeface="Arial"/>
              <a:hlinkClick r:id="rId3">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3"/>
              </a:rPr>
              <a:t>Presentation deck </a:t>
            </a:r>
            <a:r>
              <a:rPr lang="en-GB" sz="1100" dirty="0">
                <a:solidFill>
                  <a:srgbClr val="000000"/>
                </a:solidFill>
                <a:latin typeface="+mn-lt"/>
                <a:ea typeface="Arial"/>
                <a:cs typeface="Arial"/>
                <a:sym typeface="Arial"/>
                <a:hlinkClick r:id="rId3"/>
              </a:rPr>
              <a:t>(Personalised Healthcare </a:t>
            </a:r>
            <a:r>
              <a:rPr lang="en-GB" sz="1100" dirty="0">
                <a:solidFill>
                  <a:srgbClr val="000000"/>
                </a:solidFill>
                <a:latin typeface="+mn-lt"/>
                <a:cs typeface="Arial"/>
                <a:sym typeface="Arial"/>
                <a:hlinkClick r:id="rId3"/>
              </a:rPr>
              <a:t>Toolkit for the Patient Community)</a:t>
            </a:r>
            <a:endParaRPr lang="en-GB" sz="1100" dirty="0">
              <a:solidFill>
                <a:srgbClr val="000000"/>
              </a:solidFill>
              <a:latin typeface="+mn-lt"/>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Editable slide deck covering the value of personalised healthcare for people affected by health conditions </a:t>
            </a: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lvl="0">
              <a:lnSpc>
                <a:spcPct val="150000"/>
              </a:lnSpc>
              <a:spcBef>
                <a:spcPts val="0"/>
              </a:spcBef>
              <a:spcAft>
                <a:spcPts val="0"/>
              </a:spcAft>
              <a:buClr>
                <a:schemeClr val="accent4"/>
              </a:buClr>
              <a:buSzPts val="1100"/>
            </a:pPr>
            <a:r>
              <a:rPr lang="en-GB" sz="1200" b="1" dirty="0">
                <a:solidFill>
                  <a:srgbClr val="000000"/>
                </a:solidFill>
                <a:latin typeface="+mn-lt"/>
                <a:cs typeface="Arial"/>
                <a:sym typeface="Arial"/>
              </a:rPr>
              <a:t>Website-ready resources to communicate about personalised healthcare with my community </a:t>
            </a: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4"/>
              </a:rPr>
              <a:t>Factsheet </a:t>
            </a:r>
            <a:r>
              <a:rPr lang="en-GB" sz="1100" dirty="0">
                <a:solidFill>
                  <a:srgbClr val="000000"/>
                </a:solidFill>
                <a:latin typeface="+mn-lt"/>
                <a:ea typeface="Arial"/>
                <a:cs typeface="Arial"/>
                <a:sym typeface="Arial"/>
                <a:hlinkClick r:id="rId4"/>
              </a:rPr>
              <a:t>(Personalised </a:t>
            </a:r>
            <a:r>
              <a:rPr lang="en-GB" sz="1100" dirty="0">
                <a:solidFill>
                  <a:srgbClr val="000000"/>
                </a:solidFill>
                <a:latin typeface="+mn-lt"/>
                <a:cs typeface="Arial"/>
                <a:sym typeface="Arial"/>
                <a:hlinkClick r:id="rId4"/>
              </a:rPr>
              <a:t>Healthcare Toolkit for the Patient Community)</a:t>
            </a:r>
            <a:endParaRPr lang="en-GB" sz="1100" dirty="0">
              <a:solidFill>
                <a:srgbClr val="000000"/>
              </a:solidFill>
              <a:latin typeface="+mn-lt"/>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Factsheet outlining the benefits of personalised healthcare towards individual care and wider societal value</a:t>
            </a:r>
          </a:p>
          <a:p>
            <a:pPr marL="172800" lvl="0">
              <a:lnSpc>
                <a:spcPts val="1000"/>
              </a:lnSpc>
              <a:spcBef>
                <a:spcPts val="10"/>
              </a:spcBef>
              <a:spcAft>
                <a:spcPts val="0"/>
              </a:spcAft>
              <a:buClr>
                <a:srgbClr val="FFC72C"/>
              </a:buClr>
              <a:buSzPct val="100000"/>
            </a:pPr>
            <a:endParaRPr lang="en-GB" sz="1050" dirty="0">
              <a:solidFill>
                <a:srgbClr val="000000"/>
              </a:solidFill>
              <a:latin typeface="+mn-lt"/>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rgbClr val="000000"/>
                </a:solidFill>
                <a:latin typeface="+mj-lt"/>
                <a:ea typeface="Arial"/>
                <a:cs typeface="Arial"/>
                <a:sym typeface="Arial"/>
                <a:hlinkClick r:id="rId5"/>
              </a:rPr>
              <a:t>Frequently Asked Questions </a:t>
            </a:r>
            <a:r>
              <a:rPr lang="en-GB" sz="1100" dirty="0">
                <a:solidFill>
                  <a:srgbClr val="000000"/>
                </a:solidFill>
                <a:latin typeface="+mj-lt"/>
                <a:ea typeface="Arial"/>
                <a:cs typeface="Arial"/>
                <a:sym typeface="Arial"/>
                <a:hlinkClick r:id="rId5"/>
              </a:rPr>
              <a:t>(Personalised </a:t>
            </a:r>
            <a:r>
              <a:rPr lang="en-GB" sz="1100" dirty="0">
                <a:solidFill>
                  <a:srgbClr val="000000"/>
                </a:solidFill>
                <a:latin typeface="+mj-lt"/>
                <a:cs typeface="Arial"/>
                <a:sym typeface="Arial"/>
                <a:hlinkClick r:id="rId5"/>
              </a:rPr>
              <a:t>Healthcare Toolkit for the Patient Community)</a:t>
            </a:r>
            <a:endParaRPr lang="en-GB" sz="1100" dirty="0">
              <a:solidFill>
                <a:srgbClr val="000000"/>
              </a:solidFill>
              <a:latin typeface="+mj-lt"/>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Frequently asked questions for people affected by health conditions about topics in personalised healthcare</a:t>
            </a:r>
          </a:p>
          <a:p>
            <a:pPr marL="172800" lvl="0">
              <a:lnSpc>
                <a:spcPts val="1000"/>
              </a:lnSpc>
              <a:spcBef>
                <a:spcPts val="10"/>
              </a:spcBef>
              <a:spcAft>
                <a:spcPts val="0"/>
              </a:spcAft>
              <a:buClr>
                <a:srgbClr val="FFC72C"/>
              </a:buClr>
              <a:buSzPct val="100000"/>
            </a:pPr>
            <a:endParaRPr lang="en-GB" sz="1050" dirty="0">
              <a:solidFill>
                <a:srgbClr val="000000"/>
              </a:solidFill>
              <a:latin typeface="+mn-lt"/>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rgbClr val="000000"/>
                </a:solidFill>
                <a:latin typeface="+mn-lt"/>
                <a:ea typeface="Arial"/>
                <a:cs typeface="Arial"/>
                <a:sym typeface="Arial"/>
              </a:rPr>
              <a:t>And the above tools!</a:t>
            </a:r>
            <a:endParaRPr lang="en-GB" sz="1100" b="1" dirty="0">
              <a:solidFill>
                <a:srgbClr val="000000"/>
              </a:solidFill>
              <a:latin typeface="+mn-lt"/>
              <a:ea typeface="Arial"/>
              <a:cs typeface="Arial"/>
              <a:sym typeface="Arial"/>
              <a:hlinkClick r:id="rId6">
                <a:extLst>
                  <a:ext uri="{A12FA001-AC4F-418D-AE19-62706E023703}">
                    <ahyp:hlinkClr xmlns:ahyp="http://schemas.microsoft.com/office/drawing/2018/hyperlinkcolor" val="tx"/>
                  </a:ext>
                </a:extLst>
              </a:hlinkClick>
            </a:endParaRPr>
          </a:p>
          <a:p>
            <a:pPr lvl="0">
              <a:lnSpc>
                <a:spcPts val="1000"/>
              </a:lnSpc>
              <a:spcBef>
                <a:spcPts val="10"/>
              </a:spcBef>
              <a:spcAft>
                <a:spcPts val="0"/>
              </a:spcAft>
              <a:buClr>
                <a:schemeClr val="accent4"/>
              </a:buClr>
              <a:buSzPts val="1100"/>
            </a:pPr>
            <a:endParaRPr lang="en-GB" sz="1200" b="1" dirty="0">
              <a:solidFill>
                <a:srgbClr val="000000"/>
              </a:solidFill>
              <a:latin typeface="+mn-lt"/>
              <a:cs typeface="Arial"/>
              <a:sym typeface="Arial"/>
            </a:endParaRPr>
          </a:p>
          <a:p>
            <a:pPr lvl="0">
              <a:lnSpc>
                <a:spcPct val="150000"/>
              </a:lnSpc>
              <a:spcBef>
                <a:spcPts val="0"/>
              </a:spcBef>
              <a:spcAft>
                <a:spcPts val="0"/>
              </a:spcAft>
              <a:buClr>
                <a:schemeClr val="accent4"/>
              </a:buClr>
              <a:buSzPts val="1100"/>
            </a:pPr>
            <a:r>
              <a:rPr lang="en-GB" sz="1200" b="1" dirty="0">
                <a:solidFill>
                  <a:srgbClr val="000000"/>
                </a:solidFill>
                <a:latin typeface="+mn-lt"/>
                <a:cs typeface="Arial"/>
                <a:sym typeface="Arial"/>
              </a:rPr>
              <a:t>General guidance for writing content for people with health conditions</a:t>
            </a:r>
            <a:endParaRPr lang="en-GB" sz="1100" dirty="0">
              <a:latin typeface="+mn-lt"/>
              <a:ea typeface="Arial"/>
              <a:cs typeface="Arial"/>
              <a:sym typeface="Arial"/>
            </a:endParaRP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latin typeface="+mn-lt"/>
                <a:ea typeface="Arial"/>
                <a:cs typeface="Arial"/>
                <a:sym typeface="Arial"/>
                <a:hlinkClick r:id="rId7"/>
              </a:rPr>
              <a:t>Webinar </a:t>
            </a:r>
            <a:r>
              <a:rPr lang="en-GB" sz="1100" dirty="0">
                <a:latin typeface="+mn-lt"/>
                <a:ea typeface="Arial"/>
                <a:cs typeface="Arial"/>
                <a:sym typeface="Arial"/>
                <a:hlinkClick r:id="rId7"/>
              </a:rPr>
              <a:t>(Workgroup of European Cancer Patient Advocacy Networks)</a:t>
            </a:r>
            <a:endParaRPr lang="en-GB" sz="1100" dirty="0">
              <a:latin typeface="+mn-lt"/>
              <a:ea typeface="Arial"/>
              <a:cs typeface="Arial"/>
              <a:sym typeface="Arial"/>
            </a:endParaRPr>
          </a:p>
          <a:p>
            <a:pPr marL="172800" lvl="0">
              <a:spcBef>
                <a:spcPts val="300"/>
              </a:spcBef>
              <a:spcAft>
                <a:spcPts val="0"/>
              </a:spcAft>
              <a:buClr>
                <a:schemeClr val="accent4"/>
              </a:buClr>
              <a:buSzPct val="100000"/>
              <a:defRPr/>
            </a:pPr>
            <a:r>
              <a:rPr lang="en-GB" sz="1050" dirty="0">
                <a:latin typeface="+mn-lt"/>
                <a:cs typeface="Arial"/>
                <a:sym typeface="Arial"/>
              </a:rPr>
              <a:t>How to develop good content and materials for people affected by health conditions - print, online</a:t>
            </a:r>
          </a:p>
          <a:p>
            <a:pPr marL="172800" lvl="0">
              <a:spcBef>
                <a:spcPts val="300"/>
              </a:spcBef>
              <a:spcAft>
                <a:spcPts val="0"/>
              </a:spcAft>
              <a:buClr>
                <a:schemeClr val="accent4"/>
              </a:buClr>
              <a:buSzPct val="100000"/>
              <a:defRPr/>
            </a:pPr>
            <a:r>
              <a:rPr lang="en-GB" sz="1050" dirty="0">
                <a:latin typeface="+mn-lt"/>
                <a:cs typeface="Arial"/>
                <a:sym typeface="Arial"/>
              </a:rPr>
              <a:t>and video</a:t>
            </a:r>
            <a:r>
              <a:rPr lang="en-GB" sz="1050" dirty="0">
                <a:latin typeface="+mn-lt"/>
                <a:cs typeface="Arial"/>
              </a:rPr>
              <a:t> </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7151" y="253761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7151" y="423253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637B92A-FA7D-4F49-87DA-146C410A0152}"/>
              </a:ext>
            </a:extLst>
          </p:cNvPr>
          <p:cNvSpPr/>
          <p:nvPr/>
        </p:nvSpPr>
        <p:spPr>
          <a:xfrm>
            <a:off x="4367151" y="5904221"/>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Population at large</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Embedding personalised healthcare information in awareness campaigns on prevention and health promotion, especially during world awareness days</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0"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1"/>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12" action="ppaction://hlinksldjump"/>
            <a:extLst>
              <a:ext uri="{FF2B5EF4-FFF2-40B4-BE49-F238E27FC236}">
                <a16:creationId xmlns:a16="http://schemas.microsoft.com/office/drawing/2014/main" id="{986BE5A9-AAF9-40B5-800E-633B97455629}"/>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13" action="ppaction://hlinksldjump"/>
            <a:extLst>
              <a:ext uri="{FF2B5EF4-FFF2-40B4-BE49-F238E27FC236}">
                <a16:creationId xmlns:a16="http://schemas.microsoft.com/office/drawing/2014/main" id="{F3C03A11-2BCD-4C1D-B082-F8C932248AAC}"/>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32" name="TextBox 31">
            <a:hlinkClick r:id="rId14"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34" name="TextBox 33">
            <a:hlinkClick r:id="rId13"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B8A88C2-49F7-4957-B7C5-844EA18F3071}"/>
              </a:ext>
            </a:extLst>
          </p:cNvPr>
          <p:cNvSpPr/>
          <p:nvPr/>
        </p:nvSpPr>
        <p:spPr>
          <a:xfrm>
            <a:off x="4367151" y="3371991"/>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hlinkClick r:id="rId15" action="ppaction://hlinksldjump"/>
            <a:extLst>
              <a:ext uri="{FF2B5EF4-FFF2-40B4-BE49-F238E27FC236}">
                <a16:creationId xmlns:a16="http://schemas.microsoft.com/office/drawing/2014/main" id="{AB48BD4A-4CF5-4435-AA6D-D34280D7B204}"/>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4" name="Picture 43">
            <a:hlinkClick r:id="rId17" action="ppaction://hlinksldjump"/>
            <a:extLst>
              <a:ext uri="{FF2B5EF4-FFF2-40B4-BE49-F238E27FC236}">
                <a16:creationId xmlns:a16="http://schemas.microsoft.com/office/drawing/2014/main" id="{6EA2C7CA-7DDE-440D-A8B0-6B1859C595D5}"/>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5" name="Oval 44">
            <a:extLst>
              <a:ext uri="{FF2B5EF4-FFF2-40B4-BE49-F238E27FC236}">
                <a16:creationId xmlns:a16="http://schemas.microsoft.com/office/drawing/2014/main" id="{58DF4DDA-D140-4CBA-9C20-8A2D67577785}"/>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Home">
            <a:hlinkClick r:id="rId19" action="ppaction://hlinksldjump"/>
            <a:extLst>
              <a:ext uri="{FF2B5EF4-FFF2-40B4-BE49-F238E27FC236}">
                <a16:creationId xmlns:a16="http://schemas.microsoft.com/office/drawing/2014/main" id="{E4D0EFC8-69C9-4D9A-A47A-58FEEFD22D7D}"/>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7" name="Picture 46">
            <a:hlinkClick r:id="rId22" action="ppaction://hlinksldjump"/>
            <a:extLst>
              <a:ext uri="{FF2B5EF4-FFF2-40B4-BE49-F238E27FC236}">
                <a16:creationId xmlns:a16="http://schemas.microsoft.com/office/drawing/2014/main" id="{E16AA1E2-3214-40C4-96F8-0958C32A79D2}"/>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0" name="Group 39">
            <a:extLst>
              <a:ext uri="{FF2B5EF4-FFF2-40B4-BE49-F238E27FC236}">
                <a16:creationId xmlns:a16="http://schemas.microsoft.com/office/drawing/2014/main" id="{4381615E-C2C3-4005-BF47-79E79287EB29}"/>
              </a:ext>
            </a:extLst>
          </p:cNvPr>
          <p:cNvGrpSpPr/>
          <p:nvPr/>
        </p:nvGrpSpPr>
        <p:grpSpPr>
          <a:xfrm>
            <a:off x="517617" y="439395"/>
            <a:ext cx="3266955" cy="1089529"/>
            <a:chOff x="1141622" y="2021934"/>
            <a:chExt cx="3266955" cy="1089529"/>
          </a:xfrm>
        </p:grpSpPr>
        <p:pic>
          <p:nvPicPr>
            <p:cNvPr id="52" name="Picture 51">
              <a:extLst>
                <a:ext uri="{FF2B5EF4-FFF2-40B4-BE49-F238E27FC236}">
                  <a16:creationId xmlns:a16="http://schemas.microsoft.com/office/drawing/2014/main" id="{7AA5388D-5D0F-45B1-A5CE-C4BF67A89D9D}"/>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1" name="Rectangle 50">
              <a:extLst>
                <a:ext uri="{FF2B5EF4-FFF2-40B4-BE49-F238E27FC236}">
                  <a16:creationId xmlns:a16="http://schemas.microsoft.com/office/drawing/2014/main" id="{2C2E2884-EF76-45B5-9B2E-A1ADF6EEEF52}"/>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7" name="Picture 56" descr="Logo, icon&#10;&#10;Description automatically generated">
            <a:extLst>
              <a:ext uri="{FF2B5EF4-FFF2-40B4-BE49-F238E27FC236}">
                <a16:creationId xmlns:a16="http://schemas.microsoft.com/office/drawing/2014/main" id="{FC046CFF-6DB5-4DC6-8D0F-B20B2FB3E47E}"/>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4173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general understanding of personalised healthcare</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528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Population at large</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Embedding personalised healthcare information in awareness campaigns on prevention and health promotion, especially during world awareness days</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4"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5"/>
          <a:stretch>
            <a:fillRect/>
          </a:stretch>
        </p:blipFill>
        <p:spPr>
          <a:xfrm>
            <a:off x="11721894" y="6444186"/>
            <a:ext cx="310923" cy="317019"/>
          </a:xfrm>
          <a:prstGeom prst="rect">
            <a:avLst/>
          </a:prstGeom>
        </p:spPr>
      </p:pic>
      <p:sp>
        <p:nvSpPr>
          <p:cNvPr id="30" name="Rectangle 29">
            <a:hlinkClick r:id="rId6" action="ppaction://hlinksldjump"/>
            <a:extLst>
              <a:ext uri="{FF2B5EF4-FFF2-40B4-BE49-F238E27FC236}">
                <a16:creationId xmlns:a16="http://schemas.microsoft.com/office/drawing/2014/main" id="{986BE5A9-AAF9-40B5-800E-633B97455629}"/>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7" action="ppaction://hlinksldjump"/>
            <a:extLst>
              <a:ext uri="{FF2B5EF4-FFF2-40B4-BE49-F238E27FC236}">
                <a16:creationId xmlns:a16="http://schemas.microsoft.com/office/drawing/2014/main" id="{F3C03A11-2BCD-4C1D-B082-F8C932248AAC}"/>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39" name="TextBox 38">
            <a:hlinkClick r:id="rId8" action="ppaction://hlinksldjump"/>
            <a:extLst>
              <a:ext uri="{FF2B5EF4-FFF2-40B4-BE49-F238E27FC236}">
                <a16:creationId xmlns:a16="http://schemas.microsoft.com/office/drawing/2014/main" id="{C1C2ADF6-3445-4D5C-AF54-83343AB80CF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40" name="TextBox 39">
            <a:hlinkClick r:id="rId7" action="ppaction://hlinksldjump"/>
            <a:extLst>
              <a:ext uri="{FF2B5EF4-FFF2-40B4-BE49-F238E27FC236}">
                <a16:creationId xmlns:a16="http://schemas.microsoft.com/office/drawing/2014/main" id="{54F00A6D-049A-4DBE-ADBC-33B91724EAE9}"/>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42" name="Straight Connector 41">
            <a:extLst>
              <a:ext uri="{FF2B5EF4-FFF2-40B4-BE49-F238E27FC236}">
                <a16:creationId xmlns:a16="http://schemas.microsoft.com/office/drawing/2014/main" id="{2421E607-3EAB-410C-A814-3EE92C20D3EF}"/>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BAABDF9-77BB-497B-9D93-E4E745B551AD}"/>
              </a:ext>
            </a:extLst>
          </p:cNvPr>
          <p:cNvSpPr/>
          <p:nvPr/>
        </p:nvSpPr>
        <p:spPr>
          <a:xfrm>
            <a:off x="4267862" y="2105418"/>
            <a:ext cx="947695" cy="338554"/>
          </a:xfrm>
          <a:prstGeom prst="rect">
            <a:avLst/>
          </a:prstGeom>
        </p:spPr>
        <p:txBody>
          <a:bodyPr wrap="none">
            <a:spAutoFit/>
          </a:bodyPr>
          <a:lstStyle/>
          <a:p>
            <a:r>
              <a:rPr lang="en-GB" sz="1600" b="1" dirty="0">
                <a:latin typeface="+mn-lt"/>
              </a:rPr>
              <a:t>Read… </a:t>
            </a:r>
          </a:p>
        </p:txBody>
      </p:sp>
      <p:sp>
        <p:nvSpPr>
          <p:cNvPr id="28" name="Rectangle 27">
            <a:extLst>
              <a:ext uri="{FF2B5EF4-FFF2-40B4-BE49-F238E27FC236}">
                <a16:creationId xmlns:a16="http://schemas.microsoft.com/office/drawing/2014/main" id="{56CA8552-1340-474A-B5DA-3345AB6ADF38}"/>
              </a:ext>
            </a:extLst>
          </p:cNvPr>
          <p:cNvSpPr/>
          <p:nvPr/>
        </p:nvSpPr>
        <p:spPr>
          <a:xfrm>
            <a:off x="4659354" y="2489279"/>
            <a:ext cx="7015028" cy="3654847"/>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successful campaigns that share disease-specific personalised healthcare information</a:t>
            </a:r>
            <a:endParaRPr lang="en-GB" sz="1200" b="1" dirty="0">
              <a:latin typeface="+mn-lt"/>
              <a:ea typeface="Arial"/>
              <a:cs typeface="Arial"/>
              <a:sym typeface="Arial"/>
              <a:hlinkClick r:id="rId9">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10"/>
              </a:rPr>
              <a:t>Campaign </a:t>
            </a:r>
            <a:r>
              <a:rPr lang="en-GB" sz="1100" dirty="0">
                <a:latin typeface="+mn-lt"/>
                <a:ea typeface="Arial"/>
                <a:cs typeface="Arial"/>
                <a:sym typeface="Arial"/>
                <a:hlinkClick r:id="rId10"/>
              </a:rPr>
              <a:t>(ECPC)</a:t>
            </a:r>
            <a:endParaRPr lang="en-GB" sz="1100" dirty="0">
              <a:latin typeface="+mn-lt"/>
              <a:ea typeface="Arial"/>
              <a:cs typeface="Arial"/>
              <a:sym typeface="Arial"/>
            </a:endParaRPr>
          </a:p>
          <a:p>
            <a:pPr lvl="0">
              <a:spcBef>
                <a:spcPts val="300"/>
              </a:spcBef>
              <a:spcAft>
                <a:spcPts val="0"/>
              </a:spcAft>
              <a:buClr>
                <a:schemeClr val="accent4"/>
              </a:buClr>
              <a:buSzPct val="100000"/>
            </a:pPr>
            <a:r>
              <a:rPr lang="en-GB" sz="1050" dirty="0">
                <a:latin typeface="+mn-lt"/>
                <a:cs typeface="Arial"/>
                <a:sym typeface="Arial"/>
              </a:rPr>
              <a:t>     Personalised Medicine Awareness Month: Cracking the Cancer Code </a:t>
            </a:r>
          </a:p>
          <a:p>
            <a:pPr lvl="0">
              <a:spcBef>
                <a:spcPts val="300"/>
              </a:spcBef>
              <a:spcAft>
                <a:spcPts val="0"/>
              </a:spcAft>
              <a:buClr>
                <a:schemeClr val="accent4"/>
              </a:buClr>
              <a:buSzPct val="100000"/>
            </a:pPr>
            <a:endParaRPr lang="en-GB" sz="1050" dirty="0">
              <a:latin typeface="+mn-lt"/>
              <a:cs typeface="Arial"/>
              <a:sym typeface="Arial"/>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ea typeface="Arial"/>
                <a:cs typeface="Arial"/>
                <a:sym typeface="Arial"/>
                <a:hlinkClick r:id="rId11"/>
              </a:rPr>
              <a:t>Campaign </a:t>
            </a:r>
            <a:r>
              <a:rPr lang="en-GB" sz="1100" dirty="0">
                <a:latin typeface="+mn-lt"/>
                <a:ea typeface="Arial"/>
                <a:cs typeface="Arial"/>
                <a:sym typeface="Arial"/>
                <a:hlinkClick r:id="rId11"/>
              </a:rPr>
              <a:t>(ECPC)</a:t>
            </a:r>
            <a:endParaRPr lang="en-GB" sz="1100" dirty="0">
              <a:latin typeface="+mn-lt"/>
              <a:ea typeface="Arial"/>
              <a:cs typeface="Arial"/>
              <a:sym typeface="Arial"/>
            </a:endParaRPr>
          </a:p>
          <a:p>
            <a:pPr lvl="0">
              <a:spcBef>
                <a:spcPts val="300"/>
              </a:spcBef>
              <a:spcAft>
                <a:spcPts val="0"/>
              </a:spcAft>
              <a:buClr>
                <a:schemeClr val="accent4"/>
              </a:buClr>
              <a:buSzPct val="100000"/>
            </a:pPr>
            <a:r>
              <a:rPr lang="en-GB" sz="1050" dirty="0">
                <a:latin typeface="+mn-lt"/>
                <a:cs typeface="Arial"/>
                <a:sym typeface="Arial"/>
              </a:rPr>
              <a:t>     Molecular Testing &amp; Personalised Medicine</a:t>
            </a:r>
          </a:p>
          <a:p>
            <a:pPr lvl="0">
              <a:spcBef>
                <a:spcPts val="300"/>
              </a:spcBef>
              <a:spcAft>
                <a:spcPts val="0"/>
              </a:spcAft>
              <a:buClr>
                <a:schemeClr val="accent4"/>
              </a:buClr>
              <a:buSzPct val="100000"/>
            </a:pPr>
            <a:endParaRPr lang="en-GB" sz="1050" dirty="0">
              <a:latin typeface="+mn-lt"/>
              <a:cs typeface="Arial"/>
              <a:sym typeface="Arial"/>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dirty="0">
                <a:latin typeface="+mn-lt"/>
                <a:cs typeface="Arial"/>
                <a:sym typeface="Arial"/>
                <a:hlinkClick r:id="rId12">
                  <a:extLst>
                    <a:ext uri="{A12FA001-AC4F-418D-AE19-62706E023703}">
                      <ahyp:hlinkClr xmlns:ahyp="http://schemas.microsoft.com/office/drawing/2018/hyperlinkcolor" val="tx"/>
                    </a:ext>
                  </a:extLst>
                </a:hlinkClick>
              </a:rPr>
              <a:t>Campaign </a:t>
            </a:r>
            <a:r>
              <a:rPr lang="en-GB" sz="1100" dirty="0">
                <a:latin typeface="+mn-lt"/>
                <a:cs typeface="Arial"/>
                <a:sym typeface="Arial"/>
                <a:hlinkClick r:id="rId12">
                  <a:extLst>
                    <a:ext uri="{A12FA001-AC4F-418D-AE19-62706E023703}">
                      <ahyp:hlinkClr xmlns:ahyp="http://schemas.microsoft.com/office/drawing/2018/hyperlinkcolor" val="tx"/>
                    </a:ext>
                  </a:extLst>
                </a:hlinkClick>
              </a:rPr>
              <a:t>(LUNGEVITY)</a:t>
            </a:r>
            <a:endParaRPr lang="en-GB" sz="1100" dirty="0">
              <a:latin typeface="+mn-lt"/>
              <a:cs typeface="Arial"/>
              <a:sym typeface="Arial"/>
            </a:endParaRPr>
          </a:p>
          <a:p>
            <a:pPr lvl="0">
              <a:spcBef>
                <a:spcPts val="300"/>
              </a:spcBef>
              <a:spcAft>
                <a:spcPts val="0"/>
              </a:spcAft>
              <a:buClr>
                <a:schemeClr val="accent4"/>
              </a:buClr>
              <a:buSzPct val="100000"/>
            </a:pPr>
            <a:r>
              <a:rPr lang="en-GB" sz="1050" dirty="0">
                <a:latin typeface="+mn-lt"/>
                <a:ea typeface="Arial"/>
                <a:cs typeface="Arial"/>
                <a:sym typeface="Arial"/>
              </a:rPr>
              <a:t>     Biomarker testing awareness campaign: No One Missed</a:t>
            </a:r>
          </a:p>
          <a:p>
            <a:pPr lvl="0">
              <a:spcBef>
                <a:spcPts val="0"/>
              </a:spcBef>
              <a:spcAft>
                <a:spcPts val="0"/>
              </a:spcAft>
              <a:buClr>
                <a:srgbClr val="000000"/>
              </a:buClr>
              <a:buSzPts val="1100"/>
            </a:pPr>
            <a:endParaRPr lang="en-GB" sz="1200" b="1" u="sng" dirty="0">
              <a:latin typeface="+mn-lt"/>
              <a:ea typeface="Arial"/>
              <a:cs typeface="Arial"/>
              <a:sym typeface="Arial"/>
            </a:endParaRPr>
          </a:p>
          <a:p>
            <a:pPr marL="180000" lvl="0" indent="-171450">
              <a:spcBef>
                <a:spcPts val="0"/>
              </a:spcBef>
              <a:spcAft>
                <a:spcPts val="0"/>
              </a:spcAft>
              <a:buClr>
                <a:srgbClr val="FCBD4A"/>
              </a:buClr>
              <a:buSzPts val="1100"/>
              <a:buFont typeface="Arial" panose="020B0604020202020204" pitchFamily="34" charset="0"/>
              <a:buChar char="•"/>
            </a:pPr>
            <a:r>
              <a:rPr lang="en-GB" sz="1100" b="1" u="sng" dirty="0">
                <a:latin typeface="+mn-lt"/>
                <a:ea typeface="Arial"/>
                <a:cs typeface="Arial"/>
                <a:sym typeface="Arial"/>
                <a:hlinkClick r:id="rId13"/>
              </a:rPr>
              <a:t>Campaign </a:t>
            </a:r>
            <a:r>
              <a:rPr lang="en-GB" sz="1100" u="sng" dirty="0">
                <a:latin typeface="+mn-lt"/>
                <a:ea typeface="Arial"/>
                <a:cs typeface="Arial"/>
                <a:sym typeface="Arial"/>
                <a:hlinkClick r:id="rId13"/>
              </a:rPr>
              <a:t>(Colorectal Cancer Canada)</a:t>
            </a:r>
            <a:endParaRPr lang="en-GB" sz="1100" u="sng" dirty="0">
              <a:latin typeface="+mn-lt"/>
              <a:ea typeface="Arial"/>
              <a:cs typeface="Arial"/>
              <a:sym typeface="Arial"/>
            </a:endParaRPr>
          </a:p>
          <a:p>
            <a:pPr marL="180000" lvl="0">
              <a:spcBef>
                <a:spcPts val="0"/>
              </a:spcBef>
              <a:spcAft>
                <a:spcPts val="0"/>
              </a:spcAft>
              <a:buClr>
                <a:srgbClr val="000000"/>
              </a:buClr>
              <a:buSzPts val="1100"/>
            </a:pPr>
            <a:r>
              <a:rPr lang="en-GB" sz="1050" dirty="0">
                <a:latin typeface="+mn-lt"/>
                <a:cs typeface="Arial"/>
                <a:sym typeface="Arial"/>
              </a:rPr>
              <a:t>Biomarker testing awareness campaign: Get Personal</a:t>
            </a:r>
          </a:p>
          <a:p>
            <a:pPr marL="180000" lvl="0">
              <a:spcBef>
                <a:spcPts val="0"/>
              </a:spcBef>
              <a:spcAft>
                <a:spcPts val="0"/>
              </a:spcAft>
              <a:buClr>
                <a:srgbClr val="000000"/>
              </a:buClr>
              <a:buSzPts val="1100"/>
            </a:pPr>
            <a:endParaRPr lang="en-GB" sz="1050" dirty="0">
              <a:latin typeface="+mn-lt"/>
              <a:cs typeface="Arial"/>
              <a:sym typeface="Arial"/>
            </a:endParaRPr>
          </a:p>
          <a:p>
            <a:pPr marL="180000" lvl="0" indent="-171450">
              <a:spcBef>
                <a:spcPts val="0"/>
              </a:spcBef>
              <a:spcAft>
                <a:spcPts val="0"/>
              </a:spcAft>
              <a:buClr>
                <a:srgbClr val="FCBD4A"/>
              </a:buClr>
              <a:buSzPts val="1100"/>
              <a:buFont typeface="Arial" panose="020B0604020202020204" pitchFamily="34" charset="0"/>
              <a:buChar char="•"/>
            </a:pPr>
            <a:r>
              <a:rPr lang="en-GB" sz="1100" b="1" u="sng" dirty="0">
                <a:latin typeface="+mn-lt"/>
                <a:ea typeface="Arial"/>
                <a:cs typeface="Arial"/>
                <a:sym typeface="Arial"/>
                <a:hlinkClick r:id="rId14"/>
              </a:rPr>
              <a:t>Campaign </a:t>
            </a:r>
            <a:r>
              <a:rPr lang="en-GB" sz="1100" u="sng" dirty="0">
                <a:latin typeface="+mn-lt"/>
                <a:ea typeface="Arial"/>
                <a:cs typeface="Arial"/>
                <a:sym typeface="Arial"/>
                <a:hlinkClick r:id="rId14"/>
              </a:rPr>
              <a:t>(</a:t>
            </a:r>
            <a:r>
              <a:rPr lang="en-GB" sz="1100" u="sng" dirty="0" err="1">
                <a:latin typeface="+mn-lt"/>
                <a:ea typeface="Arial"/>
                <a:cs typeface="Arial"/>
                <a:sym typeface="Arial"/>
                <a:hlinkClick r:id="rId14"/>
              </a:rPr>
              <a:t>LUNGEVITY</a:t>
            </a:r>
            <a:r>
              <a:rPr lang="en-GB" sz="1100" u="sng" dirty="0">
                <a:latin typeface="+mn-lt"/>
                <a:ea typeface="Arial"/>
                <a:cs typeface="Arial"/>
                <a:sym typeface="Arial"/>
                <a:hlinkClick r:id="rId14"/>
              </a:rPr>
              <a:t>)</a:t>
            </a:r>
            <a:endParaRPr lang="en-GB" sz="1100" u="sng" dirty="0">
              <a:latin typeface="+mn-lt"/>
              <a:ea typeface="Arial"/>
              <a:cs typeface="Arial"/>
              <a:sym typeface="Arial"/>
            </a:endParaRPr>
          </a:p>
          <a:p>
            <a:pPr marL="180000" lvl="0">
              <a:spcBef>
                <a:spcPts val="0"/>
              </a:spcBef>
              <a:spcAft>
                <a:spcPts val="0"/>
              </a:spcAft>
              <a:buClr>
                <a:srgbClr val="000000"/>
              </a:buClr>
              <a:buSzPts val="1100"/>
            </a:pPr>
            <a:r>
              <a:rPr lang="en-GB" sz="1050" dirty="0">
                <a:latin typeface="+mn-lt"/>
                <a:cs typeface="Arial"/>
                <a:sym typeface="Arial"/>
              </a:rPr>
              <a:t>Inhale for Life</a:t>
            </a:r>
          </a:p>
          <a:p>
            <a:pPr marL="180000" lvl="0">
              <a:spcBef>
                <a:spcPts val="0"/>
              </a:spcBef>
              <a:spcAft>
                <a:spcPts val="0"/>
              </a:spcAft>
              <a:buClr>
                <a:srgbClr val="000000"/>
              </a:buClr>
              <a:buSzPts val="1100"/>
            </a:pPr>
            <a:endParaRPr lang="en-GB" sz="1050" dirty="0">
              <a:latin typeface="+mn-lt"/>
              <a:cs typeface="Arial"/>
              <a:sym typeface="Arial"/>
            </a:endParaRPr>
          </a:p>
          <a:p>
            <a:pPr marL="180000" lvl="0">
              <a:spcBef>
                <a:spcPts val="0"/>
              </a:spcBef>
              <a:spcAft>
                <a:spcPts val="0"/>
              </a:spcAft>
              <a:buClr>
                <a:srgbClr val="000000"/>
              </a:buClr>
              <a:buSzPts val="1100"/>
            </a:pPr>
            <a:endParaRPr lang="en-GB" sz="1050" dirty="0">
              <a:latin typeface="+mn-lt"/>
              <a:cs typeface="Arial"/>
              <a:sym typeface="Arial"/>
              <a:hlinkClick r:id="rId15">
                <a:extLst>
                  <a:ext uri="{A12FA001-AC4F-418D-AE19-62706E023703}">
                    <ahyp:hlinkClr xmlns:ahyp="http://schemas.microsoft.com/office/drawing/2018/hyperlinkcolor" val="tx"/>
                  </a:ext>
                </a:extLst>
              </a:hlinkClick>
            </a:endParaRPr>
          </a:p>
          <a:p>
            <a:pPr marL="180000" lvl="0">
              <a:spcBef>
                <a:spcPts val="0"/>
              </a:spcBef>
              <a:spcAft>
                <a:spcPts val="0"/>
              </a:spcAft>
              <a:buClr>
                <a:srgbClr val="000000"/>
              </a:buClr>
              <a:buSzPts val="1100"/>
            </a:pPr>
            <a:endParaRPr lang="en-GB" sz="1050" dirty="0">
              <a:latin typeface="+mn-lt"/>
              <a:cs typeface="Arial"/>
              <a:sym typeface="Arial"/>
              <a:hlinkClick r:id="rId15">
                <a:extLst>
                  <a:ext uri="{A12FA001-AC4F-418D-AE19-62706E023703}">
                    <ahyp:hlinkClr xmlns:ahyp="http://schemas.microsoft.com/office/drawing/2018/hyperlinkcolor" val="tx"/>
                  </a:ext>
                </a:extLst>
              </a:hlinkClick>
            </a:endParaRPr>
          </a:p>
        </p:txBody>
      </p:sp>
      <p:pic>
        <p:nvPicPr>
          <p:cNvPr id="34" name="Picture 33">
            <a:hlinkClick r:id="rId16" action="ppaction://hlinksldjump"/>
            <a:extLst>
              <a:ext uri="{FF2B5EF4-FFF2-40B4-BE49-F238E27FC236}">
                <a16:creationId xmlns:a16="http://schemas.microsoft.com/office/drawing/2014/main" id="{DA43D8C2-E212-4842-949B-2AC0E57DE446}"/>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35" name="Picture 34">
            <a:hlinkClick r:id="rId18" action="ppaction://hlinksldjump"/>
            <a:extLst>
              <a:ext uri="{FF2B5EF4-FFF2-40B4-BE49-F238E27FC236}">
                <a16:creationId xmlns:a16="http://schemas.microsoft.com/office/drawing/2014/main" id="{097D371B-0C85-4570-90F2-1C024ED24F28}"/>
              </a:ext>
            </a:extLst>
          </p:cNvPr>
          <p:cNvPicPr>
            <a:picLocks noChangeAspect="1"/>
          </p:cNvPicPr>
          <p:nvPr/>
        </p:nvPicPr>
        <p:blipFill>
          <a:blip r:embed="rId19"/>
          <a:stretch>
            <a:fillRect/>
          </a:stretch>
        </p:blipFill>
        <p:spPr>
          <a:xfrm>
            <a:off x="143742" y="1039387"/>
            <a:ext cx="271618" cy="365126"/>
          </a:xfrm>
          <a:prstGeom prst="rect">
            <a:avLst/>
          </a:prstGeom>
        </p:spPr>
      </p:pic>
      <p:sp>
        <p:nvSpPr>
          <p:cNvPr id="36" name="Oval 35">
            <a:extLst>
              <a:ext uri="{FF2B5EF4-FFF2-40B4-BE49-F238E27FC236}">
                <a16:creationId xmlns:a16="http://schemas.microsoft.com/office/drawing/2014/main" id="{B90DE04B-BAD0-4AC5-99E0-985A29E45CC7}"/>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20" action="ppaction://hlinksldjump"/>
            <a:extLst>
              <a:ext uri="{FF2B5EF4-FFF2-40B4-BE49-F238E27FC236}">
                <a16:creationId xmlns:a16="http://schemas.microsoft.com/office/drawing/2014/main" id="{F29C8303-C11B-46A1-985E-742C8C80E919}"/>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43" name="Picture 42">
            <a:hlinkClick r:id="rId23" action="ppaction://hlinksldjump"/>
            <a:extLst>
              <a:ext uri="{FF2B5EF4-FFF2-40B4-BE49-F238E27FC236}">
                <a16:creationId xmlns:a16="http://schemas.microsoft.com/office/drawing/2014/main" id="{F3404B42-1E00-40F6-B2A1-3A3C5E83B933}"/>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29" name="Group 28">
            <a:extLst>
              <a:ext uri="{FF2B5EF4-FFF2-40B4-BE49-F238E27FC236}">
                <a16:creationId xmlns:a16="http://schemas.microsoft.com/office/drawing/2014/main" id="{CCE45064-2FD0-45FE-9051-87C406D27AA8}"/>
              </a:ext>
            </a:extLst>
          </p:cNvPr>
          <p:cNvGrpSpPr/>
          <p:nvPr/>
        </p:nvGrpSpPr>
        <p:grpSpPr>
          <a:xfrm>
            <a:off x="517617" y="439395"/>
            <a:ext cx="3266955" cy="1089529"/>
            <a:chOff x="1141622" y="2021934"/>
            <a:chExt cx="3266955" cy="1089529"/>
          </a:xfrm>
        </p:grpSpPr>
        <p:pic>
          <p:nvPicPr>
            <p:cNvPr id="45" name="Picture 44">
              <a:extLst>
                <a:ext uri="{FF2B5EF4-FFF2-40B4-BE49-F238E27FC236}">
                  <a16:creationId xmlns:a16="http://schemas.microsoft.com/office/drawing/2014/main" id="{E8409218-7938-4904-8909-3786031FF81D}"/>
                </a:ext>
              </a:extLst>
            </p:cNvPr>
            <p:cNvPicPr>
              <a:picLocks noChangeAspect="1"/>
            </p:cNvPicPr>
            <p:nvPr/>
          </p:nvPicPr>
          <p:blipFill>
            <a:blip r:embed="rId26"/>
            <a:stretch>
              <a:fillRect/>
            </a:stretch>
          </p:blipFill>
          <p:spPr>
            <a:xfrm>
              <a:off x="1141622" y="2021934"/>
              <a:ext cx="3191413" cy="1029143"/>
            </a:xfrm>
            <a:prstGeom prst="rect">
              <a:avLst/>
            </a:prstGeom>
          </p:spPr>
        </p:pic>
        <p:sp>
          <p:nvSpPr>
            <p:cNvPr id="44" name="Rectangle 43">
              <a:extLst>
                <a:ext uri="{FF2B5EF4-FFF2-40B4-BE49-F238E27FC236}">
                  <a16:creationId xmlns:a16="http://schemas.microsoft.com/office/drawing/2014/main" id="{5684A677-DA0B-4A09-B3B2-872ACE95323C}"/>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47" name="Picture 46" descr="Logo, icon&#10;&#10;Description automatically generated">
            <a:extLst>
              <a:ext uri="{FF2B5EF4-FFF2-40B4-BE49-F238E27FC236}">
                <a16:creationId xmlns:a16="http://schemas.microsoft.com/office/drawing/2014/main" id="{5ED7CFB8-43E3-455B-9B1D-AE4FAD3420E0}"/>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4600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j-lt"/>
              </a:rPr>
              <a:t>Increasing understanding of specific personalised healthcare topics</a:t>
            </a:r>
          </a:p>
        </p:txBody>
      </p:sp>
      <p:sp>
        <p:nvSpPr>
          <p:cNvPr id="20" name="TextBox 19">
            <a:hlinkClick r:id="rId2"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3"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3"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Educating others and advocating for personalised healthcare-related topics, such as advanced diagnostics and data sharing/security</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5" name="Picture 54">
            <a:hlinkClick r:id="rId6"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7"/>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grpSp>
        <p:nvGrpSpPr>
          <p:cNvPr id="30" name="Group 29">
            <a:extLst>
              <a:ext uri="{FF2B5EF4-FFF2-40B4-BE49-F238E27FC236}">
                <a16:creationId xmlns:a16="http://schemas.microsoft.com/office/drawing/2014/main" id="{1AC1DD65-1414-42E3-BA76-E62FBAA2A304}"/>
              </a:ext>
            </a:extLst>
          </p:cNvPr>
          <p:cNvGrpSpPr/>
          <p:nvPr/>
        </p:nvGrpSpPr>
        <p:grpSpPr>
          <a:xfrm>
            <a:off x="11313026" y="6458695"/>
            <a:ext cx="288000" cy="288000"/>
            <a:chOff x="8612267" y="5218900"/>
            <a:chExt cx="288000" cy="288000"/>
          </a:xfrm>
        </p:grpSpPr>
        <p:sp>
          <p:nvSpPr>
            <p:cNvPr id="31" name="Oval 30">
              <a:hlinkClick r:id="rId3" action="ppaction://hlinksldjump"/>
              <a:extLst>
                <a:ext uri="{FF2B5EF4-FFF2-40B4-BE49-F238E27FC236}">
                  <a16:creationId xmlns:a16="http://schemas.microsoft.com/office/drawing/2014/main" id="{0EA763A4-D1D4-45CB-B68E-6EFADEB79768}"/>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42F4413B-0F9C-46E0-8452-9E777717862A}"/>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Oval 34">
            <a:extLst>
              <a:ext uri="{FF2B5EF4-FFF2-40B4-BE49-F238E27FC236}">
                <a16:creationId xmlns:a16="http://schemas.microsoft.com/office/drawing/2014/main" id="{C7B4D93F-CCA5-4847-9A26-7F6F08715CD8}"/>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72CFE8E-3C41-4505-937E-85FEB528FBD7}"/>
              </a:ext>
            </a:extLst>
          </p:cNvPr>
          <p:cNvSpPr/>
          <p:nvPr/>
        </p:nvSpPr>
        <p:spPr>
          <a:xfrm>
            <a:off x="4659354" y="2493817"/>
            <a:ext cx="7015028" cy="2631490"/>
          </a:xfrm>
          <a:prstGeom prst="rect">
            <a:avLst/>
          </a:prstGeom>
        </p:spPr>
        <p:txBody>
          <a:bodyPr wrap="square">
            <a:spAutoFit/>
          </a:bodyPr>
          <a:lstStyle/>
          <a:p>
            <a:pPr>
              <a:spcBef>
                <a:spcPts val="0"/>
              </a:spcBef>
              <a:spcAft>
                <a:spcPts val="600"/>
              </a:spcAft>
              <a:buClr>
                <a:srgbClr val="000000"/>
              </a:buClr>
              <a:buSzPts val="1100"/>
            </a:pPr>
            <a:r>
              <a:rPr lang="en-GB" sz="1200" b="1" dirty="0">
                <a:latin typeface="+mj-lt"/>
                <a:ea typeface="Arial"/>
                <a:cs typeface="Arial"/>
                <a:sym typeface="Arial"/>
              </a:rPr>
              <a:t>More information on biomarkers and molecular diagnostics</a:t>
            </a:r>
          </a:p>
          <a:p>
            <a:pPr marL="17280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8"/>
              </a:rPr>
              <a:t>Background information – molecular diagnostics </a:t>
            </a:r>
            <a:r>
              <a:rPr lang="en-GB" sz="1100" dirty="0">
                <a:solidFill>
                  <a:schemeClr val="dk1"/>
                </a:solidFill>
                <a:latin typeface="+mj-lt"/>
                <a:ea typeface="Arial"/>
                <a:cs typeface="Arial"/>
                <a:sym typeface="Arial"/>
                <a:hlinkClick r:id="rId8"/>
              </a:rPr>
              <a:t>(</a:t>
            </a:r>
            <a:r>
              <a:rPr lang="en-GB" sz="1100" dirty="0">
                <a:solidFill>
                  <a:srgbClr val="00B050"/>
                </a:solidFill>
                <a:latin typeface="+mj-lt"/>
                <a:ea typeface="Arial"/>
                <a:cs typeface="Arial"/>
                <a:sym typeface="Arial"/>
                <a:hlinkClick r:id="rId8"/>
              </a:rPr>
              <a:t>Personalized Medicine Coalition</a:t>
            </a:r>
            <a:r>
              <a:rPr lang="en-GB" sz="1100" dirty="0">
                <a:solidFill>
                  <a:schemeClr val="dk1"/>
                </a:solidFill>
                <a:latin typeface="+mj-lt"/>
                <a:ea typeface="Arial"/>
                <a:cs typeface="Arial"/>
                <a:sym typeface="Arial"/>
                <a:hlinkClick r:id="rId8"/>
              </a:rPr>
              <a:t>)</a:t>
            </a:r>
            <a:endParaRPr lang="en-GB" sz="1100" dirty="0">
              <a:solidFill>
                <a:schemeClr val="dk1"/>
              </a:solidFill>
              <a:latin typeface="+mj-lt"/>
              <a:ea typeface="Arial"/>
              <a:cs typeface="Arial"/>
              <a:sym typeface="Arial"/>
            </a:endParaRPr>
          </a:p>
          <a:p>
            <a:pPr marL="172800" lvl="0">
              <a:spcBef>
                <a:spcPts val="300"/>
              </a:spcBef>
              <a:spcAft>
                <a:spcPts val="0"/>
              </a:spcAft>
              <a:buClr>
                <a:srgbClr val="4A4A4A"/>
              </a:buClr>
              <a:buSzPts val="1100"/>
            </a:pPr>
            <a:r>
              <a:rPr lang="en-GB" sz="1050" dirty="0">
                <a:solidFill>
                  <a:schemeClr val="dk1"/>
                </a:solidFill>
                <a:latin typeface="+mj-lt"/>
                <a:ea typeface="Arial"/>
                <a:cs typeface="Arial"/>
                <a:sym typeface="Arial"/>
              </a:rPr>
              <a:t>Introduction to molecular diagnostics and its role in personalised healthcare</a:t>
            </a:r>
          </a:p>
          <a:p>
            <a:pPr marL="172800" lvl="0">
              <a:spcBef>
                <a:spcPts val="10"/>
              </a:spcBef>
              <a:spcAft>
                <a:spcPts val="0"/>
              </a:spcAft>
              <a:buClr>
                <a:srgbClr val="4A4A4A"/>
              </a:buClr>
              <a:buSzPts val="1100"/>
            </a:pPr>
            <a:r>
              <a:rPr lang="en-GB" sz="1050" dirty="0">
                <a:solidFill>
                  <a:schemeClr val="dk1"/>
                </a:solidFill>
                <a:latin typeface="+mj-lt"/>
                <a:ea typeface="Arial"/>
                <a:cs typeface="Arial"/>
                <a:sym typeface="Arial"/>
              </a:rPr>
              <a:t> </a:t>
            </a:r>
          </a:p>
          <a:p>
            <a:pPr marL="17280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9"/>
              </a:rPr>
              <a:t>Background information - biomarkers </a:t>
            </a:r>
            <a:r>
              <a:rPr lang="en-GB" sz="1100" dirty="0">
                <a:solidFill>
                  <a:schemeClr val="dk1"/>
                </a:solidFill>
                <a:latin typeface="+mj-lt"/>
                <a:ea typeface="Arial"/>
                <a:cs typeface="Arial"/>
                <a:sym typeface="Arial"/>
                <a:hlinkClick r:id="rId9"/>
              </a:rPr>
              <a:t>(Personalised Medicine Coalition)</a:t>
            </a:r>
            <a:endParaRPr lang="en-GB" sz="1100" dirty="0">
              <a:solidFill>
                <a:schemeClr val="dk1"/>
              </a:solidFill>
              <a:latin typeface="+mj-lt"/>
              <a:ea typeface="Arial"/>
              <a:cs typeface="Arial"/>
              <a:sym typeface="Arial"/>
            </a:endParaRPr>
          </a:p>
          <a:p>
            <a:pPr marL="172800" lvl="0">
              <a:spcBef>
                <a:spcPts val="300"/>
              </a:spcBef>
              <a:spcAft>
                <a:spcPts val="0"/>
              </a:spcAft>
              <a:buClr>
                <a:srgbClr val="4A4A4A"/>
              </a:buClr>
              <a:buSzPts val="1100"/>
            </a:pPr>
            <a:r>
              <a:rPr lang="en-GB" sz="1050" dirty="0">
                <a:solidFill>
                  <a:schemeClr val="dk1"/>
                </a:solidFill>
                <a:latin typeface="+mj-lt"/>
                <a:ea typeface="Arial"/>
                <a:cs typeface="Arial"/>
                <a:sym typeface="Arial"/>
              </a:rPr>
              <a:t>Introduction to types of biomarkers – predisposition, diagnostic, prognostic and predictive</a:t>
            </a:r>
          </a:p>
          <a:p>
            <a:pPr marL="172800" lvl="0">
              <a:spcBef>
                <a:spcPts val="10"/>
              </a:spcBef>
              <a:spcAft>
                <a:spcPts val="0"/>
              </a:spcAft>
              <a:buClr>
                <a:srgbClr val="4A4A4A"/>
              </a:buClr>
              <a:buSzPts val="1100"/>
            </a:pPr>
            <a:endParaRPr lang="en-GB" sz="1050" dirty="0">
              <a:solidFill>
                <a:schemeClr val="dk1"/>
              </a:solidFill>
              <a:latin typeface="+mj-lt"/>
              <a:ea typeface="Arial"/>
              <a:cs typeface="Arial"/>
              <a:sym typeface="Arial"/>
            </a:endParaRPr>
          </a:p>
          <a:p>
            <a:pPr marL="17280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j-lt"/>
                <a:ea typeface="Arial"/>
                <a:cs typeface="Arial"/>
                <a:sym typeface="Arial"/>
                <a:hlinkClick r:id="rId10"/>
              </a:rPr>
              <a:t>Infographic – molecular diagnostics </a:t>
            </a:r>
            <a:r>
              <a:rPr lang="en-GB" sz="1100" u="sng" dirty="0">
                <a:solidFill>
                  <a:schemeClr val="hlink"/>
                </a:solidFill>
                <a:latin typeface="+mj-lt"/>
                <a:ea typeface="Arial"/>
                <a:cs typeface="Arial"/>
                <a:sym typeface="Arial"/>
                <a:hlinkClick r:id="rId10"/>
              </a:rPr>
              <a:t>(European Cancer Patient Coalition)</a:t>
            </a:r>
            <a:endParaRPr lang="en-GB" sz="1100" u="sng" dirty="0">
              <a:solidFill>
                <a:schemeClr val="hlink"/>
              </a:solidFill>
              <a:latin typeface="+mj-lt"/>
              <a:ea typeface="Arial"/>
              <a:cs typeface="Arial"/>
              <a:sym typeface="Arial"/>
            </a:endParaRPr>
          </a:p>
          <a:p>
            <a:pPr marL="172800" lvl="0">
              <a:spcBef>
                <a:spcPts val="300"/>
              </a:spcBef>
              <a:spcAft>
                <a:spcPts val="0"/>
              </a:spcAft>
              <a:buClr>
                <a:srgbClr val="4A4A4A"/>
              </a:buClr>
              <a:buSzPts val="1100"/>
            </a:pPr>
            <a:r>
              <a:rPr lang="en-GB" sz="1050" dirty="0">
                <a:latin typeface="+mj-lt"/>
                <a:ea typeface="Arial"/>
                <a:cs typeface="Arial"/>
                <a:sym typeface="Arial"/>
              </a:rPr>
              <a:t>Educating and empowering people affected by health conditions regarding the potential and availability of molecular testing</a:t>
            </a:r>
          </a:p>
          <a:p>
            <a:pPr marL="172800" lvl="0">
              <a:spcBef>
                <a:spcPts val="10"/>
              </a:spcBef>
              <a:spcAft>
                <a:spcPts val="0"/>
              </a:spcAft>
              <a:buClr>
                <a:srgbClr val="4A4A4A"/>
              </a:buClr>
              <a:buSzPts val="1100"/>
            </a:pPr>
            <a:endParaRPr lang="en-GB" sz="1050" dirty="0">
              <a:latin typeface="+mj-lt"/>
              <a:ea typeface="Arial"/>
              <a:cs typeface="Arial"/>
              <a:sym typeface="Arial"/>
            </a:endParaRPr>
          </a:p>
          <a:p>
            <a:pPr marL="17280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j-lt"/>
                <a:ea typeface="Arial"/>
                <a:cs typeface="Arial"/>
                <a:sym typeface="Arial"/>
                <a:hlinkClick r:id="rId11"/>
              </a:rPr>
              <a:t>Infographic - biomarkers </a:t>
            </a:r>
            <a:r>
              <a:rPr lang="en-GB" sz="1100" u="sng" dirty="0">
                <a:solidFill>
                  <a:schemeClr val="hlink"/>
                </a:solidFill>
                <a:latin typeface="+mj-lt"/>
                <a:ea typeface="Arial"/>
                <a:cs typeface="Arial"/>
                <a:sym typeface="Arial"/>
                <a:hlinkClick r:id="rId11"/>
              </a:rPr>
              <a:t>(European Alliance for Personalised Medicine)</a:t>
            </a:r>
            <a:r>
              <a:rPr lang="en-GB" sz="1100" u="sng" dirty="0">
                <a:solidFill>
                  <a:schemeClr val="hlink"/>
                </a:solidFill>
                <a:latin typeface="+mj-lt"/>
                <a:ea typeface="Arial"/>
                <a:cs typeface="Arial"/>
                <a:sym typeface="Arial"/>
              </a:rPr>
              <a:t> </a:t>
            </a:r>
          </a:p>
          <a:p>
            <a:pPr marL="172800" lvl="0">
              <a:spcBef>
                <a:spcPts val="300"/>
              </a:spcBef>
              <a:spcAft>
                <a:spcPts val="0"/>
              </a:spcAft>
              <a:buClr>
                <a:srgbClr val="4A4A4A"/>
              </a:buClr>
              <a:buSzPts val="1100"/>
            </a:pPr>
            <a:r>
              <a:rPr lang="en-GB" sz="1050" dirty="0">
                <a:latin typeface="+mj-lt"/>
                <a:ea typeface="Arial"/>
                <a:cs typeface="Arial"/>
                <a:sym typeface="Arial"/>
              </a:rPr>
              <a:t>Education on biomarkers and awareness of their use across Europe</a:t>
            </a:r>
            <a:endParaRPr lang="en-GB" sz="1200" b="1" u="sng" dirty="0">
              <a:latin typeface="+mn-lt"/>
              <a:ea typeface="Arial"/>
              <a:cs typeface="Arial"/>
              <a:sym typeface="Arial"/>
              <a:hlinkClick r:id="rId12">
                <a:extLst>
                  <a:ext uri="{A12FA001-AC4F-418D-AE19-62706E023703}">
                    <ahyp:hlinkClr xmlns:ahyp="http://schemas.microsoft.com/office/drawing/2018/hyperlinkcolor" val="tx"/>
                  </a:ext>
                </a:extLst>
              </a:hlinkClick>
            </a:endParaRPr>
          </a:p>
        </p:txBody>
      </p:sp>
      <p:sp>
        <p:nvSpPr>
          <p:cNvPr id="9" name="Rectangle 8">
            <a:hlinkClick r:id="rId13" action="ppaction://hlinksldjump"/>
            <a:extLst>
              <a:ext uri="{FF2B5EF4-FFF2-40B4-BE49-F238E27FC236}">
                <a16:creationId xmlns:a16="http://schemas.microsoft.com/office/drawing/2014/main" id="{F5875C6E-D05F-40ED-AF74-18D042AC06FF}"/>
              </a:ext>
            </a:extLst>
          </p:cNvPr>
          <p:cNvSpPr/>
          <p:nvPr/>
        </p:nvSpPr>
        <p:spPr>
          <a:xfrm>
            <a:off x="8981297" y="6493030"/>
            <a:ext cx="2131546" cy="276999"/>
          </a:xfrm>
          <a:prstGeom prst="rect">
            <a:avLst/>
          </a:prstGeom>
        </p:spPr>
        <p:txBody>
          <a:bodyPr wrap="none">
            <a:spAutoFit/>
          </a:bodyPr>
          <a:lstStyle/>
          <a:p>
            <a:r>
              <a:rPr lang="en-GB" sz="1200" i="1" dirty="0">
                <a:ea typeface="Arial"/>
                <a:cs typeface="Arial"/>
                <a:sym typeface="Arial"/>
                <a:hlinkClick r:id="rId13" action="ppaction://hlinksldjump"/>
              </a:rPr>
              <a:t>Guidance and tools continued…</a:t>
            </a:r>
            <a:endParaRPr lang="en-GB" sz="1200" i="1" dirty="0"/>
          </a:p>
        </p:txBody>
      </p:sp>
      <p:pic>
        <p:nvPicPr>
          <p:cNvPr id="34" name="Picture 33">
            <a:hlinkClick r:id="rId14" action="ppaction://hlinksldjump"/>
            <a:extLst>
              <a:ext uri="{FF2B5EF4-FFF2-40B4-BE49-F238E27FC236}">
                <a16:creationId xmlns:a16="http://schemas.microsoft.com/office/drawing/2014/main" id="{11EF671A-F436-41B8-AA52-D0BA17C533FF}"/>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36" name="Picture 35">
            <a:hlinkClick r:id="rId16" action="ppaction://hlinksldjump"/>
            <a:extLst>
              <a:ext uri="{FF2B5EF4-FFF2-40B4-BE49-F238E27FC236}">
                <a16:creationId xmlns:a16="http://schemas.microsoft.com/office/drawing/2014/main" id="{7EE32872-D729-4A65-AC94-7A9C2E06170C}"/>
              </a:ext>
            </a:extLst>
          </p:cNvPr>
          <p:cNvPicPr>
            <a:picLocks noChangeAspect="1"/>
          </p:cNvPicPr>
          <p:nvPr/>
        </p:nvPicPr>
        <p:blipFill>
          <a:blip r:embed="rId17"/>
          <a:stretch>
            <a:fillRect/>
          </a:stretch>
        </p:blipFill>
        <p:spPr>
          <a:xfrm>
            <a:off x="143742" y="1039387"/>
            <a:ext cx="271618" cy="365126"/>
          </a:xfrm>
          <a:prstGeom prst="rect">
            <a:avLst/>
          </a:prstGeom>
        </p:spPr>
      </p:pic>
      <p:sp>
        <p:nvSpPr>
          <p:cNvPr id="40" name="Oval 39">
            <a:extLst>
              <a:ext uri="{FF2B5EF4-FFF2-40B4-BE49-F238E27FC236}">
                <a16:creationId xmlns:a16="http://schemas.microsoft.com/office/drawing/2014/main" id="{FA3D878B-C486-4530-842C-8AED1C24B501}"/>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18" action="ppaction://hlinksldjump"/>
            <a:extLst>
              <a:ext uri="{FF2B5EF4-FFF2-40B4-BE49-F238E27FC236}">
                <a16:creationId xmlns:a16="http://schemas.microsoft.com/office/drawing/2014/main" id="{1ED0A910-5697-407F-85DF-AA528DC8B650}"/>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42" name="Picture 41">
            <a:hlinkClick r:id="rId21" action="ppaction://hlinksldjump"/>
            <a:extLst>
              <a:ext uri="{FF2B5EF4-FFF2-40B4-BE49-F238E27FC236}">
                <a16:creationId xmlns:a16="http://schemas.microsoft.com/office/drawing/2014/main" id="{4A5625B1-72F2-4A71-BA80-252B391FF254}"/>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3" name="Group 42">
            <a:extLst>
              <a:ext uri="{FF2B5EF4-FFF2-40B4-BE49-F238E27FC236}">
                <a16:creationId xmlns:a16="http://schemas.microsoft.com/office/drawing/2014/main" id="{4D4AC87C-ED7B-40B1-B266-A204F7E32914}"/>
              </a:ext>
            </a:extLst>
          </p:cNvPr>
          <p:cNvGrpSpPr/>
          <p:nvPr/>
        </p:nvGrpSpPr>
        <p:grpSpPr>
          <a:xfrm>
            <a:off x="517617" y="439395"/>
            <a:ext cx="3266955" cy="1089529"/>
            <a:chOff x="1141622" y="2021934"/>
            <a:chExt cx="3266955" cy="1089529"/>
          </a:xfrm>
        </p:grpSpPr>
        <p:pic>
          <p:nvPicPr>
            <p:cNvPr id="46" name="Picture 45">
              <a:extLst>
                <a:ext uri="{FF2B5EF4-FFF2-40B4-BE49-F238E27FC236}">
                  <a16:creationId xmlns:a16="http://schemas.microsoft.com/office/drawing/2014/main" id="{5772BECD-2691-4D73-8AD6-EA1AE7F25677}"/>
                </a:ext>
              </a:extLst>
            </p:cNvPr>
            <p:cNvPicPr>
              <a:picLocks noChangeAspect="1"/>
            </p:cNvPicPr>
            <p:nvPr/>
          </p:nvPicPr>
          <p:blipFill>
            <a:blip r:embed="rId24"/>
            <a:stretch>
              <a:fillRect/>
            </a:stretch>
          </p:blipFill>
          <p:spPr>
            <a:xfrm>
              <a:off x="1141622" y="2021934"/>
              <a:ext cx="3191413" cy="1029143"/>
            </a:xfrm>
            <a:prstGeom prst="rect">
              <a:avLst/>
            </a:prstGeom>
          </p:spPr>
        </p:pic>
        <p:sp>
          <p:nvSpPr>
            <p:cNvPr id="45" name="Rectangle 44">
              <a:extLst>
                <a:ext uri="{FF2B5EF4-FFF2-40B4-BE49-F238E27FC236}">
                  <a16:creationId xmlns:a16="http://schemas.microsoft.com/office/drawing/2014/main" id="{06F6A0E8-F778-45DD-A00D-77624DF54558}"/>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2" name="Picture 51" descr="Logo, icon&#10;&#10;Description automatically generated">
            <a:extLst>
              <a:ext uri="{FF2B5EF4-FFF2-40B4-BE49-F238E27FC236}">
                <a16:creationId xmlns:a16="http://schemas.microsoft.com/office/drawing/2014/main" id="{3320BE90-6FE0-453D-AC8D-9D85DB807F2C}"/>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44" name="Rectangle 43">
            <a:extLst>
              <a:ext uri="{FF2B5EF4-FFF2-40B4-BE49-F238E27FC236}">
                <a16:creationId xmlns:a16="http://schemas.microsoft.com/office/drawing/2014/main" id="{386C5322-E42C-41C6-9522-3C971625B15E}"/>
              </a:ext>
            </a:extLst>
          </p:cNvPr>
          <p:cNvSpPr/>
          <p:nvPr/>
        </p:nvSpPr>
        <p:spPr>
          <a:xfrm>
            <a:off x="4659354" y="5236706"/>
            <a:ext cx="7015028" cy="1492716"/>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j-lt"/>
                <a:ea typeface="Arial"/>
                <a:cs typeface="Arial"/>
                <a:sym typeface="Arial"/>
              </a:rPr>
              <a:t>More information on genetic testing and associated considerations</a:t>
            </a:r>
            <a:endParaRPr lang="en-GB" sz="1200" b="1" dirty="0">
              <a:latin typeface="+mj-lt"/>
              <a:ea typeface="Arial"/>
              <a:cs typeface="Arial"/>
              <a:sym typeface="Arial"/>
              <a:hlinkClick r:id="rId27">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ct val="100000"/>
              <a:buFont typeface="Arial" panose="020B0604020202020204" pitchFamily="34" charset="0"/>
              <a:buChar char="•"/>
            </a:pPr>
            <a:r>
              <a:rPr lang="en-GB" sz="1100" b="1" u="sng" dirty="0">
                <a:solidFill>
                  <a:schemeClr val="dk1"/>
                </a:solidFill>
                <a:latin typeface="+mj-lt"/>
                <a:ea typeface="Arial"/>
                <a:cs typeface="Arial"/>
                <a:sym typeface="Arial"/>
                <a:hlinkClick r:id="rId28"/>
              </a:rPr>
              <a:t>Guide </a:t>
            </a:r>
            <a:r>
              <a:rPr lang="en-GB" sz="1100" u="sng" dirty="0">
                <a:solidFill>
                  <a:schemeClr val="dk1"/>
                </a:solidFill>
                <a:latin typeface="+mj-lt"/>
                <a:ea typeface="Arial"/>
                <a:cs typeface="Arial"/>
                <a:sym typeface="Arial"/>
                <a:hlinkClick r:id="rId28"/>
              </a:rPr>
              <a:t>(Personalised Medicine Coalition)</a:t>
            </a:r>
            <a:r>
              <a:rPr lang="en-GB" sz="1100" dirty="0">
                <a:solidFill>
                  <a:schemeClr val="dk1"/>
                </a:solidFill>
                <a:latin typeface="+mj-lt"/>
                <a:ea typeface="Arial"/>
                <a:cs typeface="Arial"/>
                <a:sym typeface="Arial"/>
              </a:rPr>
              <a:t> </a:t>
            </a:r>
          </a:p>
          <a:p>
            <a:pPr marL="172800" lvl="0">
              <a:spcBef>
                <a:spcPts val="0"/>
              </a:spcBef>
              <a:spcAft>
                <a:spcPts val="0"/>
              </a:spcAft>
              <a:buClr>
                <a:schemeClr val="accent4"/>
              </a:buClr>
              <a:buSzPct val="100000"/>
            </a:pPr>
            <a:r>
              <a:rPr lang="en-GB" sz="1050" i="1" dirty="0">
                <a:latin typeface="+mj-lt"/>
                <a:cs typeface="Arial"/>
                <a:sym typeface="Arial"/>
              </a:rPr>
              <a:t>Consumer’s Guide to Genetic Health Testing </a:t>
            </a:r>
            <a:r>
              <a:rPr lang="en-GB" sz="1050" dirty="0">
                <a:latin typeface="+mj-lt"/>
                <a:cs typeface="Arial"/>
                <a:sym typeface="Arial"/>
              </a:rPr>
              <a:t>describes what genetic tests are, outlines the </a:t>
            </a:r>
          </a:p>
          <a:p>
            <a:pPr marL="172800" lvl="0">
              <a:spcBef>
                <a:spcPts val="0"/>
              </a:spcBef>
              <a:spcAft>
                <a:spcPts val="0"/>
              </a:spcAft>
              <a:buClr>
                <a:schemeClr val="accent4"/>
              </a:buClr>
              <a:buSzPct val="100000"/>
            </a:pPr>
            <a:r>
              <a:rPr lang="en-GB" sz="1050" dirty="0">
                <a:latin typeface="+mj-lt"/>
                <a:cs typeface="Arial"/>
                <a:sym typeface="Arial"/>
              </a:rPr>
              <a:t>types of information the tests can provide, and explains what consumers should consider </a:t>
            </a:r>
          </a:p>
          <a:p>
            <a:pPr marL="172800" lvl="0">
              <a:spcBef>
                <a:spcPts val="0"/>
              </a:spcBef>
              <a:spcAft>
                <a:spcPts val="0"/>
              </a:spcAft>
              <a:buClr>
                <a:schemeClr val="accent4"/>
              </a:buClr>
              <a:buSzPct val="100000"/>
            </a:pPr>
            <a:r>
              <a:rPr lang="en-GB" sz="1050" dirty="0">
                <a:latin typeface="+mj-lt"/>
                <a:cs typeface="Arial"/>
                <a:sym typeface="Arial"/>
              </a:rPr>
              <a:t>before ordering an at-home genetic test directly from a genetic testing company</a:t>
            </a:r>
          </a:p>
          <a:p>
            <a:pPr marL="172800" lvl="0">
              <a:spcBef>
                <a:spcPts val="0"/>
              </a:spcBef>
              <a:spcAft>
                <a:spcPts val="0"/>
              </a:spcAft>
              <a:buClr>
                <a:schemeClr val="accent4"/>
              </a:buClr>
              <a:buSzPct val="100000"/>
            </a:pPr>
            <a:endParaRPr lang="en-GB" sz="1100" dirty="0">
              <a:latin typeface="+mj-lt"/>
              <a:cs typeface="Arial"/>
              <a:sym typeface="Arial"/>
            </a:endParaRPr>
          </a:p>
          <a:p>
            <a:pPr lvl="0">
              <a:spcBef>
                <a:spcPts val="0"/>
              </a:spcBef>
              <a:spcAft>
                <a:spcPts val="0"/>
              </a:spcAft>
              <a:buClr>
                <a:srgbClr val="000000"/>
              </a:buClr>
              <a:buSzPts val="1100"/>
            </a:pPr>
            <a:endParaRPr lang="en-GB" sz="1200" b="1" u="sng" dirty="0">
              <a:latin typeface="+mn-lt"/>
              <a:ea typeface="Arial"/>
              <a:cs typeface="Arial"/>
              <a:sym typeface="Arial"/>
              <a:hlinkClick r:id="rId12">
                <a:extLst>
                  <a:ext uri="{A12FA001-AC4F-418D-AE19-62706E023703}">
                    <ahyp:hlinkClr xmlns:ahyp="http://schemas.microsoft.com/office/drawing/2018/hyperlinkcolor" val="tx"/>
                  </a:ext>
                </a:extLst>
              </a:hlinkClick>
            </a:endParaRPr>
          </a:p>
        </p:txBody>
      </p:sp>
      <p:sp>
        <p:nvSpPr>
          <p:cNvPr id="47" name="Oval 46">
            <a:extLst>
              <a:ext uri="{FF2B5EF4-FFF2-40B4-BE49-F238E27FC236}">
                <a16:creationId xmlns:a16="http://schemas.microsoft.com/office/drawing/2014/main" id="{BFC201D6-2F00-4733-813F-82FB2CFB1F9D}"/>
              </a:ext>
            </a:extLst>
          </p:cNvPr>
          <p:cNvSpPr/>
          <p:nvPr/>
        </p:nvSpPr>
        <p:spPr>
          <a:xfrm>
            <a:off x="4369000" y="532785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63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understanding of </a:t>
            </a:r>
            <a:r>
              <a:rPr lang="en-GB" sz="2400" dirty="0"/>
              <a:t>specific personalised healthcare topics</a:t>
            </a:r>
            <a:endParaRPr lang="en-GB" sz="2400" dirty="0">
              <a:latin typeface="+mn-lt"/>
            </a:endParaRPr>
          </a:p>
        </p:txBody>
      </p:sp>
      <p:sp>
        <p:nvSpPr>
          <p:cNvPr id="11" name="Oval 10">
            <a:extLst>
              <a:ext uri="{FF2B5EF4-FFF2-40B4-BE49-F238E27FC236}">
                <a16:creationId xmlns:a16="http://schemas.microsoft.com/office/drawing/2014/main" id="{0D0DDDEC-5019-4E4E-997F-D3A7250B6DE1}"/>
              </a:ext>
            </a:extLst>
          </p:cNvPr>
          <p:cNvSpPr/>
          <p:nvPr/>
        </p:nvSpPr>
        <p:spPr>
          <a:xfrm>
            <a:off x="4369000" y="2558131"/>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8"/>
            <a:ext cx="3164696" cy="2154060"/>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Educating others and advocating for personalised healthcare-related topics, such as advanced diagnostics and data sharing/security</a:t>
            </a:r>
          </a:p>
        </p:txBody>
      </p:sp>
      <p:pic>
        <p:nvPicPr>
          <p:cNvPr id="55" name="Picture 54">
            <a:hlinkClick r:id="rId5"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6"/>
          <a:stretch>
            <a:fillRect/>
          </a:stretch>
        </p:blipFill>
        <p:spPr>
          <a:xfrm>
            <a:off x="11721894" y="6444186"/>
            <a:ext cx="310923" cy="317019"/>
          </a:xfrm>
          <a:prstGeom prst="rect">
            <a:avLst/>
          </a:prstGeom>
        </p:spPr>
      </p:pic>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36667"/>
            <a:ext cx="7380668" cy="4385816"/>
          </a:xfrm>
          <a:prstGeom prst="rect">
            <a:avLst/>
          </a:prstGeom>
        </p:spPr>
        <p:txBody>
          <a:bodyPr wrap="square">
            <a:spAutoFit/>
          </a:bodyPr>
          <a:lstStyle/>
          <a:p>
            <a:pPr marL="7938" lvl="0" indent="-7938">
              <a:spcBef>
                <a:spcPts val="0"/>
              </a:spcBef>
              <a:spcAft>
                <a:spcPts val="50"/>
              </a:spcAft>
              <a:buClr>
                <a:srgbClr val="000000"/>
              </a:buClr>
              <a:buSzPts val="1100"/>
            </a:pPr>
            <a:r>
              <a:rPr lang="en-GB" sz="1200" b="1" dirty="0">
                <a:solidFill>
                  <a:srgbClr val="000000"/>
                </a:solidFill>
                <a:latin typeface="+mj-lt"/>
                <a:ea typeface="Arial"/>
                <a:cs typeface="Arial"/>
                <a:sym typeface="Arial"/>
              </a:rPr>
              <a:t>More information on the importance of data sharing, and address potential concerns around giving consent and data security</a:t>
            </a:r>
          </a:p>
          <a:p>
            <a:pPr marL="172800" lvl="0" indent="-171450" eaLnBrk="1" fontAlgn="auto" hangingPunct="1">
              <a:lnSpc>
                <a:spcPct val="150000"/>
              </a:lnSpc>
              <a:spcBef>
                <a:spcPts val="0"/>
              </a:spcBef>
              <a:spcAft>
                <a:spcPts val="50"/>
              </a:spcAft>
              <a:buClr>
                <a:srgbClr val="FFC72C"/>
              </a:buClr>
              <a:buSzPts val="1100"/>
              <a:buFont typeface="Arial" panose="020B0604020202020204" pitchFamily="34" charset="0"/>
              <a:buChar char="•"/>
              <a:defRPr/>
            </a:pPr>
            <a:endParaRPr lang="en-GB" sz="400" b="1" dirty="0">
              <a:solidFill>
                <a:schemeClr val="dk1"/>
              </a:solidFill>
              <a:latin typeface="+mj-lt"/>
              <a:ea typeface="Arial"/>
              <a:cs typeface="Arial"/>
              <a:sym typeface="Arial"/>
              <a:hlinkClick r:id="rId7"/>
            </a:endParaRPr>
          </a:p>
          <a:p>
            <a:pPr marL="172800" lvl="0" indent="-171450" eaLnBrk="1" fontAlgn="auto" hangingPunct="1">
              <a:spcBef>
                <a:spcPts val="300"/>
              </a:spcBef>
              <a:spcAft>
                <a:spcPts val="50"/>
              </a:spcAft>
              <a:buClr>
                <a:srgbClr val="FCBD4A"/>
              </a:buClr>
              <a:buSzPts val="1100"/>
              <a:buFont typeface="Arial" panose="020B0604020202020204" pitchFamily="34" charset="0"/>
              <a:buChar char="•"/>
              <a:defRPr/>
            </a:pPr>
            <a:r>
              <a:rPr lang="en-GB" sz="1100" b="1" dirty="0">
                <a:solidFill>
                  <a:schemeClr val="dk1"/>
                </a:solidFill>
                <a:latin typeface="+mj-lt"/>
                <a:ea typeface="Arial"/>
                <a:cs typeface="Arial"/>
                <a:sym typeface="Arial"/>
                <a:hlinkClick r:id="rId7"/>
              </a:rPr>
              <a:t>Background information </a:t>
            </a:r>
            <a:r>
              <a:rPr lang="en-GB" sz="1100" dirty="0">
                <a:solidFill>
                  <a:schemeClr val="dk1"/>
                </a:solidFill>
                <a:latin typeface="+mj-lt"/>
                <a:ea typeface="Arial"/>
                <a:cs typeface="Arial"/>
                <a:sym typeface="Arial"/>
                <a:hlinkClick r:id="rId7"/>
              </a:rPr>
              <a:t>(University of Illinois)</a:t>
            </a:r>
            <a:endParaRPr lang="en-GB" sz="1100" dirty="0">
              <a:solidFill>
                <a:schemeClr val="dk1"/>
              </a:solidFill>
              <a:latin typeface="+mj-lt"/>
              <a:ea typeface="Arial"/>
              <a:cs typeface="Arial"/>
              <a:sym typeface="Arial"/>
            </a:endParaRPr>
          </a:p>
          <a:p>
            <a:pPr marL="172800" lvl="0" eaLnBrk="1" fontAlgn="auto" hangingPunct="1">
              <a:spcBef>
                <a:spcPts val="300"/>
              </a:spcBef>
              <a:spcAft>
                <a:spcPts val="50"/>
              </a:spcAft>
              <a:buClr>
                <a:srgbClr val="000000"/>
              </a:buClr>
              <a:buSzPts val="1100"/>
              <a:defRPr/>
            </a:pPr>
            <a:r>
              <a:rPr lang="en-GB" sz="1050" dirty="0">
                <a:solidFill>
                  <a:schemeClr val="dk1"/>
                </a:solidFill>
                <a:latin typeface="+mj-lt"/>
                <a:ea typeface="Arial"/>
                <a:cs typeface="Arial"/>
                <a:sym typeface="Arial"/>
              </a:rPr>
              <a:t>Strategies for improving cybersecurity around data collection in healthcare</a:t>
            </a:r>
          </a:p>
          <a:p>
            <a:pPr marL="172800" lvl="0" eaLnBrk="1" fontAlgn="auto" hangingPunct="1">
              <a:spcBef>
                <a:spcPts val="10"/>
              </a:spcBef>
              <a:spcAft>
                <a:spcPts val="50"/>
              </a:spcAft>
              <a:buClr>
                <a:srgbClr val="000000"/>
              </a:buClr>
              <a:buSzPts val="1100"/>
              <a:defRPr/>
            </a:pPr>
            <a:endParaRPr lang="en-GB" sz="1050" dirty="0">
              <a:solidFill>
                <a:schemeClr val="dk1"/>
              </a:solidFill>
              <a:latin typeface="+mj-lt"/>
              <a:ea typeface="Arial"/>
              <a:cs typeface="Arial"/>
              <a:sym typeface="Arial"/>
            </a:endParaRPr>
          </a:p>
          <a:p>
            <a:pPr marL="172800" lvl="0" indent="-171450" eaLnBrk="1" fontAlgn="auto" hangingPunct="1">
              <a:spcBef>
                <a:spcPts val="300"/>
              </a:spcBef>
              <a:spcAft>
                <a:spcPts val="50"/>
              </a:spcAft>
              <a:buClr>
                <a:srgbClr val="FCBD4A"/>
              </a:buClr>
              <a:buSzPts val="1100"/>
              <a:buFont typeface="Arial" panose="020B0604020202020204" pitchFamily="34" charset="0"/>
              <a:buChar char="•"/>
              <a:defRPr/>
            </a:pPr>
            <a:r>
              <a:rPr lang="en-GB" sz="1100" b="1" dirty="0">
                <a:solidFill>
                  <a:schemeClr val="dk1"/>
                </a:solidFill>
                <a:latin typeface="+mj-lt"/>
                <a:cs typeface="Arial"/>
                <a:sym typeface="Arial"/>
                <a:hlinkClick r:id="rId8"/>
              </a:rPr>
              <a:t>Background information </a:t>
            </a:r>
            <a:r>
              <a:rPr lang="en-GB" sz="1100" dirty="0">
                <a:solidFill>
                  <a:schemeClr val="dk1"/>
                </a:solidFill>
                <a:latin typeface="+mj-lt"/>
                <a:cs typeface="Arial"/>
                <a:sym typeface="Arial"/>
                <a:hlinkClick r:id="rId8"/>
              </a:rPr>
              <a:t>(American Cancer Society)</a:t>
            </a:r>
            <a:endParaRPr lang="en-GB" sz="1100" dirty="0">
              <a:solidFill>
                <a:schemeClr val="dk1"/>
              </a:solidFill>
              <a:latin typeface="+mj-lt"/>
              <a:cs typeface="Arial"/>
              <a:sym typeface="Arial"/>
            </a:endParaRPr>
          </a:p>
          <a:p>
            <a:pPr marL="172800" lvl="0" eaLnBrk="1" fontAlgn="auto" hangingPunct="1">
              <a:spcBef>
                <a:spcPts val="300"/>
              </a:spcBef>
              <a:spcAft>
                <a:spcPts val="50"/>
              </a:spcAft>
              <a:buClr>
                <a:srgbClr val="000000"/>
              </a:buClr>
              <a:buSzPts val="1100"/>
              <a:defRPr/>
            </a:pPr>
            <a:r>
              <a:rPr lang="en-GB" sz="1050" dirty="0">
                <a:solidFill>
                  <a:schemeClr val="dk1"/>
                </a:solidFill>
                <a:latin typeface="+mj-lt"/>
                <a:cs typeface="Arial"/>
                <a:sym typeface="Arial"/>
              </a:rPr>
              <a:t>Information on informed consent and data sharing for people affected by health conditions, including carers</a:t>
            </a:r>
          </a:p>
          <a:p>
            <a:pPr marL="172800" lvl="0" eaLnBrk="1" fontAlgn="auto" hangingPunct="1">
              <a:spcBef>
                <a:spcPts val="10"/>
              </a:spcBef>
              <a:spcAft>
                <a:spcPts val="50"/>
              </a:spcAft>
              <a:buClr>
                <a:srgbClr val="000000"/>
              </a:buClr>
              <a:buSzPts val="1100"/>
              <a:defRPr/>
            </a:pPr>
            <a:r>
              <a:rPr lang="en-GB" sz="1050" dirty="0">
                <a:solidFill>
                  <a:schemeClr val="dk1"/>
                </a:solidFill>
                <a:latin typeface="+mj-lt"/>
                <a:cs typeface="Arial"/>
                <a:sym typeface="Arial"/>
              </a:rPr>
              <a:t> </a:t>
            </a:r>
          </a:p>
          <a:p>
            <a:pPr marL="172800" indent="-171450" eaLnBrk="1" fontAlgn="auto" hangingPunct="1">
              <a:spcBef>
                <a:spcPts val="300"/>
              </a:spcBef>
              <a:spcAft>
                <a:spcPts val="50"/>
              </a:spcAft>
              <a:buClr>
                <a:srgbClr val="FCBD4A"/>
              </a:buClr>
              <a:buSzPts val="1100"/>
              <a:buFont typeface="Arial" panose="020B0604020202020204" pitchFamily="34" charset="0"/>
              <a:buChar char="•"/>
              <a:defRPr/>
            </a:pPr>
            <a:r>
              <a:rPr lang="en-GB" sz="1100" b="1" dirty="0">
                <a:latin typeface="+mj-lt"/>
                <a:ea typeface="Arial"/>
                <a:cs typeface="Arial"/>
                <a:sym typeface="Arial"/>
                <a:hlinkClick r:id="rId9"/>
              </a:rPr>
              <a:t>Videos </a:t>
            </a:r>
            <a:r>
              <a:rPr lang="en-GB" sz="1100" dirty="0">
                <a:latin typeface="+mj-lt"/>
                <a:ea typeface="Arial"/>
                <a:cs typeface="Arial"/>
                <a:sym typeface="Arial"/>
                <a:hlinkClick r:id="rId9"/>
              </a:rPr>
              <a:t>(Personalised </a:t>
            </a:r>
            <a:r>
              <a:rPr lang="en-GB" sz="1100" dirty="0">
                <a:latin typeface="+mj-lt"/>
                <a:cs typeface="Arial"/>
                <a:sym typeface="Arial"/>
                <a:hlinkClick r:id="rId9"/>
              </a:rPr>
              <a:t>Healthcare Toolkit for the Patient Community)</a:t>
            </a:r>
            <a:endParaRPr lang="en-GB" sz="1100" dirty="0">
              <a:latin typeface="+mj-lt"/>
              <a:cs typeface="Arial"/>
              <a:sym typeface="Arial"/>
            </a:endParaRPr>
          </a:p>
          <a:p>
            <a:pPr marL="172800" eaLnBrk="1" fontAlgn="auto" hangingPunct="1">
              <a:spcBef>
                <a:spcPts val="600"/>
              </a:spcBef>
              <a:spcAft>
                <a:spcPts val="0"/>
              </a:spcAft>
              <a:buClr>
                <a:srgbClr val="FFC72C"/>
              </a:buClr>
              <a:buSzPts val="1100"/>
              <a:defRPr/>
            </a:pPr>
            <a:r>
              <a:rPr lang="en-GB" sz="1050" dirty="0">
                <a:latin typeface="+mj-lt"/>
                <a:ea typeface="Arial"/>
                <a:cs typeface="Arial"/>
                <a:sym typeface="Arial"/>
              </a:rPr>
              <a:t>Videos from the International Experience Exchange with Patient Organisations (IEEPO) ‘hot topics in personalised healthcare’ series, involving health advocacy leaders discussing topics such as generating and managing data, building trust and confidence in it, using it to monitor health and make clinical decisions, the value of electronic health records and augmented intelligence and machine learning in digital health</a:t>
            </a:r>
          </a:p>
          <a:p>
            <a:pPr marL="172800" eaLnBrk="1" fontAlgn="auto" hangingPunct="1">
              <a:lnSpc>
                <a:spcPts val="600"/>
              </a:lnSpc>
              <a:spcBef>
                <a:spcPts val="600"/>
              </a:spcBef>
              <a:spcAft>
                <a:spcPts val="0"/>
              </a:spcAft>
              <a:buClr>
                <a:srgbClr val="FFC72C"/>
              </a:buClr>
              <a:buSzPts val="1100"/>
              <a:defRPr/>
            </a:pPr>
            <a:endParaRPr lang="en-GB" sz="1050" dirty="0">
              <a:highlight>
                <a:srgbClr val="FFFF00"/>
              </a:highlight>
              <a:latin typeface="+mj-lt"/>
              <a:ea typeface="Arial"/>
              <a:cs typeface="Arial"/>
              <a:sym typeface="Arial"/>
            </a:endParaRPr>
          </a:p>
          <a:p>
            <a:pPr marL="172800" lvl="0" indent="-171450" eaLnBrk="1" fontAlgn="auto" hangingPunct="1">
              <a:spcBef>
                <a:spcPts val="300"/>
              </a:spcBef>
              <a:spcAft>
                <a:spcPts val="50"/>
              </a:spcAft>
              <a:buClr>
                <a:srgbClr val="FCBD4A"/>
              </a:buClr>
              <a:buSzPts val="1100"/>
              <a:buFont typeface="Arial" panose="020B0604020202020204" pitchFamily="34" charset="0"/>
              <a:buChar char="•"/>
              <a:defRPr/>
            </a:pPr>
            <a:r>
              <a:rPr lang="en-GB" sz="1100" b="1" dirty="0">
                <a:latin typeface="+mj-lt"/>
                <a:cs typeface="Arial"/>
                <a:sym typeface="Arial"/>
                <a:hlinkClick r:id="rId10">
                  <a:extLst>
                    <a:ext uri="{A12FA001-AC4F-418D-AE19-62706E023703}">
                      <ahyp:hlinkClr xmlns:ahyp="http://schemas.microsoft.com/office/drawing/2018/hyperlinkcolor" val="tx"/>
                    </a:ext>
                  </a:extLst>
                </a:hlinkClick>
              </a:rPr>
              <a:t>Background information </a:t>
            </a:r>
            <a:r>
              <a:rPr lang="en-GB" sz="1100" dirty="0">
                <a:latin typeface="+mj-lt"/>
                <a:cs typeface="Arial"/>
                <a:sym typeface="Arial"/>
                <a:hlinkClick r:id="rId10">
                  <a:extLst>
                    <a:ext uri="{A12FA001-AC4F-418D-AE19-62706E023703}">
                      <ahyp:hlinkClr xmlns:ahyp="http://schemas.microsoft.com/office/drawing/2018/hyperlinkcolor" val="tx"/>
                    </a:ext>
                  </a:extLst>
                </a:hlinkClick>
              </a:rPr>
              <a:t>(Department of Health and Human Services USA)</a:t>
            </a:r>
            <a:endParaRPr lang="en-GB" sz="1100" dirty="0">
              <a:latin typeface="+mj-lt"/>
              <a:cs typeface="Arial"/>
              <a:sym typeface="Arial"/>
            </a:endParaRPr>
          </a:p>
          <a:p>
            <a:pPr marL="172800" lvl="0" eaLnBrk="1" fontAlgn="auto" hangingPunct="1">
              <a:spcBef>
                <a:spcPts val="300"/>
              </a:spcBef>
              <a:spcAft>
                <a:spcPts val="50"/>
              </a:spcAft>
              <a:buClr>
                <a:srgbClr val="000000"/>
              </a:buClr>
              <a:buSzPts val="1100"/>
              <a:defRPr/>
            </a:pPr>
            <a:r>
              <a:rPr lang="en-GB" sz="1050" dirty="0">
                <a:latin typeface="+mj-lt"/>
                <a:cs typeface="Arial"/>
                <a:sym typeface="Arial"/>
              </a:rPr>
              <a:t>Resource sheets containing information on health information rights, the benefits of electronic health records and how they are kept secure under United States federal legislation</a:t>
            </a:r>
          </a:p>
          <a:p>
            <a:pPr marL="172800" lvl="0">
              <a:spcBef>
                <a:spcPts val="0"/>
              </a:spcBef>
              <a:spcAft>
                <a:spcPts val="0"/>
              </a:spcAft>
              <a:buClr>
                <a:schemeClr val="accent4"/>
              </a:buClr>
              <a:buSzPct val="100000"/>
            </a:pPr>
            <a:endParaRPr lang="en-GB" sz="1100" dirty="0">
              <a:latin typeface="+mj-lt"/>
              <a:cs typeface="Arial"/>
              <a:sym typeface="Arial"/>
            </a:endParaRPr>
          </a:p>
          <a:p>
            <a:pPr marL="172800" lvl="0" indent="-171450" eaLnBrk="1" fontAlgn="auto" hangingPunct="1">
              <a:spcBef>
                <a:spcPts val="300"/>
              </a:spcBef>
              <a:spcAft>
                <a:spcPts val="50"/>
              </a:spcAft>
              <a:buClr>
                <a:srgbClr val="FCBD4A"/>
              </a:buClr>
              <a:buSzPts val="1100"/>
              <a:buFont typeface="Arial" panose="020B0604020202020204" pitchFamily="34" charset="0"/>
              <a:buChar char="•"/>
              <a:defRPr/>
            </a:pPr>
            <a:r>
              <a:rPr lang="en-GB" sz="1100" b="1" dirty="0">
                <a:latin typeface="+mj-lt"/>
                <a:cs typeface="Arial"/>
                <a:sym typeface="Arial"/>
                <a:hlinkClick r:id="rId11">
                  <a:extLst>
                    <a:ext uri="{A12FA001-AC4F-418D-AE19-62706E023703}">
                      <ahyp:hlinkClr xmlns:ahyp="http://schemas.microsoft.com/office/drawing/2018/hyperlinkcolor" val="tx"/>
                    </a:ext>
                  </a:extLst>
                </a:hlinkClick>
              </a:rPr>
              <a:t>Background information </a:t>
            </a:r>
            <a:r>
              <a:rPr lang="en-GB" sz="1100" dirty="0">
                <a:latin typeface="+mj-lt"/>
                <a:cs typeface="Arial"/>
                <a:sym typeface="Arial"/>
                <a:hlinkClick r:id="rId11">
                  <a:extLst>
                    <a:ext uri="{A12FA001-AC4F-418D-AE19-62706E023703}">
                      <ahyp:hlinkClr xmlns:ahyp="http://schemas.microsoft.com/office/drawing/2018/hyperlinkcolor" val="tx"/>
                    </a:ext>
                  </a:extLst>
                </a:hlinkClick>
              </a:rPr>
              <a:t>(European Patients Forum)</a:t>
            </a:r>
            <a:endParaRPr lang="en-GB" sz="1100" dirty="0">
              <a:latin typeface="+mj-lt"/>
              <a:cs typeface="Arial"/>
              <a:sym typeface="Arial"/>
            </a:endParaRPr>
          </a:p>
          <a:p>
            <a:pPr marL="172800" lvl="0" eaLnBrk="1" fontAlgn="auto" hangingPunct="1">
              <a:spcBef>
                <a:spcPts val="0"/>
              </a:spcBef>
              <a:spcAft>
                <a:spcPts val="0"/>
              </a:spcAft>
              <a:buClr>
                <a:srgbClr val="000000"/>
              </a:buClr>
              <a:buSzPts val="1100"/>
              <a:defRPr/>
            </a:pPr>
            <a:r>
              <a:rPr lang="en-GB" sz="1050" dirty="0">
                <a:latin typeface="+mj-lt"/>
                <a:cs typeface="Arial"/>
                <a:sym typeface="Arial"/>
              </a:rPr>
              <a:t>Guidance for patients and patient organisations on personal data protection in the </a:t>
            </a:r>
          </a:p>
          <a:p>
            <a:pPr marL="172800" lvl="0" eaLnBrk="1" fontAlgn="auto" hangingPunct="1">
              <a:spcBef>
                <a:spcPts val="0"/>
              </a:spcBef>
              <a:spcAft>
                <a:spcPts val="0"/>
              </a:spcAft>
              <a:buClr>
                <a:srgbClr val="000000"/>
              </a:buClr>
              <a:buSzPts val="1100"/>
              <a:defRPr/>
            </a:pPr>
            <a:r>
              <a:rPr lang="en-GB" sz="1050" dirty="0">
                <a:latin typeface="+mj-lt"/>
                <a:cs typeface="Arial"/>
                <a:sym typeface="Arial"/>
              </a:rPr>
              <a:t>European Union</a:t>
            </a:r>
          </a:p>
          <a:p>
            <a:pPr lvl="0">
              <a:spcBef>
                <a:spcPts val="0"/>
              </a:spcBef>
              <a:spcAft>
                <a:spcPts val="0"/>
              </a:spcAft>
              <a:buClr>
                <a:srgbClr val="000000"/>
              </a:buClr>
              <a:buSzPts val="1100"/>
            </a:pPr>
            <a:endParaRPr lang="en-GB" sz="1200" b="1" u="sng" dirty="0">
              <a:latin typeface="+mn-lt"/>
              <a:ea typeface="Arial"/>
              <a:cs typeface="Arial"/>
              <a:sym typeface="Arial"/>
              <a:hlinkClick r:id="rId12">
                <a:extLst>
                  <a:ext uri="{A12FA001-AC4F-418D-AE19-62706E023703}">
                    <ahyp:hlinkClr xmlns:ahyp="http://schemas.microsoft.com/office/drawing/2018/hyperlinkcolor" val="tx"/>
                  </a:ext>
                </a:extLst>
              </a:hlinkClick>
            </a:endParaRPr>
          </a:p>
        </p:txBody>
      </p:sp>
      <p:sp>
        <p:nvSpPr>
          <p:cNvPr id="44" name="TextBox 43">
            <a:extLst>
              <a:ext uri="{FF2B5EF4-FFF2-40B4-BE49-F238E27FC236}">
                <a16:creationId xmlns:a16="http://schemas.microsoft.com/office/drawing/2014/main" id="{32DCF6E2-68CD-49CC-954A-A2DA4C6E4CF8}"/>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0FB46021-697A-4B89-BD5E-6077548FFDA7}"/>
              </a:ext>
            </a:extLst>
          </p:cNvPr>
          <p:cNvGrpSpPr/>
          <p:nvPr/>
        </p:nvGrpSpPr>
        <p:grpSpPr>
          <a:xfrm>
            <a:off x="11313026" y="6458695"/>
            <a:ext cx="288000" cy="288000"/>
            <a:chOff x="8612267" y="5218900"/>
            <a:chExt cx="288000" cy="288000"/>
          </a:xfrm>
        </p:grpSpPr>
        <p:sp>
          <p:nvSpPr>
            <p:cNvPr id="46" name="Oval 45">
              <a:hlinkClick r:id="rId4" action="ppaction://hlinksldjump"/>
              <a:extLst>
                <a:ext uri="{FF2B5EF4-FFF2-40B4-BE49-F238E27FC236}">
                  <a16:creationId xmlns:a16="http://schemas.microsoft.com/office/drawing/2014/main" id="{C3DD5DC4-D5A5-45CF-B0CE-ABB0560D585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9F1F51CF-763C-4D9F-A48A-688FFA5E2EF6}"/>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hlinkClick r:id="rId4" action="ppaction://hlinksldjump"/>
            <a:extLst>
              <a:ext uri="{FF2B5EF4-FFF2-40B4-BE49-F238E27FC236}">
                <a16:creationId xmlns:a16="http://schemas.microsoft.com/office/drawing/2014/main" id="{97942356-ADBB-4788-A408-CB5427CE2A33}"/>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39" name="Straight Connector 38">
            <a:extLst>
              <a:ext uri="{FF2B5EF4-FFF2-40B4-BE49-F238E27FC236}">
                <a16:creationId xmlns:a16="http://schemas.microsoft.com/office/drawing/2014/main" id="{99BC760B-C085-46A9-ACE1-914A8DA60F75}"/>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pic>
        <p:nvPicPr>
          <p:cNvPr id="34" name="Picture 33">
            <a:hlinkClick r:id="rId13" action="ppaction://hlinksldjump"/>
            <a:extLst>
              <a:ext uri="{FF2B5EF4-FFF2-40B4-BE49-F238E27FC236}">
                <a16:creationId xmlns:a16="http://schemas.microsoft.com/office/drawing/2014/main" id="{F2B3DC04-3C41-4B69-A57C-56A94E58A666}"/>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41" name="Picture 40">
            <a:hlinkClick r:id="rId15" action="ppaction://hlinksldjump"/>
            <a:extLst>
              <a:ext uri="{FF2B5EF4-FFF2-40B4-BE49-F238E27FC236}">
                <a16:creationId xmlns:a16="http://schemas.microsoft.com/office/drawing/2014/main" id="{80CFFAF3-C52B-4F06-B617-42AB4960661C}"/>
              </a:ext>
            </a:extLst>
          </p:cNvPr>
          <p:cNvPicPr>
            <a:picLocks noChangeAspect="1"/>
          </p:cNvPicPr>
          <p:nvPr/>
        </p:nvPicPr>
        <p:blipFill>
          <a:blip r:embed="rId16"/>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DB184246-619C-4570-B70F-85C2427EB6D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Home">
            <a:hlinkClick r:id="rId17" action="ppaction://hlinksldjump"/>
            <a:extLst>
              <a:ext uri="{FF2B5EF4-FFF2-40B4-BE49-F238E27FC236}">
                <a16:creationId xmlns:a16="http://schemas.microsoft.com/office/drawing/2014/main" id="{3CD4DB94-FA19-46D9-B078-E35C6D54EAB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2" name="Picture 51">
            <a:hlinkClick r:id="rId20" action="ppaction://hlinksldjump"/>
            <a:extLst>
              <a:ext uri="{FF2B5EF4-FFF2-40B4-BE49-F238E27FC236}">
                <a16:creationId xmlns:a16="http://schemas.microsoft.com/office/drawing/2014/main" id="{EC139D7D-7DDF-4065-B0E6-C866808D03AF}"/>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2" name="Group 31">
            <a:extLst>
              <a:ext uri="{FF2B5EF4-FFF2-40B4-BE49-F238E27FC236}">
                <a16:creationId xmlns:a16="http://schemas.microsoft.com/office/drawing/2014/main" id="{E321EA71-4A37-4383-AADB-4D61076BE186}"/>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83550AD5-0EF8-4B61-AB15-E97347907D6F}"/>
                </a:ext>
              </a:extLst>
            </p:cNvPr>
            <p:cNvPicPr>
              <a:picLocks noChangeAspect="1"/>
            </p:cNvPicPr>
            <p:nvPr/>
          </p:nvPicPr>
          <p:blipFill>
            <a:blip r:embed="rId23"/>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B03A8288-FBEE-4808-9402-03E796555785}"/>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9" name="Picture 58" descr="Logo, icon&#10;&#10;Description automatically generated">
            <a:extLst>
              <a:ext uri="{FF2B5EF4-FFF2-40B4-BE49-F238E27FC236}">
                <a16:creationId xmlns:a16="http://schemas.microsoft.com/office/drawing/2014/main" id="{9222F109-AB66-4BA7-80D7-ABAA78F8F158}"/>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cxnSp>
        <p:nvCxnSpPr>
          <p:cNvPr id="54" name="Google Shape;457;p34">
            <a:extLst>
              <a:ext uri="{FF2B5EF4-FFF2-40B4-BE49-F238E27FC236}">
                <a16:creationId xmlns:a16="http://schemas.microsoft.com/office/drawing/2014/main" id="{E3741138-2CC2-49B3-BB75-9D2F70A7DD40}"/>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Tree>
    <p:extLst>
      <p:ext uri="{BB962C8B-B14F-4D97-AF65-F5344CB8AC3E}">
        <p14:creationId xmlns:p14="http://schemas.microsoft.com/office/powerpoint/2010/main" val="8973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understanding of </a:t>
            </a:r>
            <a:r>
              <a:rPr lang="en-GB" sz="2400" dirty="0"/>
              <a:t>specific personalised healthcare topics</a:t>
            </a:r>
            <a:endParaRPr lang="en-GB" sz="2400" dirty="0">
              <a:latin typeface="+mn-lt"/>
            </a:endParaRPr>
          </a:p>
        </p:txBody>
      </p:sp>
      <p:sp>
        <p:nvSpPr>
          <p:cNvPr id="11" name="Oval 10">
            <a:extLst>
              <a:ext uri="{FF2B5EF4-FFF2-40B4-BE49-F238E27FC236}">
                <a16:creationId xmlns:a16="http://schemas.microsoft.com/office/drawing/2014/main" id="{0D0DDDEC-5019-4E4E-997F-D3A7250B6DE1}"/>
              </a:ext>
            </a:extLst>
          </p:cNvPr>
          <p:cNvSpPr/>
          <p:nvPr/>
        </p:nvSpPr>
        <p:spPr>
          <a:xfrm>
            <a:off x="4369000" y="2558131"/>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Pts val="1400"/>
              <a:buFontTx/>
              <a:buNone/>
              <a:tabLst/>
              <a:defRPr/>
            </a:pPr>
            <a:r>
              <a:rPr kumimoji="0" lang="en-GB" sz="1300" b="1" i="0" u="none" strike="noStrike" kern="0" cap="none" spc="0" normalizeH="0" baseline="0" noProof="0" dirty="0">
                <a:ln>
                  <a:noFill/>
                </a:ln>
                <a:solidFill>
                  <a:srgbClr val="FCBD4A"/>
                </a:solidFill>
                <a:effectLst/>
                <a:uLnTx/>
                <a:uFillTx/>
                <a:latin typeface="Arial" panose="020B0604020202020204"/>
                <a:ea typeface="+mn-ea"/>
                <a:cs typeface="Arial"/>
                <a:sym typeface="Arial"/>
              </a:rPr>
              <a:t>Who benefits?</a:t>
            </a:r>
          </a:p>
          <a:p>
            <a:pPr marL="285750" marR="0" lvl="0" indent="-285750" algn="l" defTabSz="914400" rtl="0" eaLnBrk="1" fontAlgn="auto" latinLnBrk="0" hangingPunct="1">
              <a:lnSpc>
                <a:spcPct val="100000"/>
              </a:lnSpc>
              <a:spcBef>
                <a:spcPts val="0"/>
              </a:spcBef>
              <a:spcAft>
                <a:spcPts val="0"/>
              </a:spcAft>
              <a:buClr>
                <a:srgbClr val="FCBD4A"/>
              </a:buClr>
              <a:buSzPts val="1400"/>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panose="020B0604020202020204"/>
                <a:ea typeface="+mn-ea"/>
                <a:cs typeface="Arial"/>
                <a:sym typeface="Arial"/>
              </a:rPr>
              <a:t>People affected by health conditions</a:t>
            </a:r>
          </a:p>
          <a:p>
            <a:pPr marL="285750" marR="0" lvl="0" indent="-285750" algn="l" defTabSz="914400" rtl="0" eaLnBrk="1" fontAlgn="auto" latinLnBrk="0" hangingPunct="1">
              <a:lnSpc>
                <a:spcPct val="100000"/>
              </a:lnSpc>
              <a:spcBef>
                <a:spcPts val="0"/>
              </a:spcBef>
              <a:spcAft>
                <a:spcPts val="0"/>
              </a:spcAft>
              <a:buClr>
                <a:srgbClr val="FCBD4A"/>
              </a:buClr>
              <a:buSzPts val="1400"/>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panose="020B0604020202020204"/>
                <a:ea typeface="+mn-ea"/>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marR="0" lvl="0" indent="0" algn="l" defTabSz="914400" rtl="0" eaLnBrk="0" fontAlgn="base" latinLnBrk="0" hangingPunct="0">
              <a:lnSpc>
                <a:spcPct val="100000"/>
              </a:lnSpc>
              <a:spcBef>
                <a:spcPts val="0"/>
              </a:spcBef>
              <a:spcAft>
                <a:spcPts val="0"/>
              </a:spcAft>
              <a:buClr>
                <a:srgbClr val="000000"/>
              </a:buClr>
              <a:buSzPts val="1100"/>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8"/>
            <a:ext cx="3164696" cy="2154060"/>
          </a:xfrm>
          <a:prstGeom prst="rect">
            <a:avLst/>
          </a:prstGeom>
          <a:noFill/>
          <a:ln w="28575">
            <a:noFill/>
          </a:ln>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rgbClr val="000000"/>
              </a:buClr>
              <a:buSzPts val="1100"/>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Educating others and advocating for personalised healthcare-related topics, such as advanced diagnostics and data sharing/security</a:t>
            </a:r>
          </a:p>
        </p:txBody>
      </p:sp>
      <p:pic>
        <p:nvPicPr>
          <p:cNvPr id="55" name="Picture 54">
            <a:hlinkClick r:id="rId5"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6"/>
          <a:stretch>
            <a:fillRect/>
          </a:stretch>
        </p:blipFill>
        <p:spPr>
          <a:xfrm>
            <a:off x="11721894" y="6444186"/>
            <a:ext cx="310923" cy="317019"/>
          </a:xfrm>
          <a:prstGeom prst="rect">
            <a:avLst/>
          </a:prstGeom>
        </p:spPr>
      </p:pic>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CBD4A"/>
                </a:solidFill>
                <a:effectLst/>
                <a:uLnTx/>
                <a:uFillTx/>
                <a:latin typeface="Arial" panose="020B0604020202020204"/>
                <a:ea typeface="+mn-ea"/>
                <a:cs typeface="+mn-cs"/>
              </a:rPr>
              <a:t>BEST PRACTICE EXAMPLES</a:t>
            </a:r>
          </a:p>
        </p:txBody>
      </p: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1257075" cy="338554"/>
          </a:xfrm>
          <a:prstGeom prst="rect">
            <a:avLst/>
          </a:prstGeom>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a:ea typeface="+mn-ea"/>
                <a:cs typeface="+mn-cs"/>
              </a:rPr>
              <a:t>Find out…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36667"/>
            <a:ext cx="7380668" cy="1999522"/>
          </a:xfrm>
          <a:prstGeom prst="rect">
            <a:avLst/>
          </a:prstGeom>
        </p:spPr>
        <p:txBody>
          <a:bodyPr wrap="square">
            <a:spAutoFit/>
          </a:bodyPr>
          <a:lstStyle/>
          <a:p>
            <a:pPr marL="7938" marR="0" lvl="0" indent="-7938" algn="l" defTabSz="914400" rtl="0" eaLnBrk="0" fontAlgn="base" latinLnBrk="0" hangingPunct="0">
              <a:lnSpc>
                <a:spcPct val="100000"/>
              </a:lnSpc>
              <a:spcBef>
                <a:spcPts val="0"/>
              </a:spcBef>
              <a:spcAft>
                <a:spcPts val="50"/>
              </a:spcAft>
              <a:buClr>
                <a:srgbClr val="000000"/>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rPr>
              <a:t>More information on the importance of data sharing, and address potential concerns around giving consent and data security</a:t>
            </a:r>
          </a:p>
          <a:p>
            <a:pPr marL="172800" marR="0" lvl="0" indent="-171450" algn="l" defTabSz="914400" rtl="0" eaLnBrk="1" fontAlgn="auto" latinLnBrk="0" hangingPunct="1">
              <a:lnSpc>
                <a:spcPct val="150000"/>
              </a:lnSpc>
              <a:spcBef>
                <a:spcPts val="0"/>
              </a:spcBef>
              <a:spcAft>
                <a:spcPts val="50"/>
              </a:spcAft>
              <a:buClr>
                <a:srgbClr val="FFC72C"/>
              </a:buClr>
              <a:buSzPts val="1100"/>
              <a:buFont typeface="Arial" panose="020B0604020202020204" pitchFamily="34" charset="0"/>
              <a:buChar char="•"/>
              <a:tabLst/>
              <a:defRPr/>
            </a:pPr>
            <a:endParaRPr kumimoji="0" lang="en-GB" sz="4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7"/>
            </a:endParaRPr>
          </a:p>
          <a:p>
            <a:pPr marL="171450" indent="-171450">
              <a:lnSpc>
                <a:spcPct val="107000"/>
              </a:lnSpc>
              <a:spcBef>
                <a:spcPts val="0"/>
              </a:spcBef>
              <a:spcAft>
                <a:spcPts val="0"/>
              </a:spcAft>
              <a:buClr>
                <a:srgbClr val="FFC000"/>
              </a:buClr>
              <a:buFont typeface="Arial" panose="020B0604020202020204" pitchFamily="34" charset="0"/>
              <a:buChar char="•"/>
            </a:pPr>
            <a:r>
              <a:rPr lang="en-GB" sz="1050" b="1" u="sng" dirty="0">
                <a:solidFill>
                  <a:srgbClr val="0563C1"/>
                </a:solidFill>
                <a:effectLst/>
                <a:latin typeface="+mj-lt"/>
                <a:ea typeface="Yu Mincho" panose="02020400000000000000" pitchFamily="18" charset="-128"/>
                <a:cs typeface="Times New Roman" panose="02020603050405020304" pitchFamily="18" charset="0"/>
                <a:hlinkClick r:id="rId8"/>
              </a:rPr>
              <a:t>Factsheet</a:t>
            </a:r>
            <a:r>
              <a:rPr lang="en-GB" sz="1050" b="0" u="sng" dirty="0">
                <a:solidFill>
                  <a:srgbClr val="0563C1"/>
                </a:solidFill>
                <a:effectLst/>
                <a:latin typeface="+mj-lt"/>
                <a:ea typeface="Yu Mincho" panose="02020400000000000000" pitchFamily="18" charset="-128"/>
                <a:cs typeface="Times New Roman" panose="02020603050405020304" pitchFamily="18" charset="0"/>
                <a:hlinkClick r:id="rId8"/>
              </a:rPr>
              <a:t> (Personalised Healthcare Toolkit for the Patient Community)</a:t>
            </a:r>
            <a:r>
              <a:rPr lang="en-GB" sz="1050" dirty="0">
                <a:effectLst/>
                <a:latin typeface="+mj-lt"/>
                <a:ea typeface="Yu Mincho" panose="02020400000000000000" pitchFamily="18" charset="-128"/>
                <a:cs typeface="Times New Roman" panose="02020603050405020304" pitchFamily="18" charset="0"/>
              </a:rPr>
              <a:t> </a:t>
            </a:r>
          </a:p>
          <a:p>
            <a:pPr>
              <a:lnSpc>
                <a:spcPct val="107000"/>
              </a:lnSpc>
              <a:spcBef>
                <a:spcPts val="0"/>
              </a:spcBef>
              <a:spcAft>
                <a:spcPts val="0"/>
              </a:spcAft>
              <a:buClr>
                <a:srgbClr val="FFC000"/>
              </a:buClr>
            </a:pPr>
            <a:r>
              <a:rPr lang="en-GB" sz="1050" dirty="0">
                <a:latin typeface="+mj-lt"/>
                <a:ea typeface="Yu Mincho" panose="02020400000000000000" pitchFamily="18" charset="-128"/>
                <a:cs typeface="Times New Roman" panose="02020603050405020304" pitchFamily="18" charset="0"/>
              </a:rPr>
              <a:t>     </a:t>
            </a:r>
            <a:r>
              <a:rPr lang="en-GB" sz="1050" dirty="0">
                <a:effectLst/>
                <a:latin typeface="+mj-lt"/>
                <a:ea typeface="Yu Mincho" panose="02020400000000000000" pitchFamily="18" charset="-128"/>
                <a:cs typeface="Times New Roman" panose="02020603050405020304" pitchFamily="18" charset="0"/>
              </a:rPr>
              <a:t>A factsheet explaining health data, how it can benefit the patient community and how health data are kept safe</a:t>
            </a:r>
          </a:p>
          <a:p>
            <a:pPr>
              <a:lnSpc>
                <a:spcPct val="107000"/>
              </a:lnSpc>
              <a:spcBef>
                <a:spcPts val="0"/>
              </a:spcBef>
              <a:spcAft>
                <a:spcPts val="0"/>
              </a:spcAft>
              <a:buClr>
                <a:srgbClr val="FFC000"/>
              </a:buClr>
            </a:pPr>
            <a:endParaRPr lang="en-GB" sz="1050" dirty="0">
              <a:latin typeface="+mj-lt"/>
              <a:ea typeface="Yu Mincho" panose="02020400000000000000" pitchFamily="18" charset="-128"/>
              <a:cs typeface="Times New Roman" panose="02020603050405020304" pitchFamily="18" charset="0"/>
            </a:endParaRPr>
          </a:p>
          <a:p>
            <a:pPr>
              <a:lnSpc>
                <a:spcPct val="107000"/>
              </a:lnSpc>
              <a:spcBef>
                <a:spcPts val="0"/>
              </a:spcBef>
              <a:spcAft>
                <a:spcPts val="0"/>
              </a:spcAft>
              <a:buClr>
                <a:srgbClr val="FFC000"/>
              </a:buClr>
            </a:pPr>
            <a:r>
              <a:rPr lang="en-GB" sz="1200" b="1" dirty="0">
                <a:latin typeface="+mj-lt"/>
                <a:ea typeface="Yu Mincho" panose="02020400000000000000" pitchFamily="18" charset="-128"/>
                <a:cs typeface="Times New Roman" panose="02020603050405020304" pitchFamily="18" charset="0"/>
              </a:rPr>
              <a:t>More about the potential of social prescribing </a:t>
            </a:r>
          </a:p>
          <a:p>
            <a:pPr>
              <a:lnSpc>
                <a:spcPct val="107000"/>
              </a:lnSpc>
              <a:spcBef>
                <a:spcPts val="0"/>
              </a:spcBef>
              <a:spcAft>
                <a:spcPts val="0"/>
              </a:spcAft>
              <a:buClr>
                <a:srgbClr val="FFC000"/>
              </a:buClr>
            </a:pPr>
            <a:endParaRPr lang="en-GB" sz="1200" b="1" dirty="0">
              <a:latin typeface="+mj-lt"/>
              <a:ea typeface="Yu Mincho" panose="02020400000000000000" pitchFamily="18" charset="-128"/>
              <a:cs typeface="Times New Roman" panose="02020603050405020304" pitchFamily="18" charset="0"/>
            </a:endParaRPr>
          </a:p>
          <a:p>
            <a:pPr marL="171450" indent="-171450">
              <a:lnSpc>
                <a:spcPct val="107000"/>
              </a:lnSpc>
              <a:spcBef>
                <a:spcPts val="0"/>
              </a:spcBef>
              <a:spcAft>
                <a:spcPts val="0"/>
              </a:spcAft>
              <a:buClr>
                <a:srgbClr val="FFC000"/>
              </a:buClr>
              <a:buFont typeface="Arial" panose="020B0604020202020204" pitchFamily="34" charset="0"/>
              <a:buChar char="•"/>
            </a:pPr>
            <a:r>
              <a:rPr lang="en-GB" sz="1050" b="1" dirty="0">
                <a:effectLst/>
                <a:latin typeface="+mj-lt"/>
                <a:ea typeface="Yu Mincho" panose="02020400000000000000" pitchFamily="18" charset="-128"/>
                <a:cs typeface="Times New Roman" panose="02020603050405020304" pitchFamily="18" charset="0"/>
                <a:hlinkClick r:id="rId9"/>
              </a:rPr>
              <a:t>Report</a:t>
            </a:r>
            <a:r>
              <a:rPr lang="en-GB" sz="1050" dirty="0">
                <a:effectLst/>
                <a:latin typeface="+mj-lt"/>
                <a:ea typeface="Yu Mincho" panose="02020400000000000000" pitchFamily="18" charset="-128"/>
                <a:cs typeface="Times New Roman" panose="02020603050405020304" pitchFamily="18" charset="0"/>
                <a:hlinkClick r:id="rId9"/>
              </a:rPr>
              <a:t> (National Voices)</a:t>
            </a:r>
            <a:endParaRPr lang="en-GB" sz="1050" dirty="0">
              <a:effectLst/>
              <a:latin typeface="+mj-lt"/>
              <a:ea typeface="Yu Mincho" panose="02020400000000000000" pitchFamily="18" charset="-128"/>
              <a:cs typeface="Times New Roman" panose="02020603050405020304" pitchFamily="18" charset="0"/>
            </a:endParaRPr>
          </a:p>
          <a:p>
            <a:pPr>
              <a:lnSpc>
                <a:spcPct val="107000"/>
              </a:lnSpc>
              <a:spcBef>
                <a:spcPts val="0"/>
              </a:spcBef>
              <a:spcAft>
                <a:spcPts val="0"/>
              </a:spcAft>
              <a:buClr>
                <a:srgbClr val="FFC000"/>
              </a:buClr>
            </a:pPr>
            <a:r>
              <a:rPr lang="en-GB" sz="1050" dirty="0">
                <a:effectLst/>
                <a:latin typeface="+mj-lt"/>
                <a:ea typeface="Yu Mincho" panose="02020400000000000000" pitchFamily="18" charset="-128"/>
                <a:cs typeface="Times New Roman" panose="02020603050405020304" pitchFamily="18" charset="0"/>
              </a:rPr>
              <a:t>This report provides information on a mutual interest across the health and voluntary, community and social enterprise sectors in realising the potential of social prescribing to drive a shift towards community-based, person-centred support</a:t>
            </a:r>
          </a:p>
        </p:txBody>
      </p:sp>
      <p:sp>
        <p:nvSpPr>
          <p:cNvPr id="44" name="TextBox 43">
            <a:extLst>
              <a:ext uri="{FF2B5EF4-FFF2-40B4-BE49-F238E27FC236}">
                <a16:creationId xmlns:a16="http://schemas.microsoft.com/office/drawing/2014/main" id="{32DCF6E2-68CD-49CC-954A-A2DA4C6E4CF8}"/>
              </a:ext>
            </a:extLst>
          </p:cNvPr>
          <p:cNvSpPr txBox="1"/>
          <p:nvPr/>
        </p:nvSpPr>
        <p:spPr>
          <a:xfrm>
            <a:off x="10640292" y="6066616"/>
            <a:ext cx="1518408"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GB" sz="900" b="1"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JUMP TO PREVIOUS OR NEXT ACTION AREA</a:t>
            </a:r>
          </a:p>
        </p:txBody>
      </p:sp>
      <p:grpSp>
        <p:nvGrpSpPr>
          <p:cNvPr id="45" name="Group 44">
            <a:extLst>
              <a:ext uri="{FF2B5EF4-FFF2-40B4-BE49-F238E27FC236}">
                <a16:creationId xmlns:a16="http://schemas.microsoft.com/office/drawing/2014/main" id="{0FB46021-697A-4B89-BD5E-6077548FFDA7}"/>
              </a:ext>
            </a:extLst>
          </p:cNvPr>
          <p:cNvGrpSpPr/>
          <p:nvPr/>
        </p:nvGrpSpPr>
        <p:grpSpPr>
          <a:xfrm>
            <a:off x="11313026" y="6458695"/>
            <a:ext cx="288000" cy="288000"/>
            <a:chOff x="8612267" y="5218900"/>
            <a:chExt cx="288000" cy="288000"/>
          </a:xfrm>
        </p:grpSpPr>
        <p:sp>
          <p:nvSpPr>
            <p:cNvPr id="46" name="Oval 45">
              <a:hlinkClick r:id="rId4" action="ppaction://hlinksldjump"/>
              <a:extLst>
                <a:ext uri="{FF2B5EF4-FFF2-40B4-BE49-F238E27FC236}">
                  <a16:creationId xmlns:a16="http://schemas.microsoft.com/office/drawing/2014/main" id="{C3DD5DC4-D5A5-45CF-B0CE-ABB0560D585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Isosceles Triangle 46">
              <a:extLst>
                <a:ext uri="{FF2B5EF4-FFF2-40B4-BE49-F238E27FC236}">
                  <a16:creationId xmlns:a16="http://schemas.microsoft.com/office/drawing/2014/main" id="{9F1F51CF-763C-4D9F-A48A-688FFA5E2EF6}"/>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TextBox 35">
            <a:hlinkClick r:id="rId4" action="ppaction://hlinksldjump"/>
            <a:extLst>
              <a:ext uri="{FF2B5EF4-FFF2-40B4-BE49-F238E27FC236}">
                <a16:creationId xmlns:a16="http://schemas.microsoft.com/office/drawing/2014/main" id="{97942356-ADBB-4788-A408-CB5427CE2A33}"/>
              </a:ext>
            </a:extLst>
          </p:cNvPr>
          <p:cNvSpPr txBox="1"/>
          <p:nvPr/>
        </p:nvSpPr>
        <p:spPr>
          <a:xfrm>
            <a:off x="4197176" y="1800913"/>
            <a:ext cx="244969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CBD4A"/>
                </a:solidFill>
                <a:effectLst/>
                <a:uLnTx/>
                <a:uFillTx/>
                <a:latin typeface="Arial" panose="020B0604020202020204"/>
                <a:ea typeface="+mn-ea"/>
                <a:cs typeface="+mn-cs"/>
              </a:rPr>
              <a:t>GUIDANCE AND TOOLS</a:t>
            </a:r>
          </a:p>
        </p:txBody>
      </p:sp>
      <p:cxnSp>
        <p:nvCxnSpPr>
          <p:cNvPr id="39" name="Straight Connector 38">
            <a:extLst>
              <a:ext uri="{FF2B5EF4-FFF2-40B4-BE49-F238E27FC236}">
                <a16:creationId xmlns:a16="http://schemas.microsoft.com/office/drawing/2014/main" id="{99BC760B-C085-46A9-ACE1-914A8DA60F75}"/>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pic>
        <p:nvPicPr>
          <p:cNvPr id="34" name="Picture 33">
            <a:hlinkClick r:id="rId10" action="ppaction://hlinksldjump"/>
            <a:extLst>
              <a:ext uri="{FF2B5EF4-FFF2-40B4-BE49-F238E27FC236}">
                <a16:creationId xmlns:a16="http://schemas.microsoft.com/office/drawing/2014/main" id="{F2B3DC04-3C41-4B69-A57C-56A94E58A666}"/>
              </a:ext>
            </a:extLst>
          </p:cNvPr>
          <p:cNvPicPr>
            <a:picLocks noChangeAspect="1"/>
          </p:cNvPicPr>
          <p:nvPr/>
        </p:nvPicPr>
        <p:blipFill>
          <a:blip r:embed="rId11"/>
          <a:stretch>
            <a:fillRect/>
          </a:stretch>
        </p:blipFill>
        <p:spPr>
          <a:xfrm>
            <a:off x="161553" y="450732"/>
            <a:ext cx="235996" cy="227091"/>
          </a:xfrm>
          <a:prstGeom prst="rect">
            <a:avLst/>
          </a:prstGeom>
        </p:spPr>
      </p:pic>
      <p:pic>
        <p:nvPicPr>
          <p:cNvPr id="41" name="Picture 40">
            <a:hlinkClick r:id="rId12" action="ppaction://hlinksldjump"/>
            <a:extLst>
              <a:ext uri="{FF2B5EF4-FFF2-40B4-BE49-F238E27FC236}">
                <a16:creationId xmlns:a16="http://schemas.microsoft.com/office/drawing/2014/main" id="{80CFFAF3-C52B-4F06-B617-42AB4960661C}"/>
              </a:ext>
            </a:extLst>
          </p:cNvPr>
          <p:cNvPicPr>
            <a:picLocks noChangeAspect="1"/>
          </p:cNvPicPr>
          <p:nvPr/>
        </p:nvPicPr>
        <p:blipFill>
          <a:blip r:embed="rId13"/>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DB184246-619C-4570-B70F-85C2427EB6D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3" name="Graphic 42" descr="Home">
            <a:hlinkClick r:id="rId14" action="ppaction://hlinksldjump"/>
            <a:extLst>
              <a:ext uri="{FF2B5EF4-FFF2-40B4-BE49-F238E27FC236}">
                <a16:creationId xmlns:a16="http://schemas.microsoft.com/office/drawing/2014/main" id="{3CD4DB94-FA19-46D9-B078-E35C6D54EAB6}"/>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6676" y="145807"/>
            <a:ext cx="195449" cy="195449"/>
          </a:xfrm>
          <a:prstGeom prst="rect">
            <a:avLst/>
          </a:prstGeom>
        </p:spPr>
      </p:pic>
      <p:pic>
        <p:nvPicPr>
          <p:cNvPr id="52" name="Picture 51">
            <a:hlinkClick r:id="rId17" action="ppaction://hlinksldjump"/>
            <a:extLst>
              <a:ext uri="{FF2B5EF4-FFF2-40B4-BE49-F238E27FC236}">
                <a16:creationId xmlns:a16="http://schemas.microsoft.com/office/drawing/2014/main" id="{EC139D7D-7DDF-4065-B0E6-C866808D03AF}"/>
              </a:ext>
            </a:extLst>
          </p:cNvPr>
          <p:cNvPicPr>
            <a:picLocks noChangeAspect="1"/>
          </p:cNvPicPr>
          <p:nvPr/>
        </p:nvPicPr>
        <p:blipFill>
          <a:blip r:embed="rId18">
            <a:duotone>
              <a:schemeClr val="accent3">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2" name="Group 31">
            <a:extLst>
              <a:ext uri="{FF2B5EF4-FFF2-40B4-BE49-F238E27FC236}">
                <a16:creationId xmlns:a16="http://schemas.microsoft.com/office/drawing/2014/main" id="{E321EA71-4A37-4383-AADB-4D61076BE186}"/>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83550AD5-0EF8-4B61-AB15-E97347907D6F}"/>
                </a:ext>
              </a:extLst>
            </p:cNvPr>
            <p:cNvPicPr>
              <a:picLocks noChangeAspect="1"/>
            </p:cNvPicPr>
            <p:nvPr/>
          </p:nvPicPr>
          <p:blipFill>
            <a:blip r:embed="rId20"/>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B03A8288-FBEE-4808-9402-03E796555785}"/>
                </a:ext>
              </a:extLst>
            </p:cNvPr>
            <p:cNvSpPr/>
            <p:nvPr/>
          </p:nvSpPr>
          <p:spPr>
            <a:xfrm>
              <a:off x="1468677" y="2021934"/>
              <a:ext cx="2939900" cy="1089529"/>
            </a:xfrm>
            <a:prstGeom prst="rect">
              <a:avLst/>
            </a:prstGeom>
          </p:spPr>
          <p:txBody>
            <a:bodyPr wrap="square">
              <a:spAutoFit/>
            </a:bodyPr>
            <a:lstStyle/>
            <a:p>
              <a:pPr marL="808038" marR="0" lvl="0" indent="0" algn="l" defTabSz="914400" rtl="0" eaLnBrk="0" fontAlgn="base" latinLnBrk="0" hangingPunct="0">
                <a:lnSpc>
                  <a:spcPct val="90000"/>
                </a:lnSpc>
                <a:spcBef>
                  <a:spcPts val="0"/>
                </a:spcBef>
                <a:spcAft>
                  <a:spcPts val="0"/>
                </a:spcAft>
                <a:buClr>
                  <a:srgbClr val="000000"/>
                </a:buClr>
                <a:buSzPts val="1800"/>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Arial"/>
                  <a:cs typeface="Arial"/>
                  <a:sym typeface="Arial"/>
                </a:rPr>
                <a:t>Personalised Healthcare Literacy Building &amp; Empowerment</a:t>
              </a:r>
              <a:endParaRPr kumimoji="0" lang="en-GB" sz="14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p:txBody>
        </p:sp>
      </p:grpSp>
      <p:pic>
        <p:nvPicPr>
          <p:cNvPr id="59" name="Picture 58" descr="Logo, icon&#10;&#10;Description automatically generated">
            <a:extLst>
              <a:ext uri="{FF2B5EF4-FFF2-40B4-BE49-F238E27FC236}">
                <a16:creationId xmlns:a16="http://schemas.microsoft.com/office/drawing/2014/main" id="{9222F109-AB66-4BA7-80D7-ABAA78F8F158}"/>
              </a:ext>
            </a:extLst>
          </p:cNvPr>
          <p:cNvPicPr>
            <a:picLocks noChangeAspect="1"/>
          </p:cNvPicPr>
          <p:nvPr/>
        </p:nvPicPr>
        <p:blipFill rotWithShape="1">
          <a:blip r:embed="rId21">
            <a:extLst>
              <a:ext uri="{BEBA8EAE-BF5A-486C-A8C5-ECC9F3942E4B}">
                <a14:imgProps xmlns:a14="http://schemas.microsoft.com/office/drawing/2010/main">
                  <a14:imgLayer r:embed="rId22">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cxnSp>
        <p:nvCxnSpPr>
          <p:cNvPr id="54" name="Google Shape;457;p34">
            <a:extLst>
              <a:ext uri="{FF2B5EF4-FFF2-40B4-BE49-F238E27FC236}">
                <a16:creationId xmlns:a16="http://schemas.microsoft.com/office/drawing/2014/main" id="{E3741138-2CC2-49B3-BB75-9D2F70A7DD40}"/>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33" name="Oval 32">
            <a:extLst>
              <a:ext uri="{FF2B5EF4-FFF2-40B4-BE49-F238E27FC236}">
                <a16:creationId xmlns:a16="http://schemas.microsoft.com/office/drawing/2014/main" id="{1CE44A17-2BFF-4464-9629-98A409690047}"/>
              </a:ext>
            </a:extLst>
          </p:cNvPr>
          <p:cNvSpPr/>
          <p:nvPr/>
        </p:nvSpPr>
        <p:spPr>
          <a:xfrm>
            <a:off x="4369000" y="3436428"/>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452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E3AC47-4EBC-4EB3-A0B7-CC629397FBEC}"/>
              </a:ext>
            </a:extLst>
          </p:cNvPr>
          <p:cNvSpPr/>
          <p:nvPr/>
        </p:nvSpPr>
        <p:spPr>
          <a:xfrm>
            <a:off x="1194725" y="1135548"/>
            <a:ext cx="9640503" cy="4148956"/>
          </a:xfrm>
          <a:prstGeom prst="rect">
            <a:avLst/>
          </a:prstGeom>
        </p:spPr>
        <p:txBody>
          <a:bodyPr wrap="square">
            <a:spAutoFit/>
          </a:bodyPr>
          <a:lstStyle/>
          <a:p>
            <a:pPr marL="0" lvl="1" algn="ctr">
              <a:spcBef>
                <a:spcPts val="0"/>
              </a:spcBef>
              <a:spcAft>
                <a:spcPts val="0"/>
              </a:spcAft>
              <a:buSzPts val="2000"/>
            </a:pPr>
            <a:r>
              <a:rPr lang="en-GB" sz="4800" b="1" dirty="0">
                <a:solidFill>
                  <a:schemeClr val="bg2"/>
                </a:solidFill>
                <a:latin typeface="+mn-lt"/>
                <a:ea typeface="Arial Black"/>
                <a:cs typeface="Arial Black"/>
                <a:sym typeface="Arial Black"/>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Disclaimer</a:t>
            </a:r>
            <a:endParaRPr lang="en-GB" dirty="0">
              <a:solidFill>
                <a:schemeClr val="bg2"/>
              </a:solidFill>
              <a:latin typeface="+mn-lt"/>
            </a:endParaRPr>
          </a:p>
          <a:p>
            <a:pPr marL="0" lvl="1" algn="ctr">
              <a:spcBef>
                <a:spcPts val="0"/>
              </a:spcBef>
              <a:spcAft>
                <a:spcPts val="0"/>
              </a:spcAft>
              <a:buSzPts val="2000"/>
            </a:pPr>
            <a:endParaRPr lang="en-GB" sz="2400" b="1" dirty="0">
              <a:solidFill>
                <a:schemeClr val="bg2"/>
              </a:solidFill>
              <a:latin typeface="+mn-lt"/>
              <a:ea typeface="Arial Black"/>
              <a:cs typeface="Arial Black"/>
              <a:sym typeface="Arial Black"/>
            </a:endParaRPr>
          </a:p>
          <a:p>
            <a:pPr lvl="0" algn="ctr">
              <a:lnSpc>
                <a:spcPct val="115000"/>
              </a:lnSpc>
              <a:spcBef>
                <a:spcPts val="0"/>
              </a:spcBef>
              <a:spcAft>
                <a:spcPts val="0"/>
              </a:spcAft>
            </a:pPr>
            <a:r>
              <a:rPr lang="en-GB" sz="2100" dirty="0">
                <a:solidFill>
                  <a:schemeClr val="bg2"/>
                </a:solidFill>
                <a:latin typeface="+mn-lt"/>
              </a:rPr>
              <a:t>This material is released under Creative Commons Attribution-</a:t>
            </a:r>
            <a:r>
              <a:rPr lang="en-GB" sz="2100" dirty="0" err="1">
                <a:solidFill>
                  <a:schemeClr val="bg2"/>
                </a:solidFill>
                <a:latin typeface="+mn-lt"/>
              </a:rPr>
              <a:t>NonCommercial</a:t>
            </a:r>
            <a:r>
              <a:rPr lang="en-GB" sz="2100" dirty="0">
                <a:solidFill>
                  <a:schemeClr val="bg2"/>
                </a:solidFill>
                <a:latin typeface="+mn-lt"/>
              </a:rPr>
              <a:t>-</a:t>
            </a:r>
            <a:r>
              <a:rPr lang="en-GB" sz="2100" dirty="0" err="1">
                <a:solidFill>
                  <a:schemeClr val="bg2"/>
                </a:solidFill>
                <a:latin typeface="+mn-lt"/>
              </a:rPr>
              <a:t>ShareAlike</a:t>
            </a:r>
            <a:r>
              <a:rPr lang="en-GB" sz="2100" dirty="0">
                <a:solidFill>
                  <a:schemeClr val="bg2"/>
                </a:solidFill>
                <a:latin typeface="+mn-lt"/>
              </a:rPr>
              <a:t> 4.0 International license (</a:t>
            </a:r>
            <a:r>
              <a:rPr lang="en-GB" sz="2100" u="sng" dirty="0">
                <a:solidFill>
                  <a:schemeClr val="bg2"/>
                </a:solidFill>
                <a:latin typeface="+mn-lt"/>
                <a:hlinkClick r:id="rId2">
                  <a:extLst>
                    <a:ext uri="{A12FA001-AC4F-418D-AE19-62706E023703}">
                      <ahyp:hlinkClr xmlns:ahyp="http://schemas.microsoft.com/office/drawing/2018/hyperlinkcolor" val="tx"/>
                    </a:ext>
                  </a:extLst>
                </a:hlinkClick>
              </a:rPr>
              <a:t>CC BY-NC-SA 4.0</a:t>
            </a:r>
            <a:r>
              <a:rPr lang="en-GB" sz="2100" dirty="0">
                <a:solidFill>
                  <a:schemeClr val="bg2"/>
                </a:solidFill>
                <a:latin typeface="+mn-lt"/>
              </a:rPr>
              <a:t>). You may share (copy and redistribute) and adapt (remix, transform, and build upon) this. However you must give appropriate credit to Roche and its co-creation partners (its Global Personalised Healthcare Patient Council and the Personalised Healthcare Literacy Squad), a license notice, and a link to the original material as co-created in June 2021. If you build upon this material, you must distribute your version under the same license as the original (</a:t>
            </a:r>
            <a:r>
              <a:rPr lang="en-GB" sz="2100" u="sng" dirty="0">
                <a:solidFill>
                  <a:schemeClr val="bg2"/>
                </a:solidFill>
                <a:latin typeface="+mn-lt"/>
                <a:hlinkClick r:id="rId2">
                  <a:extLst>
                    <a:ext uri="{A12FA001-AC4F-418D-AE19-62706E023703}">
                      <ahyp:hlinkClr xmlns:ahyp="http://schemas.microsoft.com/office/drawing/2018/hyperlinkcolor" val="tx"/>
                    </a:ext>
                  </a:extLst>
                </a:hlinkClick>
              </a:rPr>
              <a:t>CC BY-NC-SA 4.0</a:t>
            </a:r>
            <a:r>
              <a:rPr lang="en-GB" sz="2100" dirty="0">
                <a:solidFill>
                  <a:schemeClr val="bg2"/>
                </a:solidFill>
                <a:latin typeface="+mn-lt"/>
              </a:rPr>
              <a:t>).</a:t>
            </a:r>
          </a:p>
        </p:txBody>
      </p:sp>
    </p:spTree>
    <p:extLst>
      <p:ext uri="{BB962C8B-B14F-4D97-AF65-F5344CB8AC3E}">
        <p14:creationId xmlns:p14="http://schemas.microsoft.com/office/powerpoint/2010/main" val="190251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understanding of </a:t>
            </a:r>
            <a:r>
              <a:rPr lang="en-GB" sz="2400" dirty="0"/>
              <a:t>specific personalised healthcare topics</a:t>
            </a:r>
            <a:endParaRPr lang="en-GB" sz="24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Educating others and advocating for personalised healthcare-related topics, such as advanced diagnostics and data sharing/security</a:t>
            </a:r>
          </a:p>
        </p:txBody>
      </p:sp>
      <p:pic>
        <p:nvPicPr>
          <p:cNvPr id="55" name="Picture 54">
            <a:hlinkClick r:id="rId5"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6"/>
          <a:stretch>
            <a:fillRect/>
          </a:stretch>
        </p:blipFill>
        <p:spPr>
          <a:xfrm>
            <a:off x="11721894" y="6444186"/>
            <a:ext cx="310923" cy="317019"/>
          </a:xfrm>
          <a:prstGeom prst="rect">
            <a:avLst/>
          </a:prstGeom>
        </p:spPr>
      </p:pic>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90281" y="2503061"/>
            <a:ext cx="7015028" cy="5391219"/>
          </a:xfrm>
          <a:prstGeom prst="rect">
            <a:avLst/>
          </a:prstGeom>
        </p:spPr>
        <p:txBody>
          <a:bodyPr wrap="square">
            <a:spAutoFit/>
          </a:bodyPr>
          <a:lstStyle/>
          <a:p>
            <a:pPr>
              <a:spcBef>
                <a:spcPts val="0"/>
              </a:spcBef>
              <a:spcAft>
                <a:spcPts val="600"/>
              </a:spcAft>
              <a:buClr>
                <a:srgbClr val="000000"/>
              </a:buClr>
              <a:buSzPts val="1100"/>
            </a:pPr>
            <a:r>
              <a:rPr lang="en-GB" sz="1200" b="1" dirty="0">
                <a:solidFill>
                  <a:srgbClr val="000000"/>
                </a:solidFill>
                <a:latin typeface="+mj-lt"/>
                <a:ea typeface="Arial"/>
                <a:cs typeface="Arial"/>
                <a:sym typeface="Arial"/>
              </a:rPr>
              <a:t>More information on the importance of digital health literacy in an increasingly digital world</a:t>
            </a:r>
          </a:p>
          <a:p>
            <a:pPr marL="172800" indent="-171450">
              <a:spcBef>
                <a:spcPts val="300"/>
              </a:spcBef>
              <a:spcAft>
                <a:spcPts val="0"/>
              </a:spcAft>
              <a:buClr>
                <a:srgbClr val="FCBD4A"/>
              </a:buClr>
              <a:buSzPct val="100000"/>
              <a:buFont typeface="Arial" panose="020B0604020202020204" pitchFamily="34" charset="0"/>
              <a:buChar char="•"/>
            </a:pPr>
            <a:r>
              <a:rPr lang="en-GB" sz="1100" b="1" dirty="0">
                <a:latin typeface="+mj-lt"/>
                <a:ea typeface="Arial"/>
                <a:cs typeface="Arial"/>
                <a:sym typeface="Arial"/>
                <a:hlinkClick r:id="rId7">
                  <a:extLst>
                    <a:ext uri="{A12FA001-AC4F-418D-AE19-62706E023703}">
                      <ahyp:hlinkClr xmlns:ahyp="http://schemas.microsoft.com/office/drawing/2018/hyperlinkcolor" val="tx"/>
                    </a:ext>
                  </a:extLst>
                </a:hlinkClick>
              </a:rPr>
              <a:t>Information sheet </a:t>
            </a:r>
            <a:r>
              <a:rPr lang="en-GB" sz="1100" dirty="0">
                <a:latin typeface="+mj-lt"/>
                <a:ea typeface="Arial"/>
                <a:cs typeface="Arial"/>
                <a:sym typeface="Arial"/>
                <a:hlinkClick r:id="rId7">
                  <a:extLst>
                    <a:ext uri="{A12FA001-AC4F-418D-AE19-62706E023703}">
                      <ahyp:hlinkClr xmlns:ahyp="http://schemas.microsoft.com/office/drawing/2018/hyperlinkcolor" val="tx"/>
                    </a:ext>
                  </a:extLst>
                </a:hlinkClick>
              </a:rPr>
              <a:t>(</a:t>
            </a:r>
            <a:r>
              <a:rPr lang="en-GB" sz="1100" dirty="0" err="1">
                <a:latin typeface="+mj-lt"/>
                <a:ea typeface="Arial"/>
                <a:cs typeface="Arial"/>
                <a:sym typeface="Arial"/>
                <a:hlinkClick r:id="rId7">
                  <a:extLst>
                    <a:ext uri="{A12FA001-AC4F-418D-AE19-62706E023703}">
                      <ahyp:hlinkClr xmlns:ahyp="http://schemas.microsoft.com/office/drawing/2018/hyperlinkcolor" val="tx"/>
                    </a:ext>
                  </a:extLst>
                </a:hlinkClick>
              </a:rPr>
              <a:t>EuroHealthNet</a:t>
            </a:r>
            <a:r>
              <a:rPr lang="en-GB" sz="1100" dirty="0">
                <a:latin typeface="+mj-lt"/>
                <a:ea typeface="Arial"/>
                <a:cs typeface="Arial"/>
                <a:sym typeface="Arial"/>
                <a:hlinkClick r:id="rId7">
                  <a:extLst>
                    <a:ext uri="{A12FA001-AC4F-418D-AE19-62706E023703}">
                      <ahyp:hlinkClr xmlns:ahyp="http://schemas.microsoft.com/office/drawing/2018/hyperlinkcolor" val="tx"/>
                    </a:ext>
                  </a:extLst>
                </a:hlinkClick>
              </a:rPr>
              <a:t>)</a:t>
            </a:r>
            <a:endParaRPr lang="en-GB" sz="1100" dirty="0">
              <a:latin typeface="+mj-lt"/>
              <a:ea typeface="Arial"/>
              <a:cs typeface="Arial"/>
              <a:sym typeface="Arial"/>
            </a:endParaRPr>
          </a:p>
          <a:p>
            <a:pPr marL="172800">
              <a:spcBef>
                <a:spcPts val="300"/>
              </a:spcBef>
              <a:spcAft>
                <a:spcPts val="0"/>
              </a:spcAft>
              <a:buClr>
                <a:schemeClr val="accent4"/>
              </a:buClr>
              <a:buSzPct val="100000"/>
            </a:pPr>
            <a:r>
              <a:rPr lang="en-GB" sz="1050" dirty="0">
                <a:latin typeface="+mj-lt"/>
                <a:sym typeface="Arial"/>
              </a:rPr>
              <a:t>Guide describing latest developments within digital health literacy, with examples from member organisations and suggestions on how further progress could be made across Europe</a:t>
            </a:r>
          </a:p>
          <a:p>
            <a:pPr>
              <a:spcBef>
                <a:spcPts val="0"/>
              </a:spcBef>
              <a:spcAft>
                <a:spcPts val="600"/>
              </a:spcAft>
              <a:buClr>
                <a:srgbClr val="000000"/>
              </a:buClr>
              <a:buSzPts val="1100"/>
            </a:pPr>
            <a:endParaRPr lang="en-GB" sz="1200" b="1" dirty="0">
              <a:latin typeface="+mj-lt"/>
              <a:ea typeface="Arial"/>
              <a:cs typeface="Arial"/>
              <a:sym typeface="Arial"/>
            </a:endParaRPr>
          </a:p>
          <a:p>
            <a:pPr>
              <a:spcBef>
                <a:spcPts val="0"/>
              </a:spcBef>
              <a:spcAft>
                <a:spcPts val="600"/>
              </a:spcAft>
              <a:buClr>
                <a:srgbClr val="000000"/>
              </a:buClr>
              <a:buSzPts val="1100"/>
            </a:pPr>
            <a:r>
              <a:rPr lang="en-GB" sz="1200" b="1" dirty="0">
                <a:latin typeface="+mj-lt"/>
                <a:ea typeface="Arial"/>
                <a:cs typeface="Arial"/>
                <a:sym typeface="Arial"/>
              </a:rPr>
              <a:t>Examples of successful materials that educate on specific personalised healthcare topics</a:t>
            </a:r>
            <a:endParaRPr lang="en-GB" sz="1200" b="1" dirty="0">
              <a:latin typeface="+mj-lt"/>
              <a:ea typeface="Arial"/>
              <a:cs typeface="Arial"/>
              <a:sym typeface="Arial"/>
              <a:hlinkClick r:id="rId8">
                <a:extLst>
                  <a:ext uri="{A12FA001-AC4F-418D-AE19-62706E023703}">
                    <ahyp:hlinkClr xmlns:ahyp="http://schemas.microsoft.com/office/drawing/2018/hyperlinkcolor" val="tx"/>
                  </a:ext>
                </a:extLst>
              </a:hlinkClick>
            </a:endParaRPr>
          </a:p>
          <a:p>
            <a:pPr marL="172800" indent="-171450">
              <a:spcBef>
                <a:spcPts val="300"/>
              </a:spcBef>
              <a:spcAft>
                <a:spcPts val="0"/>
              </a:spcAft>
              <a:buClr>
                <a:srgbClr val="FCBD4A"/>
              </a:buClr>
              <a:buSzPct val="100000"/>
              <a:buFont typeface="Arial" panose="020B0604020202020204" pitchFamily="34" charset="0"/>
              <a:buChar char="•"/>
            </a:pPr>
            <a:r>
              <a:rPr lang="en-GB" sz="1100" b="1" dirty="0">
                <a:latin typeface="+mj-lt"/>
                <a:ea typeface="Arial"/>
                <a:cs typeface="Arial"/>
                <a:sym typeface="Arial"/>
                <a:hlinkClick r:id="rId9">
                  <a:extLst>
                    <a:ext uri="{A12FA001-AC4F-418D-AE19-62706E023703}">
                      <ahyp:hlinkClr xmlns:ahyp="http://schemas.microsoft.com/office/drawing/2018/hyperlinkcolor" val="tx"/>
                    </a:ext>
                  </a:extLst>
                </a:hlinkClick>
              </a:rPr>
              <a:t>Video </a:t>
            </a:r>
            <a:r>
              <a:rPr lang="en-GB" sz="1100" dirty="0">
                <a:latin typeface="+mj-lt"/>
                <a:ea typeface="Arial"/>
                <a:cs typeface="Arial"/>
                <a:sym typeface="Arial"/>
                <a:hlinkClick r:id="rId9">
                  <a:extLst>
                    <a:ext uri="{A12FA001-AC4F-418D-AE19-62706E023703}">
                      <ahyp:hlinkClr xmlns:ahyp="http://schemas.microsoft.com/office/drawing/2018/hyperlinkcolor" val="tx"/>
                    </a:ext>
                  </a:extLst>
                </a:hlinkClick>
              </a:rPr>
              <a:t>(Leukaemia and Lymphoma society)</a:t>
            </a:r>
            <a:endParaRPr lang="en-GB" sz="1100" dirty="0">
              <a:latin typeface="+mj-lt"/>
              <a:ea typeface="Arial"/>
              <a:cs typeface="Arial"/>
              <a:sym typeface="Arial"/>
            </a:endParaRPr>
          </a:p>
          <a:p>
            <a:pPr marL="172800">
              <a:spcBef>
                <a:spcPts val="300"/>
              </a:spcBef>
              <a:spcAft>
                <a:spcPts val="0"/>
              </a:spcAft>
              <a:buClr>
                <a:schemeClr val="accent4"/>
              </a:buClr>
              <a:buSzPct val="100000"/>
            </a:pPr>
            <a:r>
              <a:rPr lang="en-GB" sz="1050" dirty="0">
                <a:latin typeface="+mj-lt"/>
                <a:sym typeface="Arial"/>
              </a:rPr>
              <a:t>Explains what personalised medicine is and how molecular profiling is being used to help healthcare professionals better understand a person’s diagnosis</a:t>
            </a:r>
          </a:p>
          <a:p>
            <a:pPr marL="172800">
              <a:lnSpc>
                <a:spcPts val="660"/>
              </a:lnSpc>
              <a:spcBef>
                <a:spcPts val="0"/>
              </a:spcBef>
              <a:spcAft>
                <a:spcPts val="0"/>
              </a:spcAft>
              <a:buClr>
                <a:schemeClr val="accent4"/>
              </a:buClr>
              <a:buSzPct val="100000"/>
            </a:pPr>
            <a:endParaRPr lang="en-GB" sz="1050" dirty="0">
              <a:latin typeface="+mj-lt"/>
              <a:sym typeface="Arial"/>
            </a:endParaRPr>
          </a:p>
          <a:p>
            <a:pPr marL="172800" indent="-171450">
              <a:spcBef>
                <a:spcPts val="300"/>
              </a:spcBef>
              <a:spcAft>
                <a:spcPts val="0"/>
              </a:spcAft>
              <a:buClr>
                <a:srgbClr val="FCBD4A"/>
              </a:buClr>
              <a:buSzPct val="100000"/>
              <a:buFont typeface="Arial" panose="020B0604020202020204" pitchFamily="34" charset="0"/>
              <a:buChar char="•"/>
            </a:pPr>
            <a:r>
              <a:rPr lang="en-GB" sz="1100" b="1" dirty="0">
                <a:latin typeface="+mj-lt"/>
                <a:ea typeface="Arial"/>
                <a:cs typeface="Arial"/>
                <a:sym typeface="Arial"/>
                <a:hlinkClick r:id="rId10">
                  <a:extLst>
                    <a:ext uri="{A12FA001-AC4F-418D-AE19-62706E023703}">
                      <ahyp:hlinkClr xmlns:ahyp="http://schemas.microsoft.com/office/drawing/2018/hyperlinkcolor" val="tx"/>
                    </a:ext>
                  </a:extLst>
                </a:hlinkClick>
              </a:rPr>
              <a:t>Toolkit </a:t>
            </a:r>
            <a:r>
              <a:rPr lang="en-GB" sz="1100" dirty="0">
                <a:latin typeface="+mj-lt"/>
                <a:ea typeface="Arial"/>
                <a:cs typeface="Arial"/>
                <a:sym typeface="Arial"/>
                <a:hlinkClick r:id="rId10">
                  <a:extLst>
                    <a:ext uri="{A12FA001-AC4F-418D-AE19-62706E023703}">
                      <ahyp:hlinkClr xmlns:ahyp="http://schemas.microsoft.com/office/drawing/2018/hyperlinkcolor" val="tx"/>
                    </a:ext>
                  </a:extLst>
                </a:hlinkClick>
              </a:rPr>
              <a:t>(International Alliance of Patients’ Organizations)</a:t>
            </a:r>
            <a:endParaRPr lang="en-GB" sz="1100" dirty="0">
              <a:latin typeface="+mj-lt"/>
              <a:ea typeface="Arial"/>
              <a:cs typeface="Arial"/>
              <a:sym typeface="Arial"/>
            </a:endParaRPr>
          </a:p>
          <a:p>
            <a:pPr marL="172800">
              <a:spcBef>
                <a:spcPts val="300"/>
              </a:spcBef>
              <a:spcAft>
                <a:spcPts val="0"/>
              </a:spcAft>
              <a:buClr>
                <a:schemeClr val="accent4"/>
              </a:buClr>
              <a:buSzPct val="100000"/>
            </a:pPr>
            <a:r>
              <a:rPr lang="en-GB" sz="1050" dirty="0">
                <a:latin typeface="+mj-lt"/>
                <a:sym typeface="Arial"/>
              </a:rPr>
              <a:t>Explains what cell and gene therapy is, including benefits for patients, myths and facts, emerging issues and regulatory challenges</a:t>
            </a:r>
          </a:p>
          <a:p>
            <a:pPr marL="172800" indent="-171450">
              <a:spcBef>
                <a:spcPts val="300"/>
              </a:spcBef>
              <a:spcAft>
                <a:spcPts val="0"/>
              </a:spcAft>
              <a:buClr>
                <a:srgbClr val="FCBD4A"/>
              </a:buClr>
              <a:buSzPct val="100000"/>
              <a:buFont typeface="Arial" panose="020B0604020202020204" pitchFamily="34" charset="0"/>
              <a:buChar char="•"/>
            </a:pPr>
            <a:r>
              <a:rPr lang="en-GB" sz="1100" b="1" dirty="0">
                <a:latin typeface="+mj-lt"/>
                <a:ea typeface="Arial"/>
                <a:cs typeface="Arial"/>
                <a:sym typeface="Arial"/>
                <a:hlinkClick r:id="rId11">
                  <a:extLst>
                    <a:ext uri="{A12FA001-AC4F-418D-AE19-62706E023703}">
                      <ahyp:hlinkClr xmlns:ahyp="http://schemas.microsoft.com/office/drawing/2018/hyperlinkcolor" val="tx"/>
                    </a:ext>
                  </a:extLst>
                </a:hlinkClick>
              </a:rPr>
              <a:t>Video </a:t>
            </a:r>
            <a:r>
              <a:rPr lang="en-GB" sz="1100" dirty="0">
                <a:latin typeface="+mj-lt"/>
                <a:ea typeface="Arial"/>
                <a:cs typeface="Arial"/>
                <a:sym typeface="Arial"/>
                <a:hlinkClick r:id="rId11">
                  <a:extLst>
                    <a:ext uri="{A12FA001-AC4F-418D-AE19-62706E023703}">
                      <ahyp:hlinkClr xmlns:ahyp="http://schemas.microsoft.com/office/drawing/2018/hyperlinkcolor" val="tx"/>
                    </a:ext>
                  </a:extLst>
                </a:hlinkClick>
              </a:rPr>
              <a:t>(MS International Federation)</a:t>
            </a:r>
            <a:endParaRPr lang="en-GB" sz="1100" dirty="0">
              <a:latin typeface="+mj-lt"/>
              <a:ea typeface="Arial"/>
              <a:cs typeface="Arial"/>
              <a:sym typeface="Arial"/>
            </a:endParaRPr>
          </a:p>
          <a:p>
            <a:pPr marL="172800">
              <a:spcBef>
                <a:spcPts val="300"/>
              </a:spcBef>
              <a:spcAft>
                <a:spcPts val="0"/>
              </a:spcAft>
              <a:buClr>
                <a:schemeClr val="accent4"/>
              </a:buClr>
              <a:buSzPct val="100000"/>
            </a:pPr>
            <a:r>
              <a:rPr lang="en-GB" sz="1050" dirty="0">
                <a:latin typeface="+mj-lt"/>
                <a:sym typeface="Arial"/>
              </a:rPr>
              <a:t>Explains biomarkers and how artificial intelligence can predict disease progression and response to therapy</a:t>
            </a:r>
            <a:endParaRPr lang="en-GB" sz="1100" b="1" dirty="0">
              <a:latin typeface="+mj-lt"/>
              <a:ea typeface="Arial"/>
              <a:cs typeface="Arial"/>
              <a:sym typeface="Arial"/>
              <a:hlinkClick r:id="rId12">
                <a:extLst>
                  <a:ext uri="{A12FA001-AC4F-418D-AE19-62706E023703}">
                    <ahyp:hlinkClr xmlns:ahyp="http://schemas.microsoft.com/office/drawing/2018/hyperlinkcolor" val="tx"/>
                  </a:ext>
                </a:extLst>
              </a:hlinkClick>
            </a:endParaRPr>
          </a:p>
          <a:p>
            <a:pPr marL="172800" indent="-171450">
              <a:spcBef>
                <a:spcPts val="300"/>
              </a:spcBef>
              <a:spcAft>
                <a:spcPts val="0"/>
              </a:spcAft>
              <a:buClr>
                <a:srgbClr val="FCBD4A"/>
              </a:buClr>
              <a:buSzPct val="100000"/>
              <a:buFont typeface="Arial" panose="020B0604020202020204" pitchFamily="34" charset="0"/>
              <a:buChar char="•"/>
            </a:pPr>
            <a:r>
              <a:rPr lang="en-GB" sz="1050" b="1" dirty="0">
                <a:latin typeface="+mj-lt"/>
                <a:cs typeface="Arial"/>
                <a:sym typeface="Arial"/>
                <a:hlinkClick r:id="rId12">
                  <a:extLst>
                    <a:ext uri="{A12FA001-AC4F-418D-AE19-62706E023703}">
                      <ahyp:hlinkClr xmlns:ahyp="http://schemas.microsoft.com/office/drawing/2018/hyperlinkcolor" val="tx"/>
                    </a:ext>
                  </a:extLst>
                </a:hlinkClick>
              </a:rPr>
              <a:t>MS treatment decision fact sheet </a:t>
            </a:r>
            <a:r>
              <a:rPr lang="en-GB" sz="1050" dirty="0">
                <a:latin typeface="+mj-lt"/>
                <a:cs typeface="Arial"/>
                <a:sym typeface="Arial"/>
                <a:hlinkClick r:id="rId12">
                  <a:extLst>
                    <a:ext uri="{A12FA001-AC4F-418D-AE19-62706E023703}">
                      <ahyp:hlinkClr xmlns:ahyp="http://schemas.microsoft.com/office/drawing/2018/hyperlinkcolor" val="tx"/>
                    </a:ext>
                  </a:extLst>
                </a:hlinkClick>
              </a:rPr>
              <a:t>(MS Ireland)</a:t>
            </a:r>
            <a:endParaRPr lang="en-GB" sz="1050" dirty="0">
              <a:latin typeface="+mj-lt"/>
              <a:cs typeface="Arial"/>
              <a:sym typeface="Arial"/>
            </a:endParaRPr>
          </a:p>
          <a:p>
            <a:pPr marL="172800" lvl="0"/>
            <a:r>
              <a:rPr lang="en-GB" sz="1050" dirty="0">
                <a:latin typeface="+mj-lt"/>
              </a:rPr>
              <a:t>Written resource speaks broadly about personalised healthcare with a focus on shared decision making. Highlights the importance of early identification and treatment and regular monitoring</a:t>
            </a:r>
          </a:p>
          <a:p>
            <a:pPr marL="172800" indent="-171450">
              <a:spcBef>
                <a:spcPts val="300"/>
              </a:spcBef>
              <a:spcAft>
                <a:spcPts val="0"/>
              </a:spcAft>
              <a:buClr>
                <a:srgbClr val="FCBD4A"/>
              </a:buClr>
              <a:buSzPct val="100000"/>
              <a:buFont typeface="Arial" panose="020B0604020202020204" pitchFamily="34" charset="0"/>
              <a:buChar char="•"/>
            </a:pPr>
            <a:r>
              <a:rPr lang="en-GB" sz="1050" b="1" dirty="0">
                <a:latin typeface="+mj-lt"/>
                <a:ea typeface="Arial"/>
                <a:cs typeface="Arial"/>
                <a:sym typeface="Arial"/>
                <a:hlinkClick r:id="rId13">
                  <a:extLst>
                    <a:ext uri="{A12FA001-AC4F-418D-AE19-62706E023703}">
                      <ahyp:hlinkClr xmlns:ahyp="http://schemas.microsoft.com/office/drawing/2018/hyperlinkcolor" val="tx"/>
                    </a:ext>
                  </a:extLst>
                </a:hlinkClick>
              </a:rPr>
              <a:t>Patient Guide </a:t>
            </a:r>
            <a:r>
              <a:rPr lang="en-GB" sz="1050" dirty="0">
                <a:latin typeface="+mj-lt"/>
                <a:ea typeface="Arial"/>
                <a:cs typeface="Arial"/>
                <a:sym typeface="Arial"/>
                <a:hlinkClick r:id="rId13">
                  <a:extLst>
                    <a:ext uri="{A12FA001-AC4F-418D-AE19-62706E023703}">
                      <ahyp:hlinkClr xmlns:ahyp="http://schemas.microsoft.com/office/drawing/2018/hyperlinkcolor" val="tx"/>
                    </a:ext>
                  </a:extLst>
                </a:hlinkClick>
              </a:rPr>
              <a:t>(</a:t>
            </a:r>
            <a:r>
              <a:rPr lang="en-GB" sz="1050" dirty="0" err="1">
                <a:latin typeface="+mj-lt"/>
                <a:ea typeface="Arial"/>
                <a:cs typeface="Arial"/>
                <a:sym typeface="Arial"/>
                <a:hlinkClick r:id="rId13">
                  <a:extLst>
                    <a:ext uri="{A12FA001-AC4F-418D-AE19-62706E023703}">
                      <ahyp:hlinkClr xmlns:ahyp="http://schemas.microsoft.com/office/drawing/2018/hyperlinkcolor" val="tx"/>
                    </a:ext>
                  </a:extLst>
                </a:hlinkClick>
              </a:rPr>
              <a:t>ESMO</a:t>
            </a:r>
            <a:r>
              <a:rPr lang="en-GB" sz="1050" dirty="0">
                <a:latin typeface="+mj-lt"/>
                <a:ea typeface="Arial"/>
                <a:cs typeface="Arial"/>
                <a:sym typeface="Arial"/>
                <a:hlinkClick r:id="rId13">
                  <a:extLst>
                    <a:ext uri="{A12FA001-AC4F-418D-AE19-62706E023703}">
                      <ahyp:hlinkClr xmlns:ahyp="http://schemas.microsoft.com/office/drawing/2018/hyperlinkcolor" val="tx"/>
                    </a:ext>
                  </a:extLst>
                </a:hlinkClick>
              </a:rPr>
              <a:t>)</a:t>
            </a:r>
            <a:endParaRPr lang="en-GB" sz="1050" dirty="0">
              <a:latin typeface="+mj-lt"/>
              <a:ea typeface="Arial"/>
              <a:cs typeface="Arial"/>
              <a:sym typeface="Arial"/>
            </a:endParaRPr>
          </a:p>
          <a:p>
            <a:pPr marL="172800" lvl="0"/>
            <a:r>
              <a:rPr lang="en-GB" sz="1050" dirty="0">
                <a:latin typeface="+mj-lt"/>
              </a:rPr>
              <a:t>Guide providing an overview on governing principles of personalised healthcare, illustrating them through examples in several tumour types</a:t>
            </a:r>
          </a:p>
          <a:p>
            <a:pPr marL="172800" lvl="0"/>
            <a:endParaRPr lang="en-GB" sz="1050" dirty="0">
              <a:latin typeface="+mj-lt"/>
            </a:endParaRPr>
          </a:p>
          <a:p>
            <a:pPr marL="172800" lvl="0"/>
            <a:endParaRPr lang="en-GB" sz="1050" dirty="0">
              <a:latin typeface="+mj-lt"/>
            </a:endParaRPr>
          </a:p>
          <a:p>
            <a:pPr marL="172800">
              <a:spcBef>
                <a:spcPts val="300"/>
              </a:spcBef>
              <a:spcAft>
                <a:spcPts val="0"/>
              </a:spcAft>
              <a:buClr>
                <a:schemeClr val="accent4"/>
              </a:buClr>
              <a:buSzPct val="100000"/>
            </a:pPr>
            <a:endParaRPr lang="en-GB" sz="1050" dirty="0">
              <a:latin typeface="+mj-lt"/>
              <a:sym typeface="Arial"/>
            </a:endParaRPr>
          </a:p>
          <a:p>
            <a:pPr marL="172800">
              <a:spcBef>
                <a:spcPts val="300"/>
              </a:spcBef>
              <a:spcAft>
                <a:spcPts val="0"/>
              </a:spcAft>
              <a:buClr>
                <a:schemeClr val="accent4"/>
              </a:buClr>
              <a:buSzPct val="100000"/>
            </a:pPr>
            <a:endParaRPr lang="en-GB" sz="1050" dirty="0">
              <a:latin typeface="+mj-lt"/>
              <a:sym typeface="Arial"/>
            </a:endParaRPr>
          </a:p>
          <a:p>
            <a:pPr marL="172800">
              <a:spcBef>
                <a:spcPts val="300"/>
              </a:spcBef>
              <a:spcAft>
                <a:spcPts val="0"/>
              </a:spcAft>
              <a:buClr>
                <a:schemeClr val="accent4"/>
              </a:buClr>
              <a:buSzPct val="100000"/>
            </a:pPr>
            <a:endParaRPr lang="en-GB" sz="1050" b="1" dirty="0">
              <a:latin typeface="+mj-lt"/>
              <a:ea typeface="Arial"/>
              <a:cs typeface="Arial"/>
              <a:sym typeface="Arial"/>
            </a:endParaRPr>
          </a:p>
        </p:txBody>
      </p:sp>
      <p:sp>
        <p:nvSpPr>
          <p:cNvPr id="44" name="TextBox 43">
            <a:extLst>
              <a:ext uri="{FF2B5EF4-FFF2-40B4-BE49-F238E27FC236}">
                <a16:creationId xmlns:a16="http://schemas.microsoft.com/office/drawing/2014/main" id="{32DCF6E2-68CD-49CC-954A-A2DA4C6E4CF8}"/>
              </a:ext>
            </a:extLst>
          </p:cNvPr>
          <p:cNvSpPr txBox="1"/>
          <p:nvPr/>
        </p:nvSpPr>
        <p:spPr>
          <a:xfrm>
            <a:off x="11078097" y="5769039"/>
            <a:ext cx="1045857" cy="646331"/>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0FB46021-697A-4B89-BD5E-6077548FFDA7}"/>
              </a:ext>
            </a:extLst>
          </p:cNvPr>
          <p:cNvGrpSpPr/>
          <p:nvPr/>
        </p:nvGrpSpPr>
        <p:grpSpPr>
          <a:xfrm>
            <a:off x="11313026" y="6458695"/>
            <a:ext cx="288000" cy="288000"/>
            <a:chOff x="8612267" y="5218900"/>
            <a:chExt cx="288000" cy="288000"/>
          </a:xfrm>
        </p:grpSpPr>
        <p:sp>
          <p:nvSpPr>
            <p:cNvPr id="46" name="Oval 45">
              <a:hlinkClick r:id="rId4" action="ppaction://hlinksldjump"/>
              <a:extLst>
                <a:ext uri="{FF2B5EF4-FFF2-40B4-BE49-F238E27FC236}">
                  <a16:creationId xmlns:a16="http://schemas.microsoft.com/office/drawing/2014/main" id="{C3DD5DC4-D5A5-45CF-B0CE-ABB0560D585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9F1F51CF-763C-4D9F-A48A-688FFA5E2EF6}"/>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hlinkClick r:id="rId4" action="ppaction://hlinksldjump"/>
            <a:extLst>
              <a:ext uri="{FF2B5EF4-FFF2-40B4-BE49-F238E27FC236}">
                <a16:creationId xmlns:a16="http://schemas.microsoft.com/office/drawing/2014/main" id="{97942356-ADBB-4788-A408-CB5427CE2A33}"/>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sp>
        <p:nvSpPr>
          <p:cNvPr id="32" name="TextBox 31">
            <a:hlinkClick r:id="rId14" action="ppaction://hlinksldjump"/>
            <a:extLst>
              <a:ext uri="{FF2B5EF4-FFF2-40B4-BE49-F238E27FC236}">
                <a16:creationId xmlns:a16="http://schemas.microsoft.com/office/drawing/2014/main" id="{48D62DE0-67C5-4B73-A076-298B4A36FF00}"/>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cxnSp>
        <p:nvCxnSpPr>
          <p:cNvPr id="34" name="Straight Connector 33">
            <a:extLst>
              <a:ext uri="{FF2B5EF4-FFF2-40B4-BE49-F238E27FC236}">
                <a16:creationId xmlns:a16="http://schemas.microsoft.com/office/drawing/2014/main" id="{6AE2BF4C-8627-4074-810C-C01EA5A0EE8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pic>
        <p:nvPicPr>
          <p:cNvPr id="39" name="Picture 38">
            <a:hlinkClick r:id="rId15" action="ppaction://hlinksldjump"/>
            <a:extLst>
              <a:ext uri="{FF2B5EF4-FFF2-40B4-BE49-F238E27FC236}">
                <a16:creationId xmlns:a16="http://schemas.microsoft.com/office/drawing/2014/main" id="{35803907-F130-4761-BBEA-2158AA51C7BE}"/>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0" name="Picture 39">
            <a:hlinkClick r:id="rId17" action="ppaction://hlinksldjump"/>
            <a:extLst>
              <a:ext uri="{FF2B5EF4-FFF2-40B4-BE49-F238E27FC236}">
                <a16:creationId xmlns:a16="http://schemas.microsoft.com/office/drawing/2014/main" id="{AFC06622-943B-43B1-9791-7BF471DFDE1E}"/>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E9447371-8266-46AF-A80E-98DC6B71737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hlinkClick r:id="rId19" action="ppaction://hlinksldjump"/>
            <a:extLst>
              <a:ext uri="{FF2B5EF4-FFF2-40B4-BE49-F238E27FC236}">
                <a16:creationId xmlns:a16="http://schemas.microsoft.com/office/drawing/2014/main" id="{090634A1-06FF-4DAF-92D9-4CC4130B8B6C}"/>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3" name="Picture 42">
            <a:hlinkClick r:id="rId22" action="ppaction://hlinksldjump"/>
            <a:extLst>
              <a:ext uri="{FF2B5EF4-FFF2-40B4-BE49-F238E27FC236}">
                <a16:creationId xmlns:a16="http://schemas.microsoft.com/office/drawing/2014/main" id="{4E3718E0-ABB2-48C7-8273-E509E3633E25}"/>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1" name="Group 30">
            <a:extLst>
              <a:ext uri="{FF2B5EF4-FFF2-40B4-BE49-F238E27FC236}">
                <a16:creationId xmlns:a16="http://schemas.microsoft.com/office/drawing/2014/main" id="{7DD7D981-9AC9-4E61-8049-46A355B91F3C}"/>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B8960882-808E-480A-A573-0C465F4B30CF}"/>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EE608195-25A0-46E5-B9AA-373A6768C92D}"/>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7644AA0E-08EF-4042-96E0-C071967B76C7}"/>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52" name="Oval 51">
            <a:extLst>
              <a:ext uri="{FF2B5EF4-FFF2-40B4-BE49-F238E27FC236}">
                <a16:creationId xmlns:a16="http://schemas.microsoft.com/office/drawing/2014/main" id="{2CDD931A-6886-4A7E-976C-7AD18CC5B630}"/>
              </a:ext>
            </a:extLst>
          </p:cNvPr>
          <p:cNvSpPr/>
          <p:nvPr/>
        </p:nvSpPr>
        <p:spPr>
          <a:xfrm>
            <a:off x="4369000" y="362517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25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Increasing understanding of </a:t>
            </a:r>
            <a:r>
              <a:rPr lang="en-GB" sz="2400" dirty="0"/>
              <a:t>specific personalised healthcare topics</a:t>
            </a:r>
            <a:endParaRPr lang="en-GB" sz="24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Educating others and advocating for personalised healthcare-related topics, such as advanced diagnostics and data sharing/security</a:t>
            </a:r>
          </a:p>
        </p:txBody>
      </p:sp>
      <p:pic>
        <p:nvPicPr>
          <p:cNvPr id="55" name="Picture 54">
            <a:hlinkClick r:id="rId5"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6"/>
          <a:stretch>
            <a:fillRect/>
          </a:stretch>
        </p:blipFill>
        <p:spPr>
          <a:xfrm>
            <a:off x="11721894" y="6444186"/>
            <a:ext cx="310923" cy="317019"/>
          </a:xfrm>
          <a:prstGeom prst="rect">
            <a:avLst/>
          </a:prstGeom>
        </p:spPr>
      </p:pic>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90281" y="2503061"/>
            <a:ext cx="7015028" cy="1850507"/>
          </a:xfrm>
          <a:prstGeom prst="rect">
            <a:avLst/>
          </a:prstGeom>
        </p:spPr>
        <p:txBody>
          <a:bodyPr wrap="square">
            <a:spAutoFit/>
          </a:bodyPr>
          <a:lstStyle/>
          <a:p>
            <a:pPr>
              <a:spcBef>
                <a:spcPts val="0"/>
              </a:spcBef>
              <a:spcAft>
                <a:spcPts val="600"/>
              </a:spcAft>
              <a:buClr>
                <a:srgbClr val="000000"/>
              </a:buClr>
              <a:buSzPts val="1100"/>
            </a:pPr>
            <a:r>
              <a:rPr lang="en-GB" sz="1200" b="1" dirty="0">
                <a:solidFill>
                  <a:srgbClr val="000000"/>
                </a:solidFill>
                <a:latin typeface="+mj-lt"/>
                <a:ea typeface="Arial"/>
                <a:cs typeface="Arial"/>
                <a:sym typeface="Arial"/>
              </a:rPr>
              <a:t>More information on the importance of digital health technology in healthcare</a:t>
            </a:r>
          </a:p>
          <a:p>
            <a:pPr marL="171450" marR="0" lvl="0" indent="-171450" algn="l" defTabSz="914400" rtl="0" eaLnBrk="0" fontAlgn="base" latinLnBrk="0" hangingPunct="0">
              <a:lnSpc>
                <a:spcPct val="100000"/>
              </a:lnSpc>
              <a:spcBef>
                <a:spcPts val="300"/>
              </a:spcBef>
              <a:spcAft>
                <a:spcPts val="0"/>
              </a:spcAft>
              <a:buClr>
                <a:srgbClr val="FCBD4A"/>
              </a:buClr>
              <a:buSzPct val="1000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Arial"/>
                <a:hlinkClick r:id="rId7"/>
              </a:rPr>
              <a:t>Toolkit</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hlinkClick r:id="rId7"/>
              </a:rPr>
              <a:t> (The Path to Better Health Study)</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0" fontAlgn="base" latinLnBrk="0" hangingPunct="0">
              <a:lnSpc>
                <a:spcPct val="100000"/>
              </a:lnSpc>
              <a:spcBef>
                <a:spcPts val="300"/>
              </a:spcBef>
              <a:spcAft>
                <a:spcPts val="0"/>
              </a:spcAft>
              <a:buClr>
                <a:srgbClr val="FF5588"/>
              </a:buClr>
              <a:buSzPct val="1000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rPr>
              <a:t>     Perspectives on digital health and increased use of technology in healthcare</a:t>
            </a:r>
          </a:p>
          <a:p>
            <a:pPr>
              <a:spcBef>
                <a:spcPts val="0"/>
              </a:spcBef>
              <a:spcAft>
                <a:spcPts val="600"/>
              </a:spcAft>
              <a:buClr>
                <a:srgbClr val="000000"/>
              </a:buClr>
              <a:buSzPts val="1100"/>
            </a:pPr>
            <a:endParaRPr lang="en-GB" sz="1050" dirty="0">
              <a:latin typeface="+mj-lt"/>
            </a:endParaRPr>
          </a:p>
          <a:p>
            <a:pPr marL="172800" lvl="0"/>
            <a:endParaRPr lang="en-GB" sz="1050" dirty="0">
              <a:latin typeface="+mj-lt"/>
            </a:endParaRPr>
          </a:p>
          <a:p>
            <a:pPr marL="172800">
              <a:spcBef>
                <a:spcPts val="300"/>
              </a:spcBef>
              <a:spcAft>
                <a:spcPts val="0"/>
              </a:spcAft>
              <a:buClr>
                <a:schemeClr val="accent4"/>
              </a:buClr>
              <a:buSzPct val="100000"/>
            </a:pPr>
            <a:endParaRPr lang="en-GB" sz="1050" dirty="0">
              <a:latin typeface="+mj-lt"/>
              <a:sym typeface="Arial"/>
            </a:endParaRPr>
          </a:p>
          <a:p>
            <a:pPr marL="172800">
              <a:spcBef>
                <a:spcPts val="300"/>
              </a:spcBef>
              <a:spcAft>
                <a:spcPts val="0"/>
              </a:spcAft>
              <a:buClr>
                <a:schemeClr val="accent4"/>
              </a:buClr>
              <a:buSzPct val="100000"/>
            </a:pPr>
            <a:endParaRPr lang="en-GB" sz="1050" dirty="0">
              <a:latin typeface="+mj-lt"/>
              <a:sym typeface="Arial"/>
            </a:endParaRPr>
          </a:p>
          <a:p>
            <a:pPr marL="172800">
              <a:spcBef>
                <a:spcPts val="300"/>
              </a:spcBef>
              <a:spcAft>
                <a:spcPts val="0"/>
              </a:spcAft>
              <a:buClr>
                <a:schemeClr val="accent4"/>
              </a:buClr>
              <a:buSzPct val="100000"/>
            </a:pPr>
            <a:endParaRPr lang="en-GB" sz="1050" b="1" dirty="0">
              <a:latin typeface="+mj-lt"/>
              <a:ea typeface="Arial"/>
              <a:cs typeface="Arial"/>
              <a:sym typeface="Arial"/>
            </a:endParaRPr>
          </a:p>
        </p:txBody>
      </p:sp>
      <p:sp>
        <p:nvSpPr>
          <p:cNvPr id="44" name="TextBox 43">
            <a:extLst>
              <a:ext uri="{FF2B5EF4-FFF2-40B4-BE49-F238E27FC236}">
                <a16:creationId xmlns:a16="http://schemas.microsoft.com/office/drawing/2014/main" id="{32DCF6E2-68CD-49CC-954A-A2DA4C6E4CF8}"/>
              </a:ext>
            </a:extLst>
          </p:cNvPr>
          <p:cNvSpPr txBox="1"/>
          <p:nvPr/>
        </p:nvSpPr>
        <p:spPr>
          <a:xfrm>
            <a:off x="11078097" y="5769039"/>
            <a:ext cx="1045857" cy="646331"/>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0FB46021-697A-4B89-BD5E-6077548FFDA7}"/>
              </a:ext>
            </a:extLst>
          </p:cNvPr>
          <p:cNvGrpSpPr/>
          <p:nvPr/>
        </p:nvGrpSpPr>
        <p:grpSpPr>
          <a:xfrm>
            <a:off x="11313026" y="6458695"/>
            <a:ext cx="288000" cy="288000"/>
            <a:chOff x="8612267" y="5218900"/>
            <a:chExt cx="288000" cy="288000"/>
          </a:xfrm>
        </p:grpSpPr>
        <p:sp>
          <p:nvSpPr>
            <p:cNvPr id="46" name="Oval 45">
              <a:hlinkClick r:id="rId4" action="ppaction://hlinksldjump"/>
              <a:extLst>
                <a:ext uri="{FF2B5EF4-FFF2-40B4-BE49-F238E27FC236}">
                  <a16:creationId xmlns:a16="http://schemas.microsoft.com/office/drawing/2014/main" id="{C3DD5DC4-D5A5-45CF-B0CE-ABB0560D585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9F1F51CF-763C-4D9F-A48A-688FFA5E2EF6}"/>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hlinkClick r:id="rId4" action="ppaction://hlinksldjump"/>
            <a:extLst>
              <a:ext uri="{FF2B5EF4-FFF2-40B4-BE49-F238E27FC236}">
                <a16:creationId xmlns:a16="http://schemas.microsoft.com/office/drawing/2014/main" id="{97942356-ADBB-4788-A408-CB5427CE2A33}"/>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sp>
        <p:nvSpPr>
          <p:cNvPr id="32" name="TextBox 31">
            <a:hlinkClick r:id="rId8" action="ppaction://hlinksldjump"/>
            <a:extLst>
              <a:ext uri="{FF2B5EF4-FFF2-40B4-BE49-F238E27FC236}">
                <a16:creationId xmlns:a16="http://schemas.microsoft.com/office/drawing/2014/main" id="{48D62DE0-67C5-4B73-A076-298B4A36FF00}"/>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cxnSp>
        <p:nvCxnSpPr>
          <p:cNvPr id="34" name="Straight Connector 33">
            <a:extLst>
              <a:ext uri="{FF2B5EF4-FFF2-40B4-BE49-F238E27FC236}">
                <a16:creationId xmlns:a16="http://schemas.microsoft.com/office/drawing/2014/main" id="{6AE2BF4C-8627-4074-810C-C01EA5A0EE8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pic>
        <p:nvPicPr>
          <p:cNvPr id="39" name="Picture 38">
            <a:hlinkClick r:id="rId9" action="ppaction://hlinksldjump"/>
            <a:extLst>
              <a:ext uri="{FF2B5EF4-FFF2-40B4-BE49-F238E27FC236}">
                <a16:creationId xmlns:a16="http://schemas.microsoft.com/office/drawing/2014/main" id="{35803907-F130-4761-BBEA-2158AA51C7BE}"/>
              </a:ext>
            </a:extLst>
          </p:cNvPr>
          <p:cNvPicPr>
            <a:picLocks noChangeAspect="1"/>
          </p:cNvPicPr>
          <p:nvPr/>
        </p:nvPicPr>
        <p:blipFill>
          <a:blip r:embed="rId10"/>
          <a:stretch>
            <a:fillRect/>
          </a:stretch>
        </p:blipFill>
        <p:spPr>
          <a:xfrm>
            <a:off x="161553" y="450732"/>
            <a:ext cx="235996" cy="227091"/>
          </a:xfrm>
          <a:prstGeom prst="rect">
            <a:avLst/>
          </a:prstGeom>
        </p:spPr>
      </p:pic>
      <p:pic>
        <p:nvPicPr>
          <p:cNvPr id="40" name="Picture 39">
            <a:hlinkClick r:id="rId11" action="ppaction://hlinksldjump"/>
            <a:extLst>
              <a:ext uri="{FF2B5EF4-FFF2-40B4-BE49-F238E27FC236}">
                <a16:creationId xmlns:a16="http://schemas.microsoft.com/office/drawing/2014/main" id="{AFC06622-943B-43B1-9791-7BF471DFDE1E}"/>
              </a:ext>
            </a:extLst>
          </p:cNvPr>
          <p:cNvPicPr>
            <a:picLocks noChangeAspect="1"/>
          </p:cNvPicPr>
          <p:nvPr/>
        </p:nvPicPr>
        <p:blipFill>
          <a:blip r:embed="rId12"/>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E9447371-8266-46AF-A80E-98DC6B71737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hlinkClick r:id="rId13" action="ppaction://hlinksldjump"/>
            <a:extLst>
              <a:ext uri="{FF2B5EF4-FFF2-40B4-BE49-F238E27FC236}">
                <a16:creationId xmlns:a16="http://schemas.microsoft.com/office/drawing/2014/main" id="{090634A1-06FF-4DAF-92D9-4CC4130B8B6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6676" y="145807"/>
            <a:ext cx="195449" cy="195449"/>
          </a:xfrm>
          <a:prstGeom prst="rect">
            <a:avLst/>
          </a:prstGeom>
        </p:spPr>
      </p:pic>
      <p:pic>
        <p:nvPicPr>
          <p:cNvPr id="43" name="Picture 42">
            <a:hlinkClick r:id="rId16" action="ppaction://hlinksldjump"/>
            <a:extLst>
              <a:ext uri="{FF2B5EF4-FFF2-40B4-BE49-F238E27FC236}">
                <a16:creationId xmlns:a16="http://schemas.microsoft.com/office/drawing/2014/main" id="{4E3718E0-ABB2-48C7-8273-E509E3633E25}"/>
              </a:ext>
            </a:extLst>
          </p:cNvPr>
          <p:cNvPicPr>
            <a:picLocks noChangeAspect="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1" name="Group 30">
            <a:extLst>
              <a:ext uri="{FF2B5EF4-FFF2-40B4-BE49-F238E27FC236}">
                <a16:creationId xmlns:a16="http://schemas.microsoft.com/office/drawing/2014/main" id="{7DD7D981-9AC9-4E61-8049-46A355B91F3C}"/>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B8960882-808E-480A-A573-0C465F4B30CF}"/>
                </a:ext>
              </a:extLst>
            </p:cNvPr>
            <p:cNvPicPr>
              <a:picLocks noChangeAspect="1"/>
            </p:cNvPicPr>
            <p:nvPr/>
          </p:nvPicPr>
          <p:blipFill>
            <a:blip r:embed="rId19"/>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EE608195-25A0-46E5-B9AA-373A6768C92D}"/>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7644AA0E-08EF-4042-96E0-C071967B76C7}"/>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2399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163300" cy="5129609"/>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n-lt"/>
                <a:ea typeface="Arial"/>
                <a:cs typeface="Arial"/>
                <a:sym typeface="Arial"/>
              </a:rPr>
              <a:t>What shared decision-making is and how it can </a:t>
            </a:r>
            <a:r>
              <a:rPr lang="en-GB" sz="1200" b="1" dirty="0">
                <a:latin typeface="+mn-lt"/>
                <a:cs typeface="Arial"/>
                <a:sym typeface="Arial"/>
              </a:rPr>
              <a:t>benefit people affected by health conditions</a:t>
            </a:r>
            <a:endParaRPr lang="en-GB" sz="1200" b="1" dirty="0">
              <a:latin typeface="+mn-lt"/>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sym typeface="Arial"/>
                <a:hlinkClick r:id="rId3"/>
              </a:rPr>
              <a:t>Background information </a:t>
            </a:r>
            <a:r>
              <a:rPr lang="en-GB" sz="1100" dirty="0">
                <a:latin typeface="+mn-lt"/>
                <a:sym typeface="Arial"/>
                <a:hlinkClick r:id="rId3"/>
              </a:rPr>
              <a:t>(Patients Association UK)</a:t>
            </a:r>
            <a:endParaRPr lang="en-GB" sz="1100" dirty="0">
              <a:latin typeface="+mn-lt"/>
              <a:sym typeface="Arial"/>
            </a:endParaRPr>
          </a:p>
          <a:p>
            <a:pPr marL="172800" lvl="0">
              <a:spcBef>
                <a:spcPts val="300"/>
              </a:spcBef>
              <a:spcAft>
                <a:spcPts val="0"/>
              </a:spcAft>
              <a:buClr>
                <a:srgbClr val="000000"/>
              </a:buClr>
              <a:buSzPts val="1100"/>
            </a:pPr>
            <a:r>
              <a:rPr lang="en-GB" sz="1050" dirty="0">
                <a:latin typeface="+mn-lt"/>
                <a:sym typeface="Arial"/>
              </a:rPr>
              <a:t>Information and frequently asked questions on shared decision-making for people living with conditions and carers </a:t>
            </a:r>
          </a:p>
          <a:p>
            <a:pPr marL="172800" lvl="0">
              <a:lnSpc>
                <a:spcPts val="500"/>
              </a:lnSpc>
              <a:spcBef>
                <a:spcPts val="300"/>
              </a:spcBef>
              <a:spcAft>
                <a:spcPts val="0"/>
              </a:spcAft>
              <a:buClr>
                <a:srgbClr val="000000"/>
              </a:buClr>
              <a:buSzPts val="1100"/>
            </a:pPr>
            <a:endParaRPr lang="en-GB" sz="1050" b="1" dirty="0">
              <a:latin typeface="+mn-lt"/>
              <a:sym typeface="Arial"/>
              <a:hlinkClick r:id="" action="ppaction://noaction"/>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sym typeface="Arial"/>
                <a:hlinkClick r:id="" action="ppaction://noaction"/>
              </a:rPr>
              <a:t>Information video </a:t>
            </a:r>
            <a:r>
              <a:rPr lang="en-GB" sz="1100" dirty="0">
                <a:latin typeface="+mn-lt"/>
                <a:sym typeface="Arial"/>
                <a:hlinkClick r:id="rId4"/>
              </a:rPr>
              <a:t>(The Health Foundation)</a:t>
            </a:r>
            <a:endParaRPr lang="en-GB" sz="1100" dirty="0">
              <a:latin typeface="+mn-lt"/>
              <a:sym typeface="Arial"/>
            </a:endParaRPr>
          </a:p>
          <a:p>
            <a:pPr marL="172800" lvl="0">
              <a:spcBef>
                <a:spcPts val="300"/>
              </a:spcBef>
              <a:spcAft>
                <a:spcPts val="0"/>
              </a:spcAft>
              <a:buClr>
                <a:srgbClr val="000000"/>
              </a:buClr>
              <a:buSzPts val="1100"/>
            </a:pPr>
            <a:r>
              <a:rPr lang="en-GB" sz="1050" dirty="0">
                <a:latin typeface="+mn-lt"/>
                <a:sym typeface="Arial"/>
              </a:rPr>
              <a:t>Information about the implementation of a shared decision-making initiative within the UK health system</a:t>
            </a:r>
          </a:p>
          <a:p>
            <a:pPr marL="172800" lvl="0">
              <a:lnSpc>
                <a:spcPts val="500"/>
              </a:lnSpc>
              <a:spcBef>
                <a:spcPts val="300"/>
              </a:spcBef>
              <a:spcAft>
                <a:spcPts val="0"/>
              </a:spcAft>
              <a:buClr>
                <a:srgbClr val="000000"/>
              </a:buClr>
              <a:buSzPts val="1100"/>
            </a:pPr>
            <a:endParaRPr lang="en-GB" sz="1050" b="1" dirty="0">
              <a:solidFill>
                <a:srgbClr val="000000"/>
              </a:solidFill>
              <a:latin typeface="+mn-lt"/>
              <a:ea typeface="Arial"/>
              <a:cs typeface="Arial"/>
              <a:sym typeface="Arial"/>
              <a:hlinkClick r:id="" action="ppaction://noaction"/>
            </a:endParaRP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 action="ppaction://noaction"/>
              </a:rPr>
              <a:t>Resource bank and tools </a:t>
            </a:r>
            <a:r>
              <a:rPr lang="en-GB" sz="1100" dirty="0">
                <a:solidFill>
                  <a:srgbClr val="000000"/>
                </a:solidFill>
                <a:latin typeface="+mn-lt"/>
                <a:ea typeface="Arial"/>
                <a:cs typeface="Arial"/>
                <a:sym typeface="Arial"/>
                <a:hlinkClick r:id="rId5"/>
              </a:rPr>
              <a:t>(Less is More Medicine)</a:t>
            </a:r>
            <a:endParaRPr lang="en-GB" sz="1100" dirty="0">
              <a:solidFill>
                <a:srgbClr val="000000"/>
              </a:solidFill>
              <a:latin typeface="+mn-lt"/>
              <a:ea typeface="Arial"/>
              <a:cs typeface="Arial"/>
              <a:sym typeface="Arial"/>
            </a:endParaRPr>
          </a:p>
          <a:p>
            <a:pPr marL="172800" lvl="0" eaLnBrk="1" fontAlgn="auto" hangingPunct="1">
              <a:spcBef>
                <a:spcPts val="300"/>
              </a:spcBef>
              <a:spcAft>
                <a:spcPts val="0"/>
              </a:spcAft>
              <a:buClr>
                <a:srgbClr val="000000"/>
              </a:buClr>
              <a:buSzPts val="1100"/>
              <a:defRPr/>
            </a:pPr>
            <a:r>
              <a:rPr lang="en-GB" sz="1050" dirty="0">
                <a:solidFill>
                  <a:srgbClr val="000000"/>
                </a:solidFill>
                <a:latin typeface="+mn-lt"/>
                <a:ea typeface="Arial"/>
                <a:cs typeface="Arial"/>
                <a:sym typeface="Arial"/>
              </a:rPr>
              <a:t>Shared decision-making sample conversations, handouts and videos</a:t>
            </a:r>
            <a:endParaRPr lang="en-GB" sz="1200" b="1" u="sng" dirty="0">
              <a:latin typeface="+mn-lt"/>
              <a:ea typeface="Arial"/>
              <a:cs typeface="Arial"/>
              <a:sym typeface="Arial"/>
              <a:hlinkClick r:id="rId6">
                <a:extLst>
                  <a:ext uri="{A12FA001-AC4F-418D-AE19-62706E023703}">
                    <ahyp:hlinkClr xmlns:ahyp="http://schemas.microsoft.com/office/drawing/2018/hyperlinkcolor" val="tx"/>
                  </a:ext>
                </a:extLst>
              </a:hlinkClick>
            </a:endParaRPr>
          </a:p>
          <a:p>
            <a:pPr>
              <a:lnSpc>
                <a:spcPct val="150000"/>
              </a:lnSpc>
              <a:spcBef>
                <a:spcPts val="0"/>
              </a:spcBef>
              <a:spcAft>
                <a:spcPts val="600"/>
              </a:spcAft>
              <a:buClr>
                <a:srgbClr val="000000"/>
              </a:buClr>
              <a:buSzPts val="1100"/>
            </a:pPr>
            <a:r>
              <a:rPr lang="en-GB" sz="1200" b="1" dirty="0">
                <a:latin typeface="+mn-lt"/>
                <a:cs typeface="Arial"/>
                <a:sym typeface="Arial"/>
              </a:rPr>
              <a:t>How to implement shared decision-making into clinical practice</a:t>
            </a: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hlinkClick r:id="rId7"/>
              </a:rPr>
              <a:t>White paper </a:t>
            </a:r>
            <a:r>
              <a:rPr lang="en-GB" sz="1100" dirty="0">
                <a:latin typeface="+mn-lt"/>
                <a:hlinkClick r:id="rId7"/>
              </a:rPr>
              <a:t>(The King’s Fund)</a:t>
            </a:r>
            <a:endParaRPr lang="en-GB" sz="1100" dirty="0">
              <a:latin typeface="+mn-lt"/>
            </a:endParaRPr>
          </a:p>
          <a:p>
            <a:pPr marL="172800" lvl="0">
              <a:spcBef>
                <a:spcPts val="300"/>
              </a:spcBef>
              <a:spcAft>
                <a:spcPts val="0"/>
              </a:spcAft>
              <a:buClr>
                <a:srgbClr val="000000"/>
              </a:buClr>
              <a:buSzPts val="1100"/>
            </a:pPr>
            <a:r>
              <a:rPr lang="en-GB" sz="1050" dirty="0">
                <a:latin typeface="+mn-lt"/>
              </a:rPr>
              <a:t>Report on why shared decision-making is important, why it may not currently be the norm, and steps for implementing it within a health system</a:t>
            </a:r>
            <a:endParaRPr lang="en-GB" sz="1050" b="1" dirty="0">
              <a:latin typeface="+mn-lt"/>
              <a:sym typeface="Arial"/>
              <a:hlinkClick r:id="" action="ppaction://noaction"/>
            </a:endParaRP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latin typeface="+mn-lt"/>
                <a:sym typeface="Arial"/>
                <a:hlinkClick r:id="" action="ppaction://noaction"/>
              </a:rPr>
              <a:t>White paper </a:t>
            </a:r>
            <a:r>
              <a:rPr lang="en-GB" sz="1100" dirty="0">
                <a:latin typeface="+mn-lt"/>
                <a:sym typeface="Arial"/>
                <a:hlinkClick r:id="rId8"/>
              </a:rPr>
              <a:t>(The Health Foundation)</a:t>
            </a:r>
            <a:endParaRPr lang="en-GB" sz="1100" dirty="0">
              <a:latin typeface="+mn-lt"/>
              <a:sym typeface="Arial"/>
            </a:endParaRPr>
          </a:p>
          <a:p>
            <a:pPr marL="172800" lvl="0" eaLnBrk="1" fontAlgn="auto" hangingPunct="1">
              <a:spcBef>
                <a:spcPts val="300"/>
              </a:spcBef>
              <a:spcAft>
                <a:spcPts val="0"/>
              </a:spcAft>
              <a:buClr>
                <a:srgbClr val="000000"/>
              </a:buClr>
              <a:buSzPts val="1100"/>
              <a:defRPr/>
            </a:pPr>
            <a:r>
              <a:rPr lang="en-GB" sz="1050" dirty="0">
                <a:latin typeface="+mn-lt"/>
                <a:sym typeface="Arial"/>
              </a:rPr>
              <a:t>A review of evidence considering whether shared decision-making is worthwhile, including tools to support implementation</a:t>
            </a:r>
          </a:p>
          <a:p>
            <a:pPr marL="17145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rId9"/>
              </a:rPr>
              <a:t>Toolkits </a:t>
            </a:r>
            <a:r>
              <a:rPr lang="en-GB" sz="1100" dirty="0">
                <a:solidFill>
                  <a:srgbClr val="000000"/>
                </a:solidFill>
                <a:latin typeface="+mn-lt"/>
                <a:ea typeface="Arial"/>
                <a:cs typeface="Arial"/>
                <a:sym typeface="Arial"/>
                <a:hlinkClick r:id="rId9"/>
              </a:rPr>
              <a:t>(Dartmouth-Hitchcock)</a:t>
            </a:r>
            <a:endParaRPr lang="en-GB" sz="1100" dirty="0">
              <a:solidFill>
                <a:srgbClr val="000000"/>
              </a:solidFill>
              <a:latin typeface="+mn-lt"/>
              <a:ea typeface="Arial"/>
              <a:cs typeface="Arial"/>
              <a:sym typeface="Arial"/>
            </a:endParaRPr>
          </a:p>
          <a:p>
            <a:pPr marL="172800" eaLnBrk="1" fontAlgn="auto" hangingPunct="1">
              <a:spcBef>
                <a:spcPts val="300"/>
              </a:spcBef>
              <a:spcAft>
                <a:spcPts val="0"/>
              </a:spcAft>
              <a:buClr>
                <a:srgbClr val="000000"/>
              </a:buClr>
              <a:buSzPts val="1100"/>
              <a:defRPr/>
            </a:pPr>
            <a:r>
              <a:rPr lang="en-GB" sz="1050" dirty="0">
                <a:solidFill>
                  <a:srgbClr val="000000"/>
                </a:solidFill>
                <a:latin typeface="+mn-lt"/>
                <a:ea typeface="Arial"/>
                <a:cs typeface="Arial"/>
                <a:sym typeface="Arial"/>
              </a:rPr>
              <a:t>Guidelines and tools for integrating decision support into care</a:t>
            </a:r>
          </a:p>
          <a:p>
            <a:pPr marL="17145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rId10"/>
              </a:rPr>
              <a:t>Presentation </a:t>
            </a:r>
            <a:r>
              <a:rPr lang="en-GB" sz="1100" dirty="0">
                <a:solidFill>
                  <a:srgbClr val="000000"/>
                </a:solidFill>
                <a:latin typeface="+mn-lt"/>
                <a:ea typeface="Arial"/>
                <a:cs typeface="Arial"/>
                <a:sym typeface="Arial"/>
                <a:hlinkClick r:id="rId10"/>
              </a:rPr>
              <a:t>(Sydney Medical School)</a:t>
            </a:r>
            <a:endParaRPr lang="en-GB" sz="1100" dirty="0">
              <a:solidFill>
                <a:srgbClr val="000000"/>
              </a:solidFill>
              <a:latin typeface="+mn-lt"/>
              <a:ea typeface="Arial"/>
              <a:cs typeface="Arial"/>
              <a:sym typeface="Arial"/>
            </a:endParaRPr>
          </a:p>
          <a:p>
            <a:pPr marL="172800" eaLnBrk="1" fontAlgn="auto" hangingPunct="1">
              <a:spcBef>
                <a:spcPts val="300"/>
              </a:spcBef>
              <a:spcAft>
                <a:spcPts val="0"/>
              </a:spcAft>
              <a:buClr>
                <a:srgbClr val="FCBD4A"/>
              </a:buClr>
              <a:buSzPts val="1100"/>
              <a:defRPr/>
            </a:pPr>
            <a:r>
              <a:rPr lang="en-GB" sz="1050" dirty="0">
                <a:solidFill>
                  <a:srgbClr val="000000"/>
                </a:solidFill>
                <a:latin typeface="+mn-lt"/>
                <a:cs typeface="Arial"/>
              </a:rPr>
              <a:t>Educational resource detailing opportunities and barriers for shared decision-making between physicians and people affected by health conditions including guidance to embedding in clinical practice</a:t>
            </a:r>
          </a:p>
          <a:p>
            <a:pPr marL="172800" eaLnBrk="1" fontAlgn="auto" hangingPunct="1">
              <a:spcBef>
                <a:spcPts val="300"/>
              </a:spcBef>
              <a:spcAft>
                <a:spcPts val="0"/>
              </a:spcAft>
              <a:buClr>
                <a:srgbClr val="000000"/>
              </a:buClr>
              <a:buSzPts val="1100"/>
              <a:defRPr/>
            </a:pPr>
            <a:endParaRPr lang="en-GB" sz="1050" dirty="0">
              <a:solidFill>
                <a:srgbClr val="000000"/>
              </a:solidFill>
              <a:latin typeface="+mn-lt"/>
              <a:ea typeface="Arial"/>
              <a:cs typeface="Arial"/>
              <a:sym typeface="Arial"/>
            </a:endParaRPr>
          </a:p>
          <a:p>
            <a:pPr marL="171450" lvl="0" indent="-171450" eaLnBrk="1" fontAlgn="auto" hangingPunct="1">
              <a:spcBef>
                <a:spcPts val="0"/>
              </a:spcBef>
              <a:spcAft>
                <a:spcPts val="0"/>
              </a:spcAft>
              <a:buClr>
                <a:srgbClr val="000000"/>
              </a:buClr>
              <a:buSzPts val="1100"/>
              <a:buFont typeface="Arial" panose="020B0604020202020204" pitchFamily="34" charset="0"/>
              <a:buChar char="•"/>
              <a:defRPr/>
            </a:pPr>
            <a:endParaRPr lang="en-GB" sz="1050" dirty="0">
              <a:latin typeface="+mn-lt"/>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11"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12"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72680" y="259720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72680" y="4377408"/>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12"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15"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training modules and materials on communication between people affected by health conditions and healthcare providers to foster shared-decision making</a:t>
            </a:r>
          </a:p>
        </p:txBody>
      </p:sp>
      <p:pic>
        <p:nvPicPr>
          <p:cNvPr id="55" name="Picture 54">
            <a:hlinkClick r:id="rId16"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7"/>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extLst>
              <a:ext uri="{FF2B5EF4-FFF2-40B4-BE49-F238E27FC236}">
                <a16:creationId xmlns:a16="http://schemas.microsoft.com/office/drawing/2014/main" id="{1728B89C-E702-41E3-BC13-88F029159286}"/>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39" name="Group 38">
            <a:extLst>
              <a:ext uri="{FF2B5EF4-FFF2-40B4-BE49-F238E27FC236}">
                <a16:creationId xmlns:a16="http://schemas.microsoft.com/office/drawing/2014/main" id="{421312D9-04D1-46DB-BB83-A32C0C05342C}"/>
              </a:ext>
            </a:extLst>
          </p:cNvPr>
          <p:cNvGrpSpPr/>
          <p:nvPr/>
        </p:nvGrpSpPr>
        <p:grpSpPr>
          <a:xfrm>
            <a:off x="11313026" y="6458695"/>
            <a:ext cx="288000" cy="288000"/>
            <a:chOff x="8612267" y="5218900"/>
            <a:chExt cx="288000" cy="288000"/>
          </a:xfrm>
        </p:grpSpPr>
        <p:sp>
          <p:nvSpPr>
            <p:cNvPr id="40" name="Oval 39">
              <a:hlinkClick r:id="rId18" action="ppaction://hlinksldjump"/>
              <a:extLst>
                <a:ext uri="{FF2B5EF4-FFF2-40B4-BE49-F238E27FC236}">
                  <a16:creationId xmlns:a16="http://schemas.microsoft.com/office/drawing/2014/main" id="{40ED05C6-2685-4443-9071-B0CF8473CFD7}"/>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1305FFAC-7BB5-41EF-8C48-73F7D873F910}"/>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decision-making</a:t>
            </a:r>
          </a:p>
        </p:txBody>
      </p:sp>
      <p:pic>
        <p:nvPicPr>
          <p:cNvPr id="35" name="Picture 34">
            <a:hlinkClick r:id="rId19" action="ppaction://hlinksldjump"/>
            <a:extLst>
              <a:ext uri="{FF2B5EF4-FFF2-40B4-BE49-F238E27FC236}">
                <a16:creationId xmlns:a16="http://schemas.microsoft.com/office/drawing/2014/main" id="{4B9A4B6B-E343-412C-A490-6CAC2A11B093}"/>
              </a:ext>
            </a:extLst>
          </p:cNvPr>
          <p:cNvPicPr>
            <a:picLocks noChangeAspect="1"/>
          </p:cNvPicPr>
          <p:nvPr/>
        </p:nvPicPr>
        <p:blipFill>
          <a:blip r:embed="rId20"/>
          <a:stretch>
            <a:fillRect/>
          </a:stretch>
        </p:blipFill>
        <p:spPr>
          <a:xfrm>
            <a:off x="161553" y="450732"/>
            <a:ext cx="235996" cy="227091"/>
          </a:xfrm>
          <a:prstGeom prst="rect">
            <a:avLst/>
          </a:prstGeom>
        </p:spPr>
      </p:pic>
      <p:pic>
        <p:nvPicPr>
          <p:cNvPr id="42" name="Picture 41">
            <a:hlinkClick r:id="rId21" action="ppaction://hlinksldjump"/>
            <a:extLst>
              <a:ext uri="{FF2B5EF4-FFF2-40B4-BE49-F238E27FC236}">
                <a16:creationId xmlns:a16="http://schemas.microsoft.com/office/drawing/2014/main" id="{AF3C3E11-A715-444A-822D-795BCB0B28F7}"/>
              </a:ext>
            </a:extLst>
          </p:cNvPr>
          <p:cNvPicPr>
            <a:picLocks noChangeAspect="1"/>
          </p:cNvPicPr>
          <p:nvPr/>
        </p:nvPicPr>
        <p:blipFill>
          <a:blip r:embed="rId22"/>
          <a:stretch>
            <a:fillRect/>
          </a:stretch>
        </p:blipFill>
        <p:spPr>
          <a:xfrm>
            <a:off x="143742" y="1039387"/>
            <a:ext cx="271618" cy="365126"/>
          </a:xfrm>
          <a:prstGeom prst="rect">
            <a:avLst/>
          </a:prstGeom>
        </p:spPr>
      </p:pic>
      <p:sp>
        <p:nvSpPr>
          <p:cNvPr id="43" name="Oval 42">
            <a:extLst>
              <a:ext uri="{FF2B5EF4-FFF2-40B4-BE49-F238E27FC236}">
                <a16:creationId xmlns:a16="http://schemas.microsoft.com/office/drawing/2014/main" id="{9B5F1CAD-E03D-4043-BE56-E00A77ACDC1C}"/>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Graphic 43" descr="Home">
            <a:hlinkClick r:id="rId23" action="ppaction://hlinksldjump"/>
            <a:extLst>
              <a:ext uri="{FF2B5EF4-FFF2-40B4-BE49-F238E27FC236}">
                <a16:creationId xmlns:a16="http://schemas.microsoft.com/office/drawing/2014/main" id="{62F7B6F4-FD1F-4CC8-89A4-5F76949B54F8}"/>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6676" y="145807"/>
            <a:ext cx="195449" cy="195449"/>
          </a:xfrm>
          <a:prstGeom prst="rect">
            <a:avLst/>
          </a:prstGeom>
        </p:spPr>
      </p:pic>
      <p:pic>
        <p:nvPicPr>
          <p:cNvPr id="45" name="Picture 44">
            <a:hlinkClick r:id="rId26" action="ppaction://hlinksldjump"/>
            <a:extLst>
              <a:ext uri="{FF2B5EF4-FFF2-40B4-BE49-F238E27FC236}">
                <a16:creationId xmlns:a16="http://schemas.microsoft.com/office/drawing/2014/main" id="{7691C0D8-AA8A-424F-9FE6-EB4C0C3950CB}"/>
              </a:ext>
            </a:extLst>
          </p:cNvPr>
          <p:cNvPicPr>
            <a:picLocks noChangeAspect="1"/>
          </p:cNvPicPr>
          <p:nvPr/>
        </p:nvPicPr>
        <p:blipFill>
          <a:blip r:embed="rId27">
            <a:duotone>
              <a:schemeClr val="accent3">
                <a:shade val="45000"/>
                <a:satMod val="135000"/>
              </a:schemeClr>
              <a:prstClr val="white"/>
            </a:duotone>
            <a:extLst>
              <a:ext uri="{BEBA8EAE-BF5A-486C-A8C5-ECC9F3942E4B}">
                <a14:imgProps xmlns:a14="http://schemas.microsoft.com/office/drawing/2010/main">
                  <a14:imgLayer r:embed="rId28">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6" name="Group 45">
            <a:extLst>
              <a:ext uri="{FF2B5EF4-FFF2-40B4-BE49-F238E27FC236}">
                <a16:creationId xmlns:a16="http://schemas.microsoft.com/office/drawing/2014/main" id="{50BF1409-BFDA-432C-BC15-0A6266E10096}"/>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5FDB84EE-0315-40F0-9196-3406C2BD3602}"/>
                </a:ext>
              </a:extLst>
            </p:cNvPr>
            <p:cNvPicPr>
              <a:picLocks noChangeAspect="1"/>
            </p:cNvPicPr>
            <p:nvPr/>
          </p:nvPicPr>
          <p:blipFill>
            <a:blip r:embed="rId29"/>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DFC2578D-598E-49A4-A4DF-74D80E807083}"/>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B0F94619-5FB1-4A70-923A-E8F8676CAA39}"/>
              </a:ext>
            </a:extLst>
          </p:cNvPr>
          <p:cNvPicPr>
            <a:picLocks noChangeAspect="1"/>
          </p:cNvPicPr>
          <p:nvPr/>
        </p:nvPicPr>
        <p:blipFill rotWithShape="1">
          <a:blip r:embed="rId30">
            <a:extLst>
              <a:ext uri="{BEBA8EAE-BF5A-486C-A8C5-ECC9F3942E4B}">
                <a14:imgProps xmlns:a14="http://schemas.microsoft.com/office/drawing/2010/main">
                  <a14:imgLayer r:embed="rId31">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257380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163300" cy="4162678"/>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n-lt"/>
                <a:ea typeface="Arial"/>
                <a:cs typeface="Arial"/>
                <a:sym typeface="Arial"/>
              </a:rPr>
              <a:t>What shared decision-making is and how it can </a:t>
            </a:r>
            <a:r>
              <a:rPr lang="en-GB" sz="1200" b="1" dirty="0">
                <a:latin typeface="+mn-lt"/>
                <a:cs typeface="Arial"/>
                <a:sym typeface="Arial"/>
              </a:rPr>
              <a:t>benefit people affected by health conditions</a:t>
            </a:r>
            <a:endParaRPr lang="en-GB" sz="1200" b="1" dirty="0">
              <a:latin typeface="+mn-lt"/>
              <a:cs typeface="Arial"/>
              <a:sym typeface="Arial"/>
              <a:hlinkClick r:id="rId2">
                <a:extLst>
                  <a:ext uri="{A12FA001-AC4F-418D-AE19-62706E023703}">
                    <ahyp:hlinkClr xmlns:ahyp="http://schemas.microsoft.com/office/drawing/2018/hyperlinkcolor" val="tx"/>
                  </a:ext>
                </a:extLst>
              </a:hlinkClick>
            </a:endParaRPr>
          </a:p>
          <a:p>
            <a:pPr marL="171450" indent="-171450">
              <a:spcBef>
                <a:spcPts val="300"/>
              </a:spcBef>
              <a:spcAft>
                <a:spcPts val="0"/>
              </a:spcAft>
              <a:buClr>
                <a:srgbClr val="FCBD4A"/>
              </a:buClr>
              <a:buSzPts val="1100"/>
              <a:buFont typeface="Arial" panose="020B0604020202020204" pitchFamily="34" charset="0"/>
              <a:buChar char="•"/>
            </a:pPr>
            <a:r>
              <a:rPr lang="en-GB" sz="1100" b="1" dirty="0">
                <a:latin typeface="+mn-lt"/>
                <a:cs typeface="Arial"/>
                <a:hlinkClick r:id="rId3"/>
              </a:rPr>
              <a:t>3 Questions for better health choices </a:t>
            </a:r>
            <a:r>
              <a:rPr lang="en-GB" sz="1100" i="1" dirty="0">
                <a:latin typeface="+mn-lt"/>
                <a:cs typeface="Arial"/>
                <a:hlinkClick r:id="rId3"/>
              </a:rPr>
              <a:t>(NICE)</a:t>
            </a:r>
            <a:endParaRPr lang="en-GB" sz="1100" i="1" dirty="0">
              <a:latin typeface="+mn-lt"/>
              <a:cs typeface="Arial"/>
            </a:endParaRPr>
          </a:p>
          <a:p>
            <a:pPr marL="172800" lvl="0">
              <a:spcBef>
                <a:spcPts val="300"/>
              </a:spcBef>
              <a:spcAft>
                <a:spcPts val="0"/>
              </a:spcAft>
              <a:buClr>
                <a:schemeClr val="accent4"/>
              </a:buClr>
              <a:buSzPct val="100000"/>
              <a:defRPr/>
            </a:pPr>
            <a:r>
              <a:rPr lang="en-GB" sz="1050" dirty="0">
                <a:latin typeface="+mn-lt"/>
                <a:cs typeface="Arial"/>
              </a:rPr>
              <a:t>This easy-read guide helps people in their decision making when attending UK healthcare appointments. Co-created with people with learning disabilities, the main emphasis is making sure people understand they have a choice about their health and care.</a:t>
            </a:r>
          </a:p>
          <a:p>
            <a:pPr lvl="0" eaLnBrk="1" fontAlgn="auto" hangingPunct="1">
              <a:spcBef>
                <a:spcPts val="0"/>
              </a:spcBef>
              <a:spcAft>
                <a:spcPts val="0"/>
              </a:spcAft>
              <a:buClr>
                <a:srgbClr val="000000"/>
              </a:buClr>
              <a:buSzPts val="1100"/>
              <a:defRPr/>
            </a:pPr>
            <a:endParaRPr lang="en-GB" sz="1050" dirty="0">
              <a:latin typeface="+mn-lt"/>
              <a:sym typeface="Arial"/>
            </a:endParaRPr>
          </a:p>
          <a:p>
            <a:pPr marL="0" marR="0" lvl="0" indent="0" algn="l" defTabSz="914400" rtl="0" eaLnBrk="0" fontAlgn="base" latinLnBrk="0" hangingPunct="0">
              <a:lnSpc>
                <a:spcPct val="150000"/>
              </a:lnSpc>
              <a:spcBef>
                <a:spcPts val="0"/>
              </a:spcBef>
              <a:spcAft>
                <a:spcPts val="600"/>
              </a:spcAft>
              <a:buClr>
                <a:srgbClr val="000000"/>
              </a:buClr>
              <a:buSzPts val="1100"/>
              <a:buFontTx/>
              <a:buNone/>
              <a:tabLst/>
              <a:defRPr/>
            </a:pPr>
            <a:r>
              <a:rPr kumimoji="0" lang="en-GB" sz="1200" b="1" i="0" u="none" strike="noStrike" kern="1200" cap="none" spc="0" normalizeH="0" baseline="0" noProof="0" dirty="0">
                <a:ln>
                  <a:noFill/>
                </a:ln>
                <a:effectLst/>
                <a:uLnTx/>
                <a:uFillTx/>
                <a:latin typeface="Arial" panose="020B0604020202020204"/>
                <a:ea typeface="Arial"/>
                <a:cs typeface="Arial"/>
                <a:sym typeface="Arial"/>
              </a:rPr>
              <a:t>How compassionate communication can </a:t>
            </a:r>
            <a:r>
              <a:rPr kumimoji="0" lang="en-GB" sz="1200" b="1" i="0" u="none" strike="noStrike" kern="1200" cap="none" spc="0" normalizeH="0" baseline="0" noProof="0" dirty="0">
                <a:ln>
                  <a:noFill/>
                </a:ln>
                <a:effectLst/>
                <a:uLnTx/>
                <a:uFillTx/>
                <a:latin typeface="Arial" panose="020B0604020202020204"/>
                <a:ea typeface="+mn-ea"/>
                <a:cs typeface="Arial"/>
                <a:sym typeface="Arial"/>
              </a:rPr>
              <a:t>benefit people affected by health conditions</a:t>
            </a:r>
            <a:endParaRPr kumimoji="0" lang="en-GB" sz="1200" b="1" i="0" u="none" strike="noStrike" kern="1200" cap="none" spc="0" normalizeH="0" baseline="0" noProof="0" dirty="0">
              <a:ln>
                <a:noFill/>
              </a:ln>
              <a:effectLst/>
              <a:uLnTx/>
              <a:uFillTx/>
              <a:latin typeface="Arial" panose="020B0604020202020204"/>
              <a:ea typeface="+mn-ea"/>
              <a:cs typeface="Arial"/>
              <a:sym typeface="Arial"/>
              <a:hlinkClick r:id="rId2">
                <a:extLst>
                  <a:ext uri="{A12FA001-AC4F-418D-AE19-62706E023703}">
                    <ahyp:hlinkClr xmlns:ahyp="http://schemas.microsoft.com/office/drawing/2018/hyperlinkcolor" val="tx"/>
                  </a:ext>
                </a:extLst>
              </a:hlinkClick>
            </a:endParaRPr>
          </a:p>
          <a:p>
            <a:pPr marL="171450" marR="0" lvl="0" indent="-171450" algn="l" defTabSz="914400" rtl="0" eaLnBrk="0" fontAlgn="base" latinLnBrk="0" hangingPunct="0">
              <a:lnSpc>
                <a:spcPct val="100000"/>
              </a:lnSpc>
              <a:spcBef>
                <a:spcPts val="300"/>
              </a:spcBef>
              <a:spcAft>
                <a:spcPts val="0"/>
              </a:spcAft>
              <a:buClr>
                <a:srgbClr val="FCBD4A"/>
              </a:buClr>
              <a:buSzPts val="1100"/>
              <a:buFont typeface="Arial" panose="020B0604020202020204" pitchFamily="34" charset="0"/>
              <a:buChar char="•"/>
              <a:tabLst/>
              <a:defRPr/>
            </a:pPr>
            <a:r>
              <a:rPr kumimoji="0" lang="en-GB" sz="1100" b="1" u="none" strike="noStrike" kern="1200" cap="none" spc="0" normalizeH="0" baseline="0" noProof="0" dirty="0">
                <a:ln>
                  <a:noFill/>
                </a:ln>
                <a:solidFill>
                  <a:srgbClr val="000000"/>
                </a:solidFill>
                <a:effectLst/>
                <a:uLnTx/>
                <a:uFillTx/>
                <a:latin typeface="Arial" panose="020B0604020202020204"/>
                <a:ea typeface="+mn-ea"/>
                <a:cs typeface="Arial"/>
                <a:hlinkClick r:id="rId4"/>
              </a:rPr>
              <a:t>Journal article - Patient Experience Library – Compassionate communication</a:t>
            </a:r>
            <a:endParaRPr kumimoji="0" lang="en-GB" sz="1100" b="1" u="none" strike="noStrike" kern="1200" cap="none" spc="0" normalizeH="0" baseline="0" noProof="0" dirty="0">
              <a:ln>
                <a:noFill/>
              </a:ln>
              <a:solidFill>
                <a:srgbClr val="000000"/>
              </a:solidFill>
              <a:effectLst/>
              <a:uLnTx/>
              <a:uFillTx/>
              <a:latin typeface="Arial" panose="020B0604020202020204"/>
              <a:ea typeface="+mn-ea"/>
              <a:cs typeface="Arial"/>
            </a:endParaRPr>
          </a:p>
          <a:p>
            <a:pPr marL="172800" marR="0" lvl="0" indent="0" algn="l" defTabSz="914400" rtl="0" eaLnBrk="0" fontAlgn="base" latinLnBrk="0" hangingPunct="0">
              <a:lnSpc>
                <a:spcPct val="100000"/>
              </a:lnSpc>
              <a:spcBef>
                <a:spcPts val="300"/>
              </a:spcBef>
              <a:spcAft>
                <a:spcPts val="0"/>
              </a:spcAft>
              <a:buClr>
                <a:srgbClr val="FFC72C"/>
              </a:buClr>
              <a:buSzPct val="100000"/>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rPr>
              <a:t>This research paper describes how a UK hospital trust used compassionate communication to support the recovery of both staff and services during the COVID-19 pandemic.</a:t>
            </a:r>
            <a:endParaRPr lang="en-GB" sz="1200" b="1" dirty="0">
              <a:solidFill>
                <a:srgbClr val="000000"/>
              </a:solidFill>
              <a:latin typeface="+mn-lt"/>
              <a:cs typeface="Arial"/>
              <a:sym typeface="Arial"/>
            </a:endParaRPr>
          </a:p>
          <a:p>
            <a:pPr lvl="0" eaLnBrk="1" fontAlgn="auto" hangingPunct="1">
              <a:spcBef>
                <a:spcPts val="600"/>
              </a:spcBef>
              <a:spcAft>
                <a:spcPts val="0"/>
              </a:spcAft>
              <a:buClr>
                <a:schemeClr val="accent4"/>
              </a:buClr>
              <a:buSzPts val="1100"/>
              <a:defRPr/>
            </a:pP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200" b="1" dirty="0">
                <a:latin typeface="+mn-lt"/>
                <a:cs typeface="Arial"/>
              </a:rPr>
              <a:t>About the views of healthcare professional on shared decision making</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5"/>
              </a:rPr>
              <a:t>Report</a:t>
            </a:r>
            <a:r>
              <a:rPr lang="en-GB" sz="1100" dirty="0">
                <a:latin typeface="+mn-lt"/>
                <a:cs typeface="Arial"/>
                <a:hlinkClick r:id="rId5"/>
              </a:rPr>
              <a:t> (Patients associations)</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    This report explores the views of healthcare professionals on shared decision making</a:t>
            </a:r>
          </a:p>
          <a:p>
            <a:pPr lvl="0" eaLnBrk="1" fontAlgn="auto" hangingPunct="1">
              <a:spcBef>
                <a:spcPts val="600"/>
              </a:spcBef>
              <a:spcAft>
                <a:spcPts val="0"/>
              </a:spcAft>
              <a:buClr>
                <a:schemeClr val="accent4"/>
              </a:buClr>
              <a:buSzPts val="1100"/>
              <a:defRPr/>
            </a:pPr>
            <a:endParaRPr lang="en-GB" sz="1100" dirty="0">
              <a:latin typeface="+mn-lt"/>
              <a:cs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r>
              <a:rPr lang="en-GB" sz="1100" b="1" dirty="0">
                <a:latin typeface="+mn-lt"/>
                <a:cs typeface="Arial"/>
                <a:hlinkClick r:id="rId6"/>
              </a:rPr>
              <a:t>Guidance and toolkit </a:t>
            </a:r>
            <a:r>
              <a:rPr lang="en-GB" sz="1100" dirty="0">
                <a:latin typeface="+mn-lt"/>
                <a:cs typeface="Arial"/>
                <a:hlinkClick r:id="rId6"/>
              </a:rPr>
              <a:t>(NHS)</a:t>
            </a:r>
            <a:endParaRPr lang="en-GB" sz="1100" dirty="0">
              <a:latin typeface="+mn-lt"/>
              <a:cs typeface="Arial"/>
            </a:endParaRPr>
          </a:p>
          <a:p>
            <a:pPr lvl="0" eaLnBrk="1" fontAlgn="auto" hangingPunct="1">
              <a:spcBef>
                <a:spcPts val="600"/>
              </a:spcBef>
              <a:spcAft>
                <a:spcPts val="0"/>
              </a:spcAft>
              <a:buClr>
                <a:schemeClr val="accent4"/>
              </a:buClr>
              <a:buSzPts val="1100"/>
              <a:defRPr/>
            </a:pPr>
            <a:r>
              <a:rPr lang="en-GB" sz="1100" dirty="0">
                <a:latin typeface="+mn-lt"/>
                <a:cs typeface="Arial"/>
              </a:rPr>
              <a:t>     Guidance on working with people and communities, providing 10 principles to follow to build effective partnerships</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7"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8"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72680" y="259720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8"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11"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training modules and materials on communication between people affected by health conditions and healthcare providers to foster shared-decision making</a:t>
            </a:r>
          </a:p>
        </p:txBody>
      </p:sp>
      <p:pic>
        <p:nvPicPr>
          <p:cNvPr id="55" name="Picture 54">
            <a:hlinkClick r:id="rId12"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3"/>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extLst>
              <a:ext uri="{FF2B5EF4-FFF2-40B4-BE49-F238E27FC236}">
                <a16:creationId xmlns:a16="http://schemas.microsoft.com/office/drawing/2014/main" id="{1728B89C-E702-41E3-BC13-88F029159286}"/>
              </a:ext>
            </a:extLst>
          </p:cNvPr>
          <p:cNvSpPr txBox="1"/>
          <p:nvPr/>
        </p:nvSpPr>
        <p:spPr>
          <a:xfrm>
            <a:off x="9734184" y="6437692"/>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39" name="Group 38">
            <a:extLst>
              <a:ext uri="{FF2B5EF4-FFF2-40B4-BE49-F238E27FC236}">
                <a16:creationId xmlns:a16="http://schemas.microsoft.com/office/drawing/2014/main" id="{421312D9-04D1-46DB-BB83-A32C0C05342C}"/>
              </a:ext>
            </a:extLst>
          </p:cNvPr>
          <p:cNvGrpSpPr/>
          <p:nvPr/>
        </p:nvGrpSpPr>
        <p:grpSpPr>
          <a:xfrm>
            <a:off x="11313026" y="6458695"/>
            <a:ext cx="288000" cy="288000"/>
            <a:chOff x="8612267" y="5218900"/>
            <a:chExt cx="288000" cy="288000"/>
          </a:xfrm>
        </p:grpSpPr>
        <p:sp>
          <p:nvSpPr>
            <p:cNvPr id="40" name="Oval 39">
              <a:hlinkClick r:id="rId14" action="ppaction://hlinksldjump"/>
              <a:extLst>
                <a:ext uri="{FF2B5EF4-FFF2-40B4-BE49-F238E27FC236}">
                  <a16:creationId xmlns:a16="http://schemas.microsoft.com/office/drawing/2014/main" id="{40ED05C6-2685-4443-9071-B0CF8473CFD7}"/>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1305FFAC-7BB5-41EF-8C48-73F7D873F910}"/>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decision-making</a:t>
            </a:r>
          </a:p>
        </p:txBody>
      </p:sp>
      <p:pic>
        <p:nvPicPr>
          <p:cNvPr id="35" name="Picture 34">
            <a:hlinkClick r:id="rId15" action="ppaction://hlinksldjump"/>
            <a:extLst>
              <a:ext uri="{FF2B5EF4-FFF2-40B4-BE49-F238E27FC236}">
                <a16:creationId xmlns:a16="http://schemas.microsoft.com/office/drawing/2014/main" id="{4B9A4B6B-E343-412C-A490-6CAC2A11B093}"/>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2" name="Picture 41">
            <a:hlinkClick r:id="rId17" action="ppaction://hlinksldjump"/>
            <a:extLst>
              <a:ext uri="{FF2B5EF4-FFF2-40B4-BE49-F238E27FC236}">
                <a16:creationId xmlns:a16="http://schemas.microsoft.com/office/drawing/2014/main" id="{AF3C3E11-A715-444A-822D-795BCB0B28F7}"/>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3" name="Oval 42">
            <a:extLst>
              <a:ext uri="{FF2B5EF4-FFF2-40B4-BE49-F238E27FC236}">
                <a16:creationId xmlns:a16="http://schemas.microsoft.com/office/drawing/2014/main" id="{9B5F1CAD-E03D-4043-BE56-E00A77ACDC1C}"/>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Graphic 43" descr="Home">
            <a:hlinkClick r:id="rId19" action="ppaction://hlinksldjump"/>
            <a:extLst>
              <a:ext uri="{FF2B5EF4-FFF2-40B4-BE49-F238E27FC236}">
                <a16:creationId xmlns:a16="http://schemas.microsoft.com/office/drawing/2014/main" id="{62F7B6F4-FD1F-4CC8-89A4-5F76949B54F8}"/>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5" name="Picture 44">
            <a:hlinkClick r:id="rId22" action="ppaction://hlinksldjump"/>
            <a:extLst>
              <a:ext uri="{FF2B5EF4-FFF2-40B4-BE49-F238E27FC236}">
                <a16:creationId xmlns:a16="http://schemas.microsoft.com/office/drawing/2014/main" id="{7691C0D8-AA8A-424F-9FE6-EB4C0C3950CB}"/>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6" name="Group 45">
            <a:extLst>
              <a:ext uri="{FF2B5EF4-FFF2-40B4-BE49-F238E27FC236}">
                <a16:creationId xmlns:a16="http://schemas.microsoft.com/office/drawing/2014/main" id="{50BF1409-BFDA-432C-BC15-0A6266E10096}"/>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5FDB84EE-0315-40F0-9196-3406C2BD3602}"/>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DFC2578D-598E-49A4-A4DF-74D80E807083}"/>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B0F94619-5FB1-4A70-923A-E8F8676CAA39}"/>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57" name="Oval 56">
            <a:extLst>
              <a:ext uri="{FF2B5EF4-FFF2-40B4-BE49-F238E27FC236}">
                <a16:creationId xmlns:a16="http://schemas.microsoft.com/office/drawing/2014/main" id="{0FB4198E-A6C8-4E4C-9C7D-9C30E7057D18}"/>
              </a:ext>
            </a:extLst>
          </p:cNvPr>
          <p:cNvSpPr/>
          <p:nvPr/>
        </p:nvSpPr>
        <p:spPr>
          <a:xfrm>
            <a:off x="4372680" y="3860095"/>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63C0125-5A9E-4079-8779-8D046F2CA77A}"/>
              </a:ext>
            </a:extLst>
          </p:cNvPr>
          <p:cNvSpPr/>
          <p:nvPr/>
        </p:nvSpPr>
        <p:spPr>
          <a:xfrm>
            <a:off x="4372680" y="502360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37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163300" cy="1031051"/>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n-lt"/>
                <a:cs typeface="Arial"/>
                <a:sym typeface="Arial"/>
              </a:rPr>
              <a:t>About the benefit of shared decision making programs</a:t>
            </a:r>
            <a:endParaRPr lang="en-GB" sz="1200" b="1" dirty="0">
              <a:latin typeface="+mn-lt"/>
              <a:cs typeface="Arial"/>
              <a:sym typeface="Arial"/>
              <a:hlinkClick r:id="rId2">
                <a:extLst>
                  <a:ext uri="{A12FA001-AC4F-418D-AE19-62706E023703}">
                    <ahyp:hlinkClr xmlns:ahyp="http://schemas.microsoft.com/office/drawing/2018/hyperlinkcolor" val="tx"/>
                  </a:ext>
                </a:extLst>
              </a:hlinkClick>
            </a:endParaRPr>
          </a:p>
          <a:p>
            <a:pPr marL="171450" indent="-171450">
              <a:spcBef>
                <a:spcPts val="300"/>
              </a:spcBef>
              <a:spcAft>
                <a:spcPts val="0"/>
              </a:spcAft>
              <a:buClr>
                <a:srgbClr val="FCBD4A"/>
              </a:buClr>
              <a:buSzPts val="1100"/>
              <a:buFont typeface="Arial" panose="020B0604020202020204" pitchFamily="34" charset="0"/>
              <a:buChar char="•"/>
            </a:pPr>
            <a:r>
              <a:rPr lang="en-GB" sz="1100" b="1" dirty="0">
                <a:latin typeface="+mn-lt"/>
                <a:cs typeface="Arial"/>
                <a:hlinkClick r:id="rId3"/>
              </a:rPr>
              <a:t>Report </a:t>
            </a:r>
            <a:r>
              <a:rPr lang="en-GB" sz="1100" dirty="0">
                <a:latin typeface="+mn-lt"/>
                <a:cs typeface="Arial"/>
                <a:hlinkClick r:id="rId3"/>
              </a:rPr>
              <a:t>(National voices)</a:t>
            </a:r>
            <a:endParaRPr lang="en-GB" sz="1100" dirty="0">
              <a:latin typeface="+mn-lt"/>
              <a:cs typeface="Arial"/>
            </a:endParaRPr>
          </a:p>
          <a:p>
            <a:pPr>
              <a:spcBef>
                <a:spcPts val="300"/>
              </a:spcBef>
              <a:spcAft>
                <a:spcPts val="0"/>
              </a:spcAft>
              <a:buClr>
                <a:srgbClr val="FCBD4A"/>
              </a:buClr>
              <a:buSzPts val="1100"/>
            </a:pPr>
            <a:r>
              <a:rPr lang="en-GB" sz="1100" dirty="0">
                <a:latin typeface="+mn-lt"/>
                <a:cs typeface="Arial"/>
              </a:rPr>
              <a:t>The summary report from National Voices represents a snapshot of the accumulation of two years’ work and the strength of community behind the Voices for Improvement program</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4"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5"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72680" y="259720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5"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8"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training modules and materials on communication between people affected by health conditions and healthcare providers to foster shared-decision making</a:t>
            </a:r>
          </a:p>
        </p:txBody>
      </p:sp>
      <p:pic>
        <p:nvPicPr>
          <p:cNvPr id="55" name="Picture 54">
            <a:hlinkClick r:id="rId9"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extLst>
              <a:ext uri="{FF2B5EF4-FFF2-40B4-BE49-F238E27FC236}">
                <a16:creationId xmlns:a16="http://schemas.microsoft.com/office/drawing/2014/main" id="{1728B89C-E702-41E3-BC13-88F029159286}"/>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39" name="Group 38">
            <a:extLst>
              <a:ext uri="{FF2B5EF4-FFF2-40B4-BE49-F238E27FC236}">
                <a16:creationId xmlns:a16="http://schemas.microsoft.com/office/drawing/2014/main" id="{421312D9-04D1-46DB-BB83-A32C0C05342C}"/>
              </a:ext>
            </a:extLst>
          </p:cNvPr>
          <p:cNvGrpSpPr/>
          <p:nvPr/>
        </p:nvGrpSpPr>
        <p:grpSpPr>
          <a:xfrm>
            <a:off x="11313026" y="6458695"/>
            <a:ext cx="288000" cy="288000"/>
            <a:chOff x="8612267" y="5218900"/>
            <a:chExt cx="288000" cy="288000"/>
          </a:xfrm>
        </p:grpSpPr>
        <p:sp>
          <p:nvSpPr>
            <p:cNvPr id="40" name="Oval 39">
              <a:hlinkClick r:id="rId11" action="ppaction://hlinksldjump"/>
              <a:extLst>
                <a:ext uri="{FF2B5EF4-FFF2-40B4-BE49-F238E27FC236}">
                  <a16:creationId xmlns:a16="http://schemas.microsoft.com/office/drawing/2014/main" id="{40ED05C6-2685-4443-9071-B0CF8473CFD7}"/>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1305FFAC-7BB5-41EF-8C48-73F7D873F910}"/>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decision-making</a:t>
            </a:r>
          </a:p>
        </p:txBody>
      </p:sp>
      <p:pic>
        <p:nvPicPr>
          <p:cNvPr id="35" name="Picture 34">
            <a:hlinkClick r:id="rId12" action="ppaction://hlinksldjump"/>
            <a:extLst>
              <a:ext uri="{FF2B5EF4-FFF2-40B4-BE49-F238E27FC236}">
                <a16:creationId xmlns:a16="http://schemas.microsoft.com/office/drawing/2014/main" id="{4B9A4B6B-E343-412C-A490-6CAC2A11B093}"/>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42" name="Picture 41">
            <a:hlinkClick r:id="rId14" action="ppaction://hlinksldjump"/>
            <a:extLst>
              <a:ext uri="{FF2B5EF4-FFF2-40B4-BE49-F238E27FC236}">
                <a16:creationId xmlns:a16="http://schemas.microsoft.com/office/drawing/2014/main" id="{AF3C3E11-A715-444A-822D-795BCB0B28F7}"/>
              </a:ext>
            </a:extLst>
          </p:cNvPr>
          <p:cNvPicPr>
            <a:picLocks noChangeAspect="1"/>
          </p:cNvPicPr>
          <p:nvPr/>
        </p:nvPicPr>
        <p:blipFill>
          <a:blip r:embed="rId15"/>
          <a:stretch>
            <a:fillRect/>
          </a:stretch>
        </p:blipFill>
        <p:spPr>
          <a:xfrm>
            <a:off x="143742" y="1039387"/>
            <a:ext cx="271618" cy="365126"/>
          </a:xfrm>
          <a:prstGeom prst="rect">
            <a:avLst/>
          </a:prstGeom>
        </p:spPr>
      </p:pic>
      <p:sp>
        <p:nvSpPr>
          <p:cNvPr id="43" name="Oval 42">
            <a:extLst>
              <a:ext uri="{FF2B5EF4-FFF2-40B4-BE49-F238E27FC236}">
                <a16:creationId xmlns:a16="http://schemas.microsoft.com/office/drawing/2014/main" id="{9B5F1CAD-E03D-4043-BE56-E00A77ACDC1C}"/>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Graphic 43" descr="Home">
            <a:hlinkClick r:id="rId16" action="ppaction://hlinksldjump"/>
            <a:extLst>
              <a:ext uri="{FF2B5EF4-FFF2-40B4-BE49-F238E27FC236}">
                <a16:creationId xmlns:a16="http://schemas.microsoft.com/office/drawing/2014/main" id="{62F7B6F4-FD1F-4CC8-89A4-5F76949B54F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5" name="Picture 44">
            <a:hlinkClick r:id="rId19" action="ppaction://hlinksldjump"/>
            <a:extLst>
              <a:ext uri="{FF2B5EF4-FFF2-40B4-BE49-F238E27FC236}">
                <a16:creationId xmlns:a16="http://schemas.microsoft.com/office/drawing/2014/main" id="{7691C0D8-AA8A-424F-9FE6-EB4C0C3950CB}"/>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6" name="Group 45">
            <a:extLst>
              <a:ext uri="{FF2B5EF4-FFF2-40B4-BE49-F238E27FC236}">
                <a16:creationId xmlns:a16="http://schemas.microsoft.com/office/drawing/2014/main" id="{50BF1409-BFDA-432C-BC15-0A6266E10096}"/>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5FDB84EE-0315-40F0-9196-3406C2BD3602}"/>
                </a:ext>
              </a:extLst>
            </p:cNvPr>
            <p:cNvPicPr>
              <a:picLocks noChangeAspect="1"/>
            </p:cNvPicPr>
            <p:nvPr/>
          </p:nvPicPr>
          <p:blipFill>
            <a:blip r:embed="rId22"/>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DFC2578D-598E-49A4-A4DF-74D80E807083}"/>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B0F94619-5FB1-4A70-923A-E8F8676CAA39}"/>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30898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5"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4"/>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Developing training modules and materials on communication between people affected by health conditions and healthcare providers to foster shared decision making</a:t>
            </a:r>
          </a:p>
        </p:txBody>
      </p:sp>
      <p:pic>
        <p:nvPicPr>
          <p:cNvPr id="55" name="Picture 54">
            <a:hlinkClick r:id="rId6"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7"/>
          <a:stretch>
            <a:fillRect/>
          </a:stretch>
        </p:blipFill>
        <p:spPr>
          <a:xfrm>
            <a:off x="11721894" y="6444186"/>
            <a:ext cx="310923" cy="317019"/>
          </a:xfrm>
          <a:prstGeom prst="rect">
            <a:avLst/>
          </a:prstGeom>
        </p:spPr>
      </p:pic>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32" name="TextBox 31">
            <a:hlinkClick r:id="rId8" action="ppaction://hlinksldjump"/>
            <a:extLst>
              <a:ext uri="{FF2B5EF4-FFF2-40B4-BE49-F238E27FC236}">
                <a16:creationId xmlns:a16="http://schemas.microsoft.com/office/drawing/2014/main" id="{46C49229-1D86-4374-986B-0FD86D5D6F35}"/>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34" name="Straight Connector 33">
            <a:extLst>
              <a:ext uri="{FF2B5EF4-FFF2-40B4-BE49-F238E27FC236}">
                <a16:creationId xmlns:a16="http://schemas.microsoft.com/office/drawing/2014/main" id="{AA3774C1-CDC1-4A05-9F54-1EC73141FDC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93817"/>
            <a:ext cx="7015028" cy="4700005"/>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j-lt"/>
                <a:cs typeface="Arial"/>
                <a:sym typeface="Arial"/>
              </a:rPr>
              <a:t>Training programmes for people affected by health conditions, carers and staff on shared decision making </a:t>
            </a: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9"/>
              </a:rPr>
              <a:t>Training programme</a:t>
            </a:r>
            <a:endParaRPr lang="en-GB" sz="1100" b="1" dirty="0">
              <a:solidFill>
                <a:schemeClr val="dk1"/>
              </a:solidFill>
              <a:latin typeface="+mj-lt"/>
              <a:ea typeface="Arial"/>
              <a:cs typeface="Arial"/>
              <a:sym typeface="Arial"/>
            </a:endParaRPr>
          </a:p>
          <a:p>
            <a:pPr marL="172800" lvl="0">
              <a:spcBef>
                <a:spcPts val="300"/>
              </a:spcBef>
              <a:spcAft>
                <a:spcPts val="0"/>
              </a:spcAft>
              <a:buClr>
                <a:srgbClr val="000000"/>
              </a:buClr>
              <a:buSzPts val="1100"/>
            </a:pPr>
            <a:r>
              <a:rPr lang="en-GB" sz="1050" dirty="0">
                <a:latin typeface="+mj-lt"/>
              </a:rPr>
              <a:t>Different ways of encouraging shared decision making and spreading learning across the health care community</a:t>
            </a:r>
          </a:p>
          <a:p>
            <a:pPr marL="172800" lvl="0">
              <a:lnSpc>
                <a:spcPts val="500"/>
              </a:lnSpc>
              <a:spcBef>
                <a:spcPts val="300"/>
              </a:spcBef>
              <a:spcAft>
                <a:spcPts val="0"/>
              </a:spcAft>
              <a:buClr>
                <a:srgbClr val="000000"/>
              </a:buClr>
              <a:buSzPts val="1100"/>
            </a:pPr>
            <a:endParaRPr lang="en-GB" sz="1050" b="1" dirty="0">
              <a:latin typeface="+mn-lt"/>
              <a:cs typeface="Arial"/>
              <a:sym typeface="Arial"/>
              <a:hlinkClick r:id="rId10">
                <a:extLst>
                  <a:ext uri="{A12FA001-AC4F-418D-AE19-62706E023703}">
                    <ahyp:hlinkClr xmlns:ahyp="http://schemas.microsoft.com/office/drawing/2018/hyperlinkcolor" val="tx"/>
                  </a:ext>
                </a:extLst>
              </a:hlinkClick>
            </a:endParaRPr>
          </a:p>
          <a:p>
            <a:pPr lvl="0">
              <a:spcBef>
                <a:spcPts val="0"/>
              </a:spcBef>
              <a:spcAft>
                <a:spcPts val="600"/>
              </a:spcAft>
              <a:buClr>
                <a:srgbClr val="000000"/>
              </a:buClr>
              <a:buSzPts val="1100"/>
            </a:pPr>
            <a:r>
              <a:rPr lang="en-GB" sz="1200" b="1" dirty="0">
                <a:latin typeface="+mj-lt"/>
                <a:ea typeface="Arial"/>
                <a:cs typeface="Arial"/>
                <a:sym typeface="Arial"/>
              </a:rPr>
              <a:t>Supporting </a:t>
            </a:r>
            <a:r>
              <a:rPr lang="en-GB" sz="1200" b="1" dirty="0">
                <a:latin typeface="+mj-lt"/>
                <a:cs typeface="Arial"/>
                <a:sym typeface="Arial"/>
              </a:rPr>
              <a:t>materials to facilitate conversations between healthcare providers and people affected by health conditions to </a:t>
            </a:r>
            <a:r>
              <a:rPr lang="en-GB" sz="1200" b="1" dirty="0">
                <a:latin typeface="+mj-lt"/>
                <a:ea typeface="Arial"/>
                <a:cs typeface="Arial"/>
                <a:sym typeface="Arial"/>
              </a:rPr>
              <a:t>support shared decision making/personalised healthcare</a:t>
            </a:r>
            <a:endParaRPr lang="en-GB" sz="1200" b="1" dirty="0">
              <a:latin typeface="+mj-lt"/>
              <a:ea typeface="Arial"/>
              <a:cs typeface="Arial"/>
              <a:sym typeface="Arial"/>
              <a:hlinkClick r:id="rId11">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j-lt"/>
                <a:hlinkClick r:id="rId12"/>
              </a:rPr>
              <a:t>Consultation Guide </a:t>
            </a:r>
            <a:r>
              <a:rPr lang="en-GB" sz="1100" u="sng" dirty="0">
                <a:solidFill>
                  <a:schemeClr val="hlink"/>
                </a:solidFill>
                <a:latin typeface="+mj-lt"/>
                <a:hlinkClick r:id="rId12"/>
              </a:rPr>
              <a:t>(Association of European Cancer Leagues)</a:t>
            </a:r>
            <a:endParaRPr lang="en-GB" sz="1100" u="sng" dirty="0">
              <a:solidFill>
                <a:schemeClr val="hlink"/>
              </a:solidFill>
              <a:latin typeface="+mj-lt"/>
            </a:endParaRPr>
          </a:p>
          <a:p>
            <a:pPr marL="172800" lvl="0">
              <a:spcBef>
                <a:spcPts val="300"/>
              </a:spcBef>
              <a:spcAft>
                <a:spcPts val="0"/>
              </a:spcAft>
              <a:buClr>
                <a:srgbClr val="000000"/>
              </a:buClr>
              <a:buSzPts val="1100"/>
            </a:pPr>
            <a:r>
              <a:rPr lang="en-GB" sz="1050" dirty="0">
                <a:latin typeface="+mj-lt"/>
              </a:rPr>
              <a:t>Guide for </a:t>
            </a:r>
            <a:r>
              <a:rPr lang="en-GB" sz="1050" dirty="0">
                <a:latin typeface="+mj-lt"/>
                <a:sym typeface="Arial"/>
              </a:rPr>
              <a:t>people affected by health conditions </a:t>
            </a:r>
            <a:r>
              <a:rPr lang="en-GB" sz="1050" dirty="0">
                <a:latin typeface="+mj-lt"/>
              </a:rPr>
              <a:t>to help them communicate with healthcare providers</a:t>
            </a: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u="sng" dirty="0">
                <a:latin typeface="+mj-lt"/>
                <a:hlinkClick r:id="rId13"/>
              </a:rPr>
              <a:t>Checklist</a:t>
            </a:r>
            <a:r>
              <a:rPr lang="en-GB" sz="1100" b="1" u="sng" dirty="0">
                <a:latin typeface="+mj-lt"/>
              </a:rPr>
              <a:t> </a:t>
            </a:r>
            <a:r>
              <a:rPr lang="en-GB" sz="1100" u="sng" dirty="0">
                <a:latin typeface="+mj-lt"/>
              </a:rPr>
              <a:t>(United Kingdom National Health Service) </a:t>
            </a:r>
          </a:p>
          <a:p>
            <a:pPr marL="172800" lvl="0" eaLnBrk="1" fontAlgn="auto" hangingPunct="1">
              <a:spcBef>
                <a:spcPts val="300"/>
              </a:spcBef>
              <a:spcAft>
                <a:spcPts val="0"/>
              </a:spcAft>
              <a:buClr>
                <a:srgbClr val="000000"/>
              </a:buClr>
              <a:buSzPts val="1100"/>
              <a:defRPr/>
            </a:pPr>
            <a:r>
              <a:rPr lang="en-GB" sz="1050" dirty="0">
                <a:latin typeface="+mj-lt"/>
              </a:rPr>
              <a:t>A checklist for </a:t>
            </a:r>
            <a:r>
              <a:rPr lang="en-GB" sz="1050" dirty="0">
                <a:latin typeface="+mj-lt"/>
                <a:sym typeface="Arial"/>
              </a:rPr>
              <a:t>people affected by health conditions</a:t>
            </a:r>
            <a:r>
              <a:rPr lang="en-GB" sz="1050" dirty="0">
                <a:latin typeface="+mj-lt"/>
              </a:rPr>
              <a:t>, service users and carers to support shared decision making and collaborative care planning</a:t>
            </a: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chemeClr val="dk1"/>
                </a:solidFill>
                <a:latin typeface="+mj-lt"/>
                <a:cs typeface="Arial"/>
                <a:sym typeface="Arial"/>
                <a:hlinkClick r:id="rId14"/>
              </a:rPr>
              <a:t>Guide </a:t>
            </a:r>
            <a:r>
              <a:rPr lang="en-GB" sz="1100" dirty="0">
                <a:solidFill>
                  <a:schemeClr val="dk1"/>
                </a:solidFill>
                <a:latin typeface="+mj-lt"/>
                <a:cs typeface="Arial"/>
                <a:sym typeface="Arial"/>
                <a:hlinkClick r:id="rId14"/>
              </a:rPr>
              <a:t>(Personalized Medicine Coalition)</a:t>
            </a:r>
            <a:endParaRPr lang="en-GB" sz="1100" dirty="0">
              <a:solidFill>
                <a:schemeClr val="dk1"/>
              </a:solidFill>
              <a:latin typeface="+mj-lt"/>
              <a:cs typeface="Arial"/>
              <a:sym typeface="Arial"/>
            </a:endParaRPr>
          </a:p>
          <a:p>
            <a:pPr marL="172800" lvl="0" eaLnBrk="1" fontAlgn="auto" hangingPunct="1">
              <a:spcBef>
                <a:spcPts val="300"/>
              </a:spcBef>
              <a:spcAft>
                <a:spcPts val="0"/>
              </a:spcAft>
              <a:buClr>
                <a:srgbClr val="000000"/>
              </a:buClr>
              <a:buSzPts val="1100"/>
              <a:defRPr/>
            </a:pPr>
            <a:r>
              <a:rPr lang="en-GB" sz="1050" dirty="0">
                <a:solidFill>
                  <a:schemeClr val="dk1"/>
                </a:solidFill>
                <a:latin typeface="+mj-lt"/>
                <a:cs typeface="Arial"/>
                <a:sym typeface="Arial"/>
              </a:rPr>
              <a:t>Questions for people affected by health conditions to ask healthcare providers about personalised healthcare</a:t>
            </a: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 action="ppaction://noaction"/>
              </a:rPr>
              <a:t>Resource bank and tools </a:t>
            </a:r>
            <a:r>
              <a:rPr lang="en-GB" sz="1100" dirty="0">
                <a:solidFill>
                  <a:srgbClr val="000000"/>
                </a:solidFill>
                <a:latin typeface="+mn-lt"/>
                <a:ea typeface="Arial"/>
                <a:cs typeface="Arial"/>
                <a:sym typeface="Arial"/>
                <a:hlinkClick r:id="rId15"/>
              </a:rPr>
              <a:t>(Less is More Medicine)</a:t>
            </a:r>
            <a:endParaRPr lang="en-GB" sz="1100" dirty="0">
              <a:solidFill>
                <a:srgbClr val="000000"/>
              </a:solidFill>
              <a:latin typeface="+mn-lt"/>
              <a:ea typeface="Arial"/>
              <a:cs typeface="Arial"/>
              <a:sym typeface="Arial"/>
            </a:endParaRPr>
          </a:p>
          <a:p>
            <a:pPr marL="172800" lvl="0" eaLnBrk="1" fontAlgn="auto" hangingPunct="1">
              <a:spcBef>
                <a:spcPts val="300"/>
              </a:spcBef>
              <a:spcAft>
                <a:spcPts val="0"/>
              </a:spcAft>
              <a:buClr>
                <a:srgbClr val="000000"/>
              </a:buClr>
              <a:buSzPts val="1100"/>
              <a:defRPr/>
            </a:pPr>
            <a:r>
              <a:rPr lang="en-GB" sz="1050" dirty="0">
                <a:solidFill>
                  <a:srgbClr val="000000"/>
                </a:solidFill>
                <a:latin typeface="+mn-lt"/>
                <a:ea typeface="Arial"/>
                <a:cs typeface="Arial"/>
                <a:sym typeface="Arial"/>
              </a:rPr>
              <a:t>Shared decision-making sample conversations, handouts and videos</a:t>
            </a:r>
          </a:p>
          <a:p>
            <a:pPr lvl="0" indent="-171450" eaLnBrk="1" fontAlgn="auto" hangingPunct="1">
              <a:spcBef>
                <a:spcPts val="300"/>
              </a:spcBef>
              <a:spcAft>
                <a:spcPts val="0"/>
              </a:spcAft>
              <a:buClr>
                <a:srgbClr val="FFC72C"/>
              </a:buClr>
              <a:buSzPts val="1100"/>
              <a:buFont typeface="Arial" panose="020B0604020202020204" pitchFamily="34" charset="0"/>
              <a:buChar char="•"/>
              <a:defRPr/>
            </a:pPr>
            <a:r>
              <a:rPr lang="en-GB" sz="1100" b="1" u="sng" dirty="0">
                <a:solidFill>
                  <a:srgbClr val="000000"/>
                </a:solidFill>
                <a:latin typeface="+mn-lt"/>
                <a:ea typeface="Arial"/>
                <a:cs typeface="Arial"/>
                <a:sym typeface="Arial"/>
                <a:hlinkClick r:id="rId16"/>
              </a:rPr>
              <a:t>Medication decision aid </a:t>
            </a:r>
            <a:r>
              <a:rPr lang="en-GB" sz="1100" dirty="0">
                <a:solidFill>
                  <a:srgbClr val="000000"/>
                </a:solidFill>
                <a:latin typeface="+mn-lt"/>
                <a:ea typeface="Arial"/>
                <a:cs typeface="Arial"/>
                <a:sym typeface="Arial"/>
                <a:hlinkClick r:id="rId16"/>
              </a:rPr>
              <a:t>(Autism Speaks)</a:t>
            </a:r>
            <a:endParaRPr lang="en-GB" sz="1100" dirty="0">
              <a:solidFill>
                <a:srgbClr val="000000"/>
              </a:solidFill>
              <a:latin typeface="+mn-lt"/>
              <a:ea typeface="Arial"/>
              <a:cs typeface="Arial"/>
              <a:sym typeface="Arial"/>
            </a:endParaRPr>
          </a:p>
          <a:p>
            <a:pPr marL="172800" lvl="0" eaLnBrk="1" fontAlgn="auto" hangingPunct="1">
              <a:spcBef>
                <a:spcPts val="300"/>
              </a:spcBef>
              <a:spcAft>
                <a:spcPts val="0"/>
              </a:spcAft>
              <a:buClr>
                <a:srgbClr val="000000"/>
              </a:buClr>
              <a:buSzPts val="1100"/>
              <a:defRPr/>
            </a:pPr>
            <a:r>
              <a:rPr lang="en-GB" sz="1050" dirty="0">
                <a:solidFill>
                  <a:schemeClr val="dk1"/>
                </a:solidFill>
                <a:latin typeface="+mj-lt"/>
                <a:cs typeface="Arial"/>
                <a:sym typeface="Arial"/>
              </a:rPr>
              <a:t>Aid to comparing treatment options, including risks, benefits, personal values and questions to </a:t>
            </a:r>
          </a:p>
          <a:p>
            <a:pPr marL="172800" lvl="0" eaLnBrk="1" fontAlgn="auto" hangingPunct="1">
              <a:spcBef>
                <a:spcPts val="300"/>
              </a:spcBef>
              <a:spcAft>
                <a:spcPts val="0"/>
              </a:spcAft>
              <a:buClr>
                <a:srgbClr val="000000"/>
              </a:buClr>
              <a:buSzPts val="1100"/>
              <a:defRPr/>
            </a:pPr>
            <a:r>
              <a:rPr lang="en-GB" sz="1050" dirty="0">
                <a:solidFill>
                  <a:schemeClr val="dk1"/>
                </a:solidFill>
                <a:latin typeface="+mj-lt"/>
                <a:cs typeface="Arial"/>
                <a:sym typeface="Arial"/>
              </a:rPr>
              <a:t>ask healthcare providers</a:t>
            </a:r>
          </a:p>
          <a:p>
            <a:pPr marL="172800" indent="-171450">
              <a:spcBef>
                <a:spcPts val="300"/>
              </a:spcBef>
              <a:spcAft>
                <a:spcPts val="0"/>
              </a:spcAft>
              <a:buClr>
                <a:srgbClr val="FCBD4A"/>
              </a:buClr>
              <a:buSzPct val="100000"/>
              <a:buFont typeface="Arial" panose="020B0604020202020204" pitchFamily="34" charset="0"/>
              <a:buChar char="•"/>
            </a:pPr>
            <a:r>
              <a:rPr lang="en-GB" sz="1050" b="1" dirty="0">
                <a:latin typeface="+mj-lt"/>
                <a:cs typeface="Arial"/>
                <a:sym typeface="Arial"/>
                <a:hlinkClick r:id="rId17">
                  <a:extLst>
                    <a:ext uri="{A12FA001-AC4F-418D-AE19-62706E023703}">
                      <ahyp:hlinkClr xmlns:ahyp="http://schemas.microsoft.com/office/drawing/2018/hyperlinkcolor" val="tx"/>
                    </a:ext>
                  </a:extLst>
                </a:hlinkClick>
              </a:rPr>
              <a:t>MS treatment decision fact sheet </a:t>
            </a:r>
            <a:r>
              <a:rPr lang="en-GB" sz="1050" dirty="0">
                <a:latin typeface="+mj-lt"/>
                <a:cs typeface="Arial"/>
                <a:sym typeface="Arial"/>
                <a:hlinkClick r:id="rId17">
                  <a:extLst>
                    <a:ext uri="{A12FA001-AC4F-418D-AE19-62706E023703}">
                      <ahyp:hlinkClr xmlns:ahyp="http://schemas.microsoft.com/office/drawing/2018/hyperlinkcolor" val="tx"/>
                    </a:ext>
                  </a:extLst>
                </a:hlinkClick>
              </a:rPr>
              <a:t>(MS Ireland)</a:t>
            </a:r>
            <a:endParaRPr lang="en-GB" sz="1050" dirty="0">
              <a:latin typeface="+mj-lt"/>
              <a:cs typeface="Arial"/>
              <a:sym typeface="Arial"/>
            </a:endParaRPr>
          </a:p>
          <a:p>
            <a:pPr marL="172800" lvl="0">
              <a:spcBef>
                <a:spcPts val="0"/>
              </a:spcBef>
            </a:pPr>
            <a:r>
              <a:rPr lang="en-GB" sz="1050" dirty="0">
                <a:latin typeface="+mj-lt"/>
              </a:rPr>
              <a:t>Written resource speaks broadly about personalised healthcare with a focus on shared decision making. Highlights the importance of early identification and treatment and regular monitoring</a:t>
            </a:r>
          </a:p>
          <a:p>
            <a:pPr marL="172800" lvl="0" eaLnBrk="1" fontAlgn="auto" hangingPunct="1">
              <a:spcBef>
                <a:spcPts val="300"/>
              </a:spcBef>
              <a:spcAft>
                <a:spcPts val="0"/>
              </a:spcAft>
              <a:buClr>
                <a:srgbClr val="000000"/>
              </a:buClr>
              <a:buSzPts val="1100"/>
              <a:defRPr/>
            </a:pPr>
            <a:endParaRPr lang="en-GB" sz="1050" dirty="0">
              <a:solidFill>
                <a:schemeClr val="dk1"/>
              </a:solidFill>
              <a:latin typeface="+mj-lt"/>
              <a:cs typeface="Arial"/>
              <a:sym typeface="Arial"/>
            </a:endParaRPr>
          </a:p>
        </p:txBody>
      </p:sp>
      <p:sp>
        <p:nvSpPr>
          <p:cNvPr id="41" name="Oval 40">
            <a:extLst>
              <a:ext uri="{FF2B5EF4-FFF2-40B4-BE49-F238E27FC236}">
                <a16:creationId xmlns:a16="http://schemas.microsoft.com/office/drawing/2014/main" id="{198F576E-C46A-4C7C-838F-8EA362CAB786}"/>
              </a:ext>
            </a:extLst>
          </p:cNvPr>
          <p:cNvSpPr/>
          <p:nvPr/>
        </p:nvSpPr>
        <p:spPr>
          <a:xfrm>
            <a:off x="4334177" y="3495810"/>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53E9DC81-8E52-461B-98F0-BA40DD27484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61A2F0C0-D20A-44D4-A2B9-31F90F1627C4}"/>
              </a:ext>
            </a:extLst>
          </p:cNvPr>
          <p:cNvGrpSpPr/>
          <p:nvPr/>
        </p:nvGrpSpPr>
        <p:grpSpPr>
          <a:xfrm>
            <a:off x="11313026" y="6458695"/>
            <a:ext cx="288000" cy="288000"/>
            <a:chOff x="8612267" y="5218900"/>
            <a:chExt cx="288000" cy="288000"/>
          </a:xfrm>
        </p:grpSpPr>
        <p:sp>
          <p:nvSpPr>
            <p:cNvPr id="46" name="Oval 45">
              <a:hlinkClick r:id="rId18" action="ppaction://hlinksldjump"/>
              <a:extLst>
                <a:ext uri="{FF2B5EF4-FFF2-40B4-BE49-F238E27FC236}">
                  <a16:creationId xmlns:a16="http://schemas.microsoft.com/office/drawing/2014/main" id="{378D06DF-708B-410E-AF69-4AF6189CD61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ACF2255-AE82-4D64-9C93-C74F9A47B33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itle 4">
            <a:extLst>
              <a:ext uri="{FF2B5EF4-FFF2-40B4-BE49-F238E27FC236}">
                <a16:creationId xmlns:a16="http://schemas.microsoft.com/office/drawing/2014/main" id="{7ABC731A-FA53-47B9-89D7-7EBB20D6D83E}"/>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decision-making</a:t>
            </a:r>
          </a:p>
        </p:txBody>
      </p:sp>
      <p:pic>
        <p:nvPicPr>
          <p:cNvPr id="40" name="Picture 39">
            <a:hlinkClick r:id="rId19" action="ppaction://hlinksldjump"/>
            <a:extLst>
              <a:ext uri="{FF2B5EF4-FFF2-40B4-BE49-F238E27FC236}">
                <a16:creationId xmlns:a16="http://schemas.microsoft.com/office/drawing/2014/main" id="{61A6DFDF-E811-432D-A75A-07B84D818273}"/>
              </a:ext>
            </a:extLst>
          </p:cNvPr>
          <p:cNvPicPr>
            <a:picLocks noChangeAspect="1"/>
          </p:cNvPicPr>
          <p:nvPr/>
        </p:nvPicPr>
        <p:blipFill>
          <a:blip r:embed="rId20"/>
          <a:stretch>
            <a:fillRect/>
          </a:stretch>
        </p:blipFill>
        <p:spPr>
          <a:xfrm>
            <a:off x="161553" y="450732"/>
            <a:ext cx="235996" cy="227091"/>
          </a:xfrm>
          <a:prstGeom prst="rect">
            <a:avLst/>
          </a:prstGeom>
        </p:spPr>
      </p:pic>
      <p:pic>
        <p:nvPicPr>
          <p:cNvPr id="43" name="Picture 42">
            <a:hlinkClick r:id="rId21" action="ppaction://hlinksldjump"/>
            <a:extLst>
              <a:ext uri="{FF2B5EF4-FFF2-40B4-BE49-F238E27FC236}">
                <a16:creationId xmlns:a16="http://schemas.microsoft.com/office/drawing/2014/main" id="{A9C4ACF9-FE2F-4F61-B006-C136FD80C431}"/>
              </a:ext>
            </a:extLst>
          </p:cNvPr>
          <p:cNvPicPr>
            <a:picLocks noChangeAspect="1"/>
          </p:cNvPicPr>
          <p:nvPr/>
        </p:nvPicPr>
        <p:blipFill>
          <a:blip r:embed="rId22"/>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C5E9132A-C6AC-4924-8B6C-E77E228B992B}"/>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6" name="Graphic 55" descr="Home">
            <a:hlinkClick r:id="rId23" action="ppaction://hlinksldjump"/>
            <a:extLst>
              <a:ext uri="{FF2B5EF4-FFF2-40B4-BE49-F238E27FC236}">
                <a16:creationId xmlns:a16="http://schemas.microsoft.com/office/drawing/2014/main" id="{B1ECC244-6434-49BD-A3BC-F8793533C8CF}"/>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6676" y="145807"/>
            <a:ext cx="195449" cy="195449"/>
          </a:xfrm>
          <a:prstGeom prst="rect">
            <a:avLst/>
          </a:prstGeom>
        </p:spPr>
      </p:pic>
      <p:pic>
        <p:nvPicPr>
          <p:cNvPr id="57" name="Picture 56">
            <a:hlinkClick r:id="rId26" action="ppaction://hlinksldjump"/>
            <a:extLst>
              <a:ext uri="{FF2B5EF4-FFF2-40B4-BE49-F238E27FC236}">
                <a16:creationId xmlns:a16="http://schemas.microsoft.com/office/drawing/2014/main" id="{318CFFA4-C540-4BEC-85A2-75CB18EAFF52}"/>
              </a:ext>
            </a:extLst>
          </p:cNvPr>
          <p:cNvPicPr>
            <a:picLocks noChangeAspect="1"/>
          </p:cNvPicPr>
          <p:nvPr/>
        </p:nvPicPr>
        <p:blipFill>
          <a:blip r:embed="rId27">
            <a:duotone>
              <a:schemeClr val="accent3">
                <a:shade val="45000"/>
                <a:satMod val="135000"/>
              </a:schemeClr>
              <a:prstClr val="white"/>
            </a:duotone>
            <a:extLst>
              <a:ext uri="{BEBA8EAE-BF5A-486C-A8C5-ECC9F3942E4B}">
                <a14:imgProps xmlns:a14="http://schemas.microsoft.com/office/drawing/2010/main">
                  <a14:imgLayer r:embed="rId28">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9" name="Group 38">
            <a:extLst>
              <a:ext uri="{FF2B5EF4-FFF2-40B4-BE49-F238E27FC236}">
                <a16:creationId xmlns:a16="http://schemas.microsoft.com/office/drawing/2014/main" id="{93779D72-479E-4401-8506-C4DE00B7A4F7}"/>
              </a:ext>
            </a:extLst>
          </p:cNvPr>
          <p:cNvGrpSpPr/>
          <p:nvPr/>
        </p:nvGrpSpPr>
        <p:grpSpPr>
          <a:xfrm>
            <a:off x="517617" y="439395"/>
            <a:ext cx="3266955" cy="1089529"/>
            <a:chOff x="1141622" y="2021934"/>
            <a:chExt cx="3266955" cy="1089529"/>
          </a:xfrm>
        </p:grpSpPr>
        <p:pic>
          <p:nvPicPr>
            <p:cNvPr id="59" name="Picture 58">
              <a:extLst>
                <a:ext uri="{FF2B5EF4-FFF2-40B4-BE49-F238E27FC236}">
                  <a16:creationId xmlns:a16="http://schemas.microsoft.com/office/drawing/2014/main" id="{261555AA-8E9D-4395-A046-C6EF4410BD63}"/>
                </a:ext>
              </a:extLst>
            </p:cNvPr>
            <p:cNvPicPr>
              <a:picLocks noChangeAspect="1"/>
            </p:cNvPicPr>
            <p:nvPr/>
          </p:nvPicPr>
          <p:blipFill>
            <a:blip r:embed="rId29"/>
            <a:stretch>
              <a:fillRect/>
            </a:stretch>
          </p:blipFill>
          <p:spPr>
            <a:xfrm>
              <a:off x="1141622" y="2021934"/>
              <a:ext cx="3191413" cy="1029143"/>
            </a:xfrm>
            <a:prstGeom prst="rect">
              <a:avLst/>
            </a:prstGeom>
          </p:spPr>
        </p:pic>
        <p:sp>
          <p:nvSpPr>
            <p:cNvPr id="58" name="Rectangle 57">
              <a:extLst>
                <a:ext uri="{FF2B5EF4-FFF2-40B4-BE49-F238E27FC236}">
                  <a16:creationId xmlns:a16="http://schemas.microsoft.com/office/drawing/2014/main" id="{1200EB3E-41F9-45CF-8341-A81F154F97C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1" name="Picture 60" descr="Logo, icon&#10;&#10;Description automatically generated">
            <a:extLst>
              <a:ext uri="{FF2B5EF4-FFF2-40B4-BE49-F238E27FC236}">
                <a16:creationId xmlns:a16="http://schemas.microsoft.com/office/drawing/2014/main" id="{C6D1EED9-295C-4D40-94B2-86B9E5DC47C9}"/>
              </a:ext>
            </a:extLst>
          </p:cNvPr>
          <p:cNvPicPr>
            <a:picLocks noChangeAspect="1"/>
          </p:cNvPicPr>
          <p:nvPr/>
        </p:nvPicPr>
        <p:blipFill rotWithShape="1">
          <a:blip r:embed="rId30">
            <a:extLst>
              <a:ext uri="{BEBA8EAE-BF5A-486C-A8C5-ECC9F3942E4B}">
                <a14:imgProps xmlns:a14="http://schemas.microsoft.com/office/drawing/2010/main">
                  <a14:imgLayer r:embed="rId31">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336578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5"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4"/>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Developing training modules and materials on communication between people affected by health conditions and healthcare providers to foster shared decision making</a:t>
            </a:r>
          </a:p>
        </p:txBody>
      </p:sp>
      <p:pic>
        <p:nvPicPr>
          <p:cNvPr id="55" name="Picture 54">
            <a:hlinkClick r:id="rId6"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7"/>
          <a:stretch>
            <a:fillRect/>
          </a:stretch>
        </p:blipFill>
        <p:spPr>
          <a:xfrm>
            <a:off x="11721894" y="6444186"/>
            <a:ext cx="310923" cy="317019"/>
          </a:xfrm>
          <a:prstGeom prst="rect">
            <a:avLst/>
          </a:prstGeom>
        </p:spPr>
      </p:pic>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32" name="TextBox 31">
            <a:hlinkClick r:id="rId8" action="ppaction://hlinksldjump"/>
            <a:extLst>
              <a:ext uri="{FF2B5EF4-FFF2-40B4-BE49-F238E27FC236}">
                <a16:creationId xmlns:a16="http://schemas.microsoft.com/office/drawing/2014/main" id="{46C49229-1D86-4374-986B-0FD86D5D6F35}"/>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34" name="Straight Connector 33">
            <a:extLst>
              <a:ext uri="{FF2B5EF4-FFF2-40B4-BE49-F238E27FC236}">
                <a16:creationId xmlns:a16="http://schemas.microsoft.com/office/drawing/2014/main" id="{AA3774C1-CDC1-4A05-9F54-1EC73141FDC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93817"/>
            <a:ext cx="7015028" cy="3341941"/>
          </a:xfrm>
          <a:prstGeom prst="rect">
            <a:avLst/>
          </a:prstGeom>
        </p:spPr>
        <p:txBody>
          <a:bodyPr wrap="square">
            <a:spAutoFit/>
          </a:bodyPr>
          <a:lstStyle/>
          <a:p>
            <a:pPr marL="172800" lvl="0">
              <a:lnSpc>
                <a:spcPts val="500"/>
              </a:lnSpc>
              <a:spcBef>
                <a:spcPts val="300"/>
              </a:spcBef>
              <a:spcAft>
                <a:spcPts val="0"/>
              </a:spcAft>
              <a:buClr>
                <a:srgbClr val="000000"/>
              </a:buClr>
              <a:buSzPts val="1100"/>
            </a:pPr>
            <a:endParaRPr lang="en-GB" sz="1050" b="1" dirty="0">
              <a:latin typeface="+mn-lt"/>
              <a:cs typeface="Arial"/>
              <a:sym typeface="Arial"/>
              <a:hlinkClick r:id="rId9">
                <a:extLst>
                  <a:ext uri="{A12FA001-AC4F-418D-AE19-62706E023703}">
                    <ahyp:hlinkClr xmlns:ahyp="http://schemas.microsoft.com/office/drawing/2018/hyperlinkcolor" val="tx"/>
                  </a:ext>
                </a:extLst>
              </a:hlinkClick>
            </a:endParaRPr>
          </a:p>
          <a:p>
            <a:pPr lvl="0">
              <a:spcBef>
                <a:spcPts val="0"/>
              </a:spcBef>
              <a:spcAft>
                <a:spcPts val="600"/>
              </a:spcAft>
              <a:buClr>
                <a:srgbClr val="000000"/>
              </a:buClr>
              <a:buSzPts val="1100"/>
            </a:pPr>
            <a:r>
              <a:rPr lang="en-GB" sz="1200" b="1" dirty="0">
                <a:latin typeface="+mj-lt"/>
                <a:ea typeface="Arial"/>
                <a:cs typeface="Arial"/>
                <a:sym typeface="Arial"/>
              </a:rPr>
              <a:t>Supporting </a:t>
            </a:r>
            <a:r>
              <a:rPr lang="en-GB" sz="1200" b="1" dirty="0">
                <a:latin typeface="+mj-lt"/>
                <a:cs typeface="Arial"/>
                <a:sym typeface="Arial"/>
              </a:rPr>
              <a:t>materials to facilitate conversations between healthcare providers and people affected by health conditions to </a:t>
            </a:r>
            <a:r>
              <a:rPr lang="en-GB" sz="1200" b="1" dirty="0">
                <a:latin typeface="+mj-lt"/>
                <a:ea typeface="Arial"/>
                <a:cs typeface="Arial"/>
                <a:sym typeface="Arial"/>
              </a:rPr>
              <a:t>support shared decision-making/personalised healthcare</a:t>
            </a:r>
            <a:endParaRPr lang="en-GB" sz="1200" b="1" dirty="0">
              <a:latin typeface="+mj-lt"/>
              <a:ea typeface="Arial"/>
              <a:cs typeface="Arial"/>
              <a:sym typeface="Arial"/>
              <a:hlinkClick r:id="rId10">
                <a:extLst>
                  <a:ext uri="{A12FA001-AC4F-418D-AE19-62706E023703}">
                    <ahyp:hlinkClr xmlns:ahyp="http://schemas.microsoft.com/office/drawing/2018/hyperlinkcolor" val="tx"/>
                  </a:ext>
                </a:extLst>
              </a:hlinkClick>
            </a:endParaRPr>
          </a:p>
          <a:p>
            <a:pPr marL="171450" indent="-171450">
              <a:spcBef>
                <a:spcPts val="300"/>
              </a:spcBef>
              <a:spcAft>
                <a:spcPts val="0"/>
              </a:spcAft>
              <a:buClr>
                <a:srgbClr val="FCBD4A"/>
              </a:buClr>
              <a:buSzPts val="1100"/>
              <a:buFont typeface="Arial" panose="020B0604020202020204" pitchFamily="34" charset="0"/>
              <a:buChar char="•"/>
            </a:pPr>
            <a:r>
              <a:rPr lang="en-GB" sz="1100" b="1" u="sng" dirty="0">
                <a:latin typeface="+mj-lt"/>
                <a:hlinkClick r:id="rId11">
                  <a:extLst>
                    <a:ext uri="{A12FA001-AC4F-418D-AE19-62706E023703}">
                      <ahyp:hlinkClr xmlns:ahyp="http://schemas.microsoft.com/office/drawing/2018/hyperlinkcolor" val="tx"/>
                    </a:ext>
                  </a:extLst>
                </a:hlinkClick>
              </a:rPr>
              <a:t>Medical terms simplifier </a:t>
            </a:r>
            <a:r>
              <a:rPr lang="en-GB" sz="1100" u="sng" dirty="0">
                <a:latin typeface="+mj-lt"/>
                <a:hlinkClick r:id="rId11">
                  <a:extLst>
                    <a:ext uri="{A12FA001-AC4F-418D-AE19-62706E023703}">
                      <ahyp:hlinkClr xmlns:ahyp="http://schemas.microsoft.com/office/drawing/2018/hyperlinkcolor" val="tx"/>
                    </a:ext>
                  </a:extLst>
                </a:hlinkClick>
              </a:rPr>
              <a:t>(European Medicines Agency)</a:t>
            </a:r>
            <a:endParaRPr lang="en-GB" sz="1100" u="sng" dirty="0">
              <a:latin typeface="+mj-lt"/>
            </a:endParaRPr>
          </a:p>
          <a:p>
            <a:pPr marL="172800" lvl="0">
              <a:spcBef>
                <a:spcPts val="300"/>
              </a:spcBef>
              <a:spcAft>
                <a:spcPts val="0"/>
              </a:spcAft>
              <a:buClr>
                <a:srgbClr val="000000"/>
              </a:buClr>
              <a:buSzPts val="1100"/>
            </a:pPr>
            <a:r>
              <a:rPr lang="en-GB" sz="1100" dirty="0">
                <a:latin typeface="+mj-lt"/>
              </a:rPr>
              <a:t>Glossary containing plain-language descriptions of medical terms related to use of medicines</a:t>
            </a:r>
          </a:p>
          <a:p>
            <a:pPr marL="172800" lvl="0">
              <a:spcBef>
                <a:spcPts val="300"/>
              </a:spcBef>
              <a:spcAft>
                <a:spcPts val="0"/>
              </a:spcAft>
              <a:buClr>
                <a:srgbClr val="000000"/>
              </a:buClr>
              <a:buSzPts val="1100"/>
            </a:pPr>
            <a:endParaRPr lang="en-GB" sz="1100" b="1" u="sng" dirty="0">
              <a:latin typeface="+mj-lt"/>
            </a:endParaRPr>
          </a:p>
          <a:p>
            <a:pPr marL="344250" lvl="0" indent="-171450">
              <a:spcBef>
                <a:spcPts val="300"/>
              </a:spcBef>
              <a:spcAft>
                <a:spcPts val="0"/>
              </a:spcAft>
              <a:buClr>
                <a:srgbClr val="FCBD4A"/>
              </a:buClr>
              <a:buSzPts val="1100"/>
              <a:buFont typeface="Arial" panose="020B0604020202020204" pitchFamily="34" charset="0"/>
              <a:buChar char="•"/>
            </a:pPr>
            <a:r>
              <a:rPr lang="en-GB" sz="1100" b="1" dirty="0">
                <a:latin typeface="+mj-lt"/>
                <a:hlinkClick r:id="rId12"/>
              </a:rPr>
              <a:t>Treatment summary document </a:t>
            </a:r>
            <a:r>
              <a:rPr lang="en-GB" sz="1100" dirty="0">
                <a:latin typeface="+mj-lt"/>
                <a:hlinkClick r:id="rId12"/>
              </a:rPr>
              <a:t>(Macmillan)</a:t>
            </a:r>
            <a:endParaRPr lang="en-GB" sz="1100" dirty="0">
              <a:latin typeface="+mj-lt"/>
            </a:endParaRPr>
          </a:p>
          <a:p>
            <a:pPr marL="172800" lvl="0">
              <a:spcBef>
                <a:spcPts val="300"/>
              </a:spcBef>
              <a:spcAft>
                <a:spcPts val="0"/>
              </a:spcAft>
              <a:buClr>
                <a:srgbClr val="000000"/>
              </a:buClr>
              <a:buSzPts val="1100"/>
            </a:pPr>
            <a:r>
              <a:rPr lang="en-GB" sz="1100" dirty="0">
                <a:latin typeface="+mj-lt"/>
              </a:rPr>
              <a:t>Guidance on creating a treatment summary document to help increase an individual’s understanding of their care and allow them to input</a:t>
            </a:r>
          </a:p>
          <a:p>
            <a:pPr marL="172800" lvl="0">
              <a:spcBef>
                <a:spcPts val="300"/>
              </a:spcBef>
              <a:spcAft>
                <a:spcPts val="0"/>
              </a:spcAft>
              <a:buClr>
                <a:srgbClr val="000000"/>
              </a:buClr>
              <a:buSzPts val="1100"/>
            </a:pPr>
            <a:endParaRPr lang="en-GB" sz="1100" dirty="0">
              <a:latin typeface="+mj-lt"/>
            </a:endParaRPr>
          </a:p>
          <a:p>
            <a:pPr marL="172800" lvl="0">
              <a:spcBef>
                <a:spcPts val="300"/>
              </a:spcBef>
              <a:spcAft>
                <a:spcPts val="0"/>
              </a:spcAft>
              <a:buClr>
                <a:srgbClr val="000000"/>
              </a:buClr>
              <a:buSzPts val="1100"/>
            </a:pPr>
            <a:r>
              <a:rPr lang="en-GB" sz="1200" b="1" dirty="0">
                <a:latin typeface="+mj-lt"/>
              </a:rPr>
              <a:t>Designing, developing and funding personalised cancer </a:t>
            </a:r>
            <a:r>
              <a:rPr lang="en-GB" sz="1200" b="1" dirty="0" err="1">
                <a:latin typeface="+mj-lt"/>
              </a:rPr>
              <a:t>prehabilitation</a:t>
            </a:r>
            <a:r>
              <a:rPr lang="en-GB" sz="1200" b="1" dirty="0">
                <a:latin typeface="+mj-lt"/>
              </a:rPr>
              <a:t> and rehabilitation</a:t>
            </a:r>
          </a:p>
          <a:p>
            <a:pPr marL="172800" lvl="0">
              <a:spcBef>
                <a:spcPts val="300"/>
              </a:spcBef>
              <a:spcAft>
                <a:spcPts val="0"/>
              </a:spcAft>
              <a:buClr>
                <a:srgbClr val="000000"/>
              </a:buClr>
              <a:buSzPts val="1100"/>
            </a:pPr>
            <a:endParaRPr lang="en-GB" sz="1100" b="1" dirty="0">
              <a:latin typeface="+mj-lt"/>
            </a:endParaRPr>
          </a:p>
          <a:p>
            <a:pPr marL="344250" lvl="0" indent="-171450">
              <a:spcBef>
                <a:spcPts val="300"/>
              </a:spcBef>
              <a:spcAft>
                <a:spcPts val="0"/>
              </a:spcAft>
              <a:buClr>
                <a:srgbClr val="FCBD4A"/>
              </a:buClr>
              <a:buSzPts val="1100"/>
              <a:buFont typeface="Arial" panose="020B0604020202020204" pitchFamily="34" charset="0"/>
              <a:buChar char="•"/>
            </a:pPr>
            <a:r>
              <a:rPr lang="en-GB" sz="1100" b="1" dirty="0">
                <a:latin typeface="+mj-lt"/>
                <a:hlinkClick r:id="rId13"/>
              </a:rPr>
              <a:t>Interactive guide </a:t>
            </a:r>
            <a:r>
              <a:rPr lang="en-GB" sz="1100" dirty="0">
                <a:latin typeface="+mj-lt"/>
                <a:hlinkClick r:id="rId13"/>
              </a:rPr>
              <a:t>(Macmillan)</a:t>
            </a:r>
            <a:endParaRPr lang="en-GB" sz="1100" dirty="0">
              <a:latin typeface="+mj-lt"/>
            </a:endParaRPr>
          </a:p>
          <a:p>
            <a:pPr marL="172800" lvl="0">
              <a:spcBef>
                <a:spcPts val="300"/>
              </a:spcBef>
              <a:spcAft>
                <a:spcPts val="0"/>
              </a:spcAft>
              <a:buClr>
                <a:srgbClr val="FCBD4A"/>
              </a:buClr>
              <a:buSzPts val="1100"/>
            </a:pPr>
            <a:r>
              <a:rPr lang="en-GB" sz="1100" dirty="0">
                <a:latin typeface="+mj-lt"/>
              </a:rPr>
              <a:t>An interactive guide on how to design, develop and fund personalised cancer </a:t>
            </a:r>
            <a:r>
              <a:rPr lang="en-GB" sz="1100" dirty="0" err="1">
                <a:latin typeface="+mj-lt"/>
              </a:rPr>
              <a:t>prehabilitation</a:t>
            </a:r>
            <a:r>
              <a:rPr lang="en-GB" sz="1100" dirty="0">
                <a:latin typeface="+mj-lt"/>
              </a:rPr>
              <a:t> and rehabilitation</a:t>
            </a:r>
          </a:p>
          <a:p>
            <a:pPr marL="172800" lvl="0">
              <a:spcBef>
                <a:spcPts val="10"/>
              </a:spcBef>
              <a:spcAft>
                <a:spcPts val="0"/>
              </a:spcAft>
              <a:buClr>
                <a:srgbClr val="000000"/>
              </a:buClr>
              <a:buSzPts val="1100"/>
            </a:pPr>
            <a:endParaRPr lang="en-GB" sz="1050" dirty="0">
              <a:latin typeface="+mj-lt"/>
            </a:endParaRPr>
          </a:p>
          <a:p>
            <a:pPr marL="172800" lvl="0">
              <a:spcBef>
                <a:spcPts val="0"/>
              </a:spcBef>
              <a:spcAft>
                <a:spcPts val="0"/>
              </a:spcAft>
              <a:buClr>
                <a:srgbClr val="000000"/>
              </a:buClr>
              <a:buSzPts val="1100"/>
            </a:pPr>
            <a:endParaRPr lang="en-GB" sz="1050" b="1" dirty="0">
              <a:latin typeface="+mn-lt"/>
              <a:cs typeface="Arial"/>
              <a:sym typeface="Arial"/>
              <a:hlinkClick r:id="rId9">
                <a:extLst>
                  <a:ext uri="{A12FA001-AC4F-418D-AE19-62706E023703}">
                    <ahyp:hlinkClr xmlns:ahyp="http://schemas.microsoft.com/office/drawing/2018/hyperlinkcolor" val="tx"/>
                  </a:ext>
                </a:extLst>
              </a:hlinkClick>
            </a:endParaRPr>
          </a:p>
        </p:txBody>
      </p:sp>
      <p:sp>
        <p:nvSpPr>
          <p:cNvPr id="44" name="TextBox 43">
            <a:extLst>
              <a:ext uri="{FF2B5EF4-FFF2-40B4-BE49-F238E27FC236}">
                <a16:creationId xmlns:a16="http://schemas.microsoft.com/office/drawing/2014/main" id="{53E9DC81-8E52-461B-98F0-BA40DD27484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61A2F0C0-D20A-44D4-A2B9-31F90F1627C4}"/>
              </a:ext>
            </a:extLst>
          </p:cNvPr>
          <p:cNvGrpSpPr/>
          <p:nvPr/>
        </p:nvGrpSpPr>
        <p:grpSpPr>
          <a:xfrm>
            <a:off x="11313026" y="6458695"/>
            <a:ext cx="288000" cy="288000"/>
            <a:chOff x="8612267" y="5218900"/>
            <a:chExt cx="288000" cy="288000"/>
          </a:xfrm>
        </p:grpSpPr>
        <p:sp>
          <p:nvSpPr>
            <p:cNvPr id="46" name="Oval 45">
              <a:hlinkClick r:id="rId14" action="ppaction://hlinksldjump"/>
              <a:extLst>
                <a:ext uri="{FF2B5EF4-FFF2-40B4-BE49-F238E27FC236}">
                  <a16:creationId xmlns:a16="http://schemas.microsoft.com/office/drawing/2014/main" id="{378D06DF-708B-410E-AF69-4AF6189CD61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ACF2255-AE82-4D64-9C93-C74F9A47B33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itle 4">
            <a:extLst>
              <a:ext uri="{FF2B5EF4-FFF2-40B4-BE49-F238E27FC236}">
                <a16:creationId xmlns:a16="http://schemas.microsoft.com/office/drawing/2014/main" id="{7ABC731A-FA53-47B9-89D7-7EBB20D6D83E}"/>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 making</a:t>
            </a:r>
          </a:p>
        </p:txBody>
      </p:sp>
      <p:pic>
        <p:nvPicPr>
          <p:cNvPr id="40" name="Picture 39">
            <a:hlinkClick r:id="rId15" action="ppaction://hlinksldjump"/>
            <a:extLst>
              <a:ext uri="{FF2B5EF4-FFF2-40B4-BE49-F238E27FC236}">
                <a16:creationId xmlns:a16="http://schemas.microsoft.com/office/drawing/2014/main" id="{61A6DFDF-E811-432D-A75A-07B84D818273}"/>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3" name="Picture 42">
            <a:hlinkClick r:id="rId17" action="ppaction://hlinksldjump"/>
            <a:extLst>
              <a:ext uri="{FF2B5EF4-FFF2-40B4-BE49-F238E27FC236}">
                <a16:creationId xmlns:a16="http://schemas.microsoft.com/office/drawing/2014/main" id="{A9C4ACF9-FE2F-4F61-B006-C136FD80C431}"/>
              </a:ext>
            </a:extLst>
          </p:cNvPr>
          <p:cNvPicPr>
            <a:picLocks noChangeAspect="1"/>
          </p:cNvPicPr>
          <p:nvPr/>
        </p:nvPicPr>
        <p:blipFill>
          <a:blip r:embed="rId18"/>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C5E9132A-C6AC-4924-8B6C-E77E228B992B}"/>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6" name="Graphic 55" descr="Home">
            <a:hlinkClick r:id="rId19" action="ppaction://hlinksldjump"/>
            <a:extLst>
              <a:ext uri="{FF2B5EF4-FFF2-40B4-BE49-F238E27FC236}">
                <a16:creationId xmlns:a16="http://schemas.microsoft.com/office/drawing/2014/main" id="{B1ECC244-6434-49BD-A3BC-F8793533C8C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7" name="Picture 56">
            <a:hlinkClick r:id="rId22" action="ppaction://hlinksldjump"/>
            <a:extLst>
              <a:ext uri="{FF2B5EF4-FFF2-40B4-BE49-F238E27FC236}">
                <a16:creationId xmlns:a16="http://schemas.microsoft.com/office/drawing/2014/main" id="{318CFFA4-C540-4BEC-85A2-75CB18EAFF52}"/>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9" name="Group 38">
            <a:extLst>
              <a:ext uri="{FF2B5EF4-FFF2-40B4-BE49-F238E27FC236}">
                <a16:creationId xmlns:a16="http://schemas.microsoft.com/office/drawing/2014/main" id="{93779D72-479E-4401-8506-C4DE00B7A4F7}"/>
              </a:ext>
            </a:extLst>
          </p:cNvPr>
          <p:cNvGrpSpPr/>
          <p:nvPr/>
        </p:nvGrpSpPr>
        <p:grpSpPr>
          <a:xfrm>
            <a:off x="517617" y="439395"/>
            <a:ext cx="3266955" cy="1089529"/>
            <a:chOff x="1141622" y="2021934"/>
            <a:chExt cx="3266955" cy="1089529"/>
          </a:xfrm>
        </p:grpSpPr>
        <p:pic>
          <p:nvPicPr>
            <p:cNvPr id="59" name="Picture 58">
              <a:extLst>
                <a:ext uri="{FF2B5EF4-FFF2-40B4-BE49-F238E27FC236}">
                  <a16:creationId xmlns:a16="http://schemas.microsoft.com/office/drawing/2014/main" id="{261555AA-8E9D-4395-A046-C6EF4410BD63}"/>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8" name="Rectangle 57">
              <a:extLst>
                <a:ext uri="{FF2B5EF4-FFF2-40B4-BE49-F238E27FC236}">
                  <a16:creationId xmlns:a16="http://schemas.microsoft.com/office/drawing/2014/main" id="{1200EB3E-41F9-45CF-8341-A81F154F97C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1" name="Picture 60" descr="Logo, icon&#10;&#10;Description automatically generated">
            <a:extLst>
              <a:ext uri="{FF2B5EF4-FFF2-40B4-BE49-F238E27FC236}">
                <a16:creationId xmlns:a16="http://schemas.microsoft.com/office/drawing/2014/main" id="{C6D1EED9-295C-4D40-94B2-86B9E5DC47C9}"/>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41" name="Oval 40">
            <a:extLst>
              <a:ext uri="{FF2B5EF4-FFF2-40B4-BE49-F238E27FC236}">
                <a16:creationId xmlns:a16="http://schemas.microsoft.com/office/drawing/2014/main" id="{83D98F27-AEC8-44C9-898C-2343AA3BD572}"/>
              </a:ext>
            </a:extLst>
          </p:cNvPr>
          <p:cNvSpPr/>
          <p:nvPr/>
        </p:nvSpPr>
        <p:spPr>
          <a:xfrm>
            <a:off x="4373906" y="4466703"/>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3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070071"/>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More information on the benefits of digital health tools</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latin typeface="+mn-lt"/>
                <a:hlinkClick r:id="rId3"/>
              </a:rPr>
              <a:t>Background information </a:t>
            </a:r>
            <a:r>
              <a:rPr lang="en-GB" sz="1100" dirty="0">
                <a:latin typeface="+mn-lt"/>
                <a:hlinkClick r:id="rId3"/>
              </a:rPr>
              <a:t>(U.S. Food and Drug Administration)</a:t>
            </a:r>
            <a:endParaRPr lang="en-GB" sz="1100" dirty="0">
              <a:latin typeface="+mn-lt"/>
            </a:endParaRPr>
          </a:p>
          <a:p>
            <a:pPr marL="172800" lvl="0" eaLnBrk="1" fontAlgn="auto" hangingPunct="1">
              <a:spcBef>
                <a:spcPts val="300"/>
              </a:spcBef>
              <a:spcAft>
                <a:spcPts val="0"/>
              </a:spcAft>
              <a:buClr>
                <a:srgbClr val="000000"/>
              </a:buClr>
              <a:buSzPts val="1100"/>
              <a:defRPr/>
            </a:pPr>
            <a:r>
              <a:rPr lang="en-GB" sz="1050" dirty="0">
                <a:latin typeface="+mn-lt"/>
              </a:rPr>
              <a:t>Information covering the benefits of digital health solutions </a:t>
            </a:r>
          </a:p>
          <a:p>
            <a:pPr marL="172800" lvl="0" eaLnBrk="1" fontAlgn="auto" hangingPunct="1">
              <a:spcBef>
                <a:spcPts val="10"/>
              </a:spcBef>
              <a:spcAft>
                <a:spcPts val="0"/>
              </a:spcAft>
              <a:buClr>
                <a:srgbClr val="000000"/>
              </a:buClr>
              <a:buSzPts val="1100"/>
              <a:defRPr/>
            </a:pPr>
            <a:endParaRPr lang="en-GB" sz="1050" dirty="0">
              <a:latin typeface="+mn-lt"/>
            </a:endParaRP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latin typeface="+mn-lt"/>
                <a:hlinkClick r:id="rId4"/>
              </a:rPr>
              <a:t>Background information</a:t>
            </a:r>
            <a:r>
              <a:rPr lang="en-GB" sz="1100" dirty="0">
                <a:latin typeface="+mn-lt"/>
                <a:hlinkClick r:id="rId4"/>
              </a:rPr>
              <a:t> (Forbes)</a:t>
            </a:r>
            <a:endParaRPr lang="en-GB" sz="1100" dirty="0">
              <a:latin typeface="+mn-lt"/>
            </a:endParaRPr>
          </a:p>
          <a:p>
            <a:pPr marL="172800" lvl="0" eaLnBrk="1" fontAlgn="auto" hangingPunct="1">
              <a:spcBef>
                <a:spcPts val="300"/>
              </a:spcBef>
              <a:spcAft>
                <a:spcPts val="0"/>
              </a:spcAft>
              <a:buClr>
                <a:srgbClr val="000000"/>
              </a:buClr>
              <a:buSzPts val="1100"/>
              <a:defRPr/>
            </a:pPr>
            <a:r>
              <a:rPr lang="en-GB" sz="1050" dirty="0">
                <a:latin typeface="+mn-lt"/>
              </a:rPr>
              <a:t>General information about digital health, including examples of how it could benefit </a:t>
            </a:r>
            <a:r>
              <a:rPr lang="en-GB" sz="1050" dirty="0">
                <a:latin typeface="+mn-lt"/>
                <a:cs typeface="Arial"/>
                <a:sym typeface="Arial"/>
              </a:rPr>
              <a:t>people affected by health conditions</a:t>
            </a:r>
          </a:p>
          <a:p>
            <a:pPr marL="172800" lvl="0" eaLnBrk="1" fontAlgn="auto" hangingPunct="1">
              <a:spcBef>
                <a:spcPts val="10"/>
              </a:spcBef>
              <a:spcAft>
                <a:spcPts val="0"/>
              </a:spcAft>
              <a:buClr>
                <a:srgbClr val="000000"/>
              </a:buClr>
              <a:buSzPts val="1100"/>
              <a:defRPr/>
            </a:pPr>
            <a:endParaRPr lang="en-GB" sz="1050" dirty="0">
              <a:latin typeface="+mn-lt"/>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hlinkClick r:id="rId5"/>
              </a:rPr>
              <a:t>Report on the future of healthcare </a:t>
            </a:r>
            <a:r>
              <a:rPr lang="en-GB" sz="1100" dirty="0">
                <a:latin typeface="+mn-lt"/>
                <a:hlinkClick r:id="rId5"/>
              </a:rPr>
              <a:t>(Deloitte)</a:t>
            </a:r>
            <a:endParaRPr lang="en-GB" sz="1100" dirty="0">
              <a:latin typeface="+mn-lt"/>
            </a:endParaRPr>
          </a:p>
          <a:p>
            <a:pPr marL="172800" lvl="0">
              <a:spcBef>
                <a:spcPts val="300"/>
              </a:spcBef>
              <a:spcAft>
                <a:spcPts val="0"/>
              </a:spcAft>
              <a:buClr>
                <a:srgbClr val="000000"/>
              </a:buClr>
              <a:buSzPts val="1100"/>
            </a:pPr>
            <a:r>
              <a:rPr lang="en-GB" sz="1050" dirty="0">
                <a:latin typeface="+mn-lt"/>
              </a:rPr>
              <a:t>Report looking towards the future of healthcare, analysing current trends and offering recommendations for how to evolve healthcare provision and person-centred care to arrive at a fully personalised future</a:t>
            </a:r>
          </a:p>
          <a:p>
            <a:pPr marL="172800" lvl="0">
              <a:spcBef>
                <a:spcPts val="10"/>
              </a:spcBef>
              <a:spcAft>
                <a:spcPts val="0"/>
              </a:spcAft>
              <a:buClr>
                <a:srgbClr val="000000"/>
              </a:buClr>
              <a:buSzPts val="1100"/>
            </a:pPr>
            <a:endParaRPr lang="en-GB" sz="1050" dirty="0">
              <a:latin typeface="+mn-lt"/>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n-lt"/>
                <a:hlinkClick r:id="rId6"/>
              </a:rPr>
              <a:t>White paper </a:t>
            </a:r>
            <a:r>
              <a:rPr lang="en-GB" sz="1100" dirty="0">
                <a:latin typeface="+mn-lt"/>
                <a:hlinkClick r:id="rId6"/>
              </a:rPr>
              <a:t>(Digital Health Workforce Academy)</a:t>
            </a:r>
            <a:endParaRPr lang="en-GB" sz="1100" dirty="0">
              <a:latin typeface="+mn-lt"/>
            </a:endParaRPr>
          </a:p>
          <a:p>
            <a:pPr marL="172800" lvl="0">
              <a:spcBef>
                <a:spcPts val="300"/>
              </a:spcBef>
              <a:spcAft>
                <a:spcPts val="0"/>
              </a:spcAft>
              <a:buClr>
                <a:srgbClr val="000000"/>
              </a:buClr>
              <a:buSzPts val="1100"/>
            </a:pPr>
            <a:r>
              <a:rPr lang="en-GB" sz="1050" dirty="0">
                <a:latin typeface="+mn-lt"/>
              </a:rPr>
              <a:t>Report covering the evolution of healthcare technology, why digital health matters, key stakeholders and the future direction of digital health</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education and training to people affected by health conditions on the use of digital tools to enable personalised healthcare</a:t>
            </a:r>
          </a:p>
        </p:txBody>
      </p:sp>
      <p:pic>
        <p:nvPicPr>
          <p:cNvPr id="55" name="Picture 54">
            <a:hlinkClick r:id="rId9"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11" action="ppaction://hlinksldjump"/>
            <a:extLst>
              <a:ext uri="{FF2B5EF4-FFF2-40B4-BE49-F238E27FC236}">
                <a16:creationId xmlns:a16="http://schemas.microsoft.com/office/drawing/2014/main" id="{986BE5A9-AAF9-40B5-800E-633B97455629}"/>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12" action="ppaction://hlinksldjump"/>
            <a:extLst>
              <a:ext uri="{FF2B5EF4-FFF2-40B4-BE49-F238E27FC236}">
                <a16:creationId xmlns:a16="http://schemas.microsoft.com/office/drawing/2014/main" id="{F3C03A11-2BCD-4C1D-B082-F8C932248AAC}"/>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32" name="TextBox 31">
            <a:hlinkClick r:id="rId13"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34" name="TextBox 33">
            <a:hlinkClick r:id="rId12"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994399-B66B-4A1F-8AC1-952ACE44BE99}"/>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2" name="Group 41">
            <a:extLst>
              <a:ext uri="{FF2B5EF4-FFF2-40B4-BE49-F238E27FC236}">
                <a16:creationId xmlns:a16="http://schemas.microsoft.com/office/drawing/2014/main" id="{E17423D1-D752-4B6A-9A13-281AD8461EB1}"/>
              </a:ext>
            </a:extLst>
          </p:cNvPr>
          <p:cNvGrpSpPr/>
          <p:nvPr/>
        </p:nvGrpSpPr>
        <p:grpSpPr>
          <a:xfrm>
            <a:off x="11313026" y="6458695"/>
            <a:ext cx="288000" cy="288000"/>
            <a:chOff x="8612267" y="5218900"/>
            <a:chExt cx="288000" cy="288000"/>
          </a:xfrm>
        </p:grpSpPr>
        <p:sp>
          <p:nvSpPr>
            <p:cNvPr id="45" name="Oval 44">
              <a:hlinkClick r:id="rId14" action="ppaction://hlinksldjump"/>
              <a:extLst>
                <a:ext uri="{FF2B5EF4-FFF2-40B4-BE49-F238E27FC236}">
                  <a16:creationId xmlns:a16="http://schemas.microsoft.com/office/drawing/2014/main" id="{9617600B-B5BD-451C-AAC0-324D5930E900}"/>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C4FF17B1-A9BF-4D62-B570-E76E0EA7EDE1}"/>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itle 4">
            <a:extLst>
              <a:ext uri="{FF2B5EF4-FFF2-40B4-BE49-F238E27FC236}">
                <a16:creationId xmlns:a16="http://schemas.microsoft.com/office/drawing/2014/main" id="{61B92B26-38FD-43B2-8DB5-C3F06D2E89CB}"/>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 making</a:t>
            </a:r>
          </a:p>
        </p:txBody>
      </p:sp>
      <p:pic>
        <p:nvPicPr>
          <p:cNvPr id="43" name="Picture 42">
            <a:hlinkClick r:id="rId15" action="ppaction://hlinksldjump"/>
            <a:extLst>
              <a:ext uri="{FF2B5EF4-FFF2-40B4-BE49-F238E27FC236}">
                <a16:creationId xmlns:a16="http://schemas.microsoft.com/office/drawing/2014/main" id="{1EA78E78-FBC9-4D0A-8E07-09C531513D29}"/>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4" name="Picture 43">
            <a:hlinkClick r:id="rId17" action="ppaction://hlinksldjump"/>
            <a:extLst>
              <a:ext uri="{FF2B5EF4-FFF2-40B4-BE49-F238E27FC236}">
                <a16:creationId xmlns:a16="http://schemas.microsoft.com/office/drawing/2014/main" id="{93260EE3-B194-451E-913E-2CF76E82AAEE}"/>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7" name="Oval 46">
            <a:extLst>
              <a:ext uri="{FF2B5EF4-FFF2-40B4-BE49-F238E27FC236}">
                <a16:creationId xmlns:a16="http://schemas.microsoft.com/office/drawing/2014/main" id="{EE01A508-4B2C-415F-A1FA-774DA47D5A9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19" action="ppaction://hlinksldjump"/>
            <a:extLst>
              <a:ext uri="{FF2B5EF4-FFF2-40B4-BE49-F238E27FC236}">
                <a16:creationId xmlns:a16="http://schemas.microsoft.com/office/drawing/2014/main" id="{BC99C8F7-9349-49CB-B503-2AF0210D72F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2" name="Picture 51">
            <a:hlinkClick r:id="rId22" action="ppaction://hlinksldjump"/>
            <a:extLst>
              <a:ext uri="{FF2B5EF4-FFF2-40B4-BE49-F238E27FC236}">
                <a16:creationId xmlns:a16="http://schemas.microsoft.com/office/drawing/2014/main" id="{4B1DB5C3-51AB-4B6C-AE96-15D6209B7458}"/>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6" name="Group 35">
            <a:extLst>
              <a:ext uri="{FF2B5EF4-FFF2-40B4-BE49-F238E27FC236}">
                <a16:creationId xmlns:a16="http://schemas.microsoft.com/office/drawing/2014/main" id="{5BF9D6B5-62D8-47EA-A589-6A3F21663323}"/>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95A2D548-42D6-4DAB-AED6-D0CB58D35BA4}"/>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455A5012-840B-462D-8C86-7CBA85637EF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4CF3CD0E-5680-4BCA-8DE5-41F53389AF53}"/>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31676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Arial"/>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Arial"/>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Arial"/>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education and training to people affected by health conditions on the use of digital tools to enable personalised healthcare</a:t>
            </a:r>
          </a:p>
        </p:txBody>
      </p:sp>
      <p:pic>
        <p:nvPicPr>
          <p:cNvPr id="55" name="Picture 54">
            <a:hlinkClick r:id="rId4"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5"/>
          <a:stretch>
            <a:fillRect/>
          </a:stretch>
        </p:blipFill>
        <p:spPr>
          <a:xfrm>
            <a:off x="11721894" y="6444186"/>
            <a:ext cx="310923" cy="317019"/>
          </a:xfrm>
          <a:prstGeom prst="rect">
            <a:avLst/>
          </a:prstGeom>
        </p:spPr>
      </p:pic>
      <p:sp>
        <p:nvSpPr>
          <p:cNvPr id="30" name="Rectangle 29">
            <a:hlinkClick r:id="rId6" action="ppaction://hlinksldjump"/>
            <a:extLst>
              <a:ext uri="{FF2B5EF4-FFF2-40B4-BE49-F238E27FC236}">
                <a16:creationId xmlns:a16="http://schemas.microsoft.com/office/drawing/2014/main" id="{986BE5A9-AAF9-40B5-800E-633B97455629}"/>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7" action="ppaction://hlinksldjump"/>
            <a:extLst>
              <a:ext uri="{FF2B5EF4-FFF2-40B4-BE49-F238E27FC236}">
                <a16:creationId xmlns:a16="http://schemas.microsoft.com/office/drawing/2014/main" id="{F3C03A11-2BCD-4C1D-B082-F8C932248AAC}"/>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39" name="TextBox 38">
            <a:hlinkClick r:id="rId8" action="ppaction://hlinksldjump"/>
            <a:extLst>
              <a:ext uri="{FF2B5EF4-FFF2-40B4-BE49-F238E27FC236}">
                <a16:creationId xmlns:a16="http://schemas.microsoft.com/office/drawing/2014/main" id="{C1C2ADF6-3445-4D5C-AF54-83343AB80CF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j-lt"/>
              </a:rPr>
              <a:t>BEST PRACTICE EXAMPLES</a:t>
            </a:r>
          </a:p>
        </p:txBody>
      </p:sp>
      <p:sp>
        <p:nvSpPr>
          <p:cNvPr id="40" name="TextBox 39">
            <a:hlinkClick r:id="rId9" action="ppaction://hlinksldjump"/>
            <a:extLst>
              <a:ext uri="{FF2B5EF4-FFF2-40B4-BE49-F238E27FC236}">
                <a16:creationId xmlns:a16="http://schemas.microsoft.com/office/drawing/2014/main" id="{54F00A6D-049A-4DBE-ADBC-33B91724EAE9}"/>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j-lt"/>
              </a:rPr>
              <a:t>GUIDANCE AND TOOLS</a:t>
            </a:r>
          </a:p>
        </p:txBody>
      </p:sp>
      <p:cxnSp>
        <p:nvCxnSpPr>
          <p:cNvPr id="42" name="Straight Connector 41">
            <a:extLst>
              <a:ext uri="{FF2B5EF4-FFF2-40B4-BE49-F238E27FC236}">
                <a16:creationId xmlns:a16="http://schemas.microsoft.com/office/drawing/2014/main" id="{2421E607-3EAB-410C-A814-3EE92C20D3EF}"/>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BAABDF9-77BB-497B-9D93-E4E745B551AD}"/>
              </a:ext>
            </a:extLst>
          </p:cNvPr>
          <p:cNvSpPr/>
          <p:nvPr/>
        </p:nvSpPr>
        <p:spPr>
          <a:xfrm>
            <a:off x="4216434" y="2142039"/>
            <a:ext cx="947695" cy="338554"/>
          </a:xfrm>
          <a:prstGeom prst="rect">
            <a:avLst/>
          </a:prstGeom>
        </p:spPr>
        <p:txBody>
          <a:bodyPr wrap="none">
            <a:spAutoFit/>
          </a:bodyPr>
          <a:lstStyle/>
          <a:p>
            <a:r>
              <a:rPr lang="en-GB" sz="1600" b="1" dirty="0">
                <a:latin typeface="+mj-lt"/>
              </a:rPr>
              <a:t>Read… </a:t>
            </a:r>
          </a:p>
        </p:txBody>
      </p:sp>
      <p:sp>
        <p:nvSpPr>
          <p:cNvPr id="28" name="Rectangle 27">
            <a:extLst>
              <a:ext uri="{FF2B5EF4-FFF2-40B4-BE49-F238E27FC236}">
                <a16:creationId xmlns:a16="http://schemas.microsoft.com/office/drawing/2014/main" id="{56CA8552-1340-474A-B5DA-3345AB6ADF38}"/>
              </a:ext>
            </a:extLst>
          </p:cNvPr>
          <p:cNvSpPr/>
          <p:nvPr/>
        </p:nvSpPr>
        <p:spPr>
          <a:xfrm>
            <a:off x="4659354" y="2493817"/>
            <a:ext cx="7015028" cy="2177519"/>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j-lt"/>
                <a:ea typeface="Arial"/>
                <a:cs typeface="Arial"/>
                <a:sym typeface="Arial"/>
              </a:rPr>
              <a:t>Examples of digestible ways to present the benefits of digitalisation </a:t>
            </a:r>
            <a:endParaRPr lang="en-GB" sz="1200" b="1" dirty="0">
              <a:latin typeface="+mj-lt"/>
              <a:ea typeface="Arial"/>
              <a:cs typeface="Arial"/>
              <a:sym typeface="Arial"/>
              <a:hlinkClick r:id="rId10">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n-lt"/>
                <a:hlinkClick r:id="rId11"/>
              </a:rPr>
              <a:t>Infographic </a:t>
            </a:r>
            <a:r>
              <a:rPr lang="en-GB" sz="1100" u="sng" dirty="0">
                <a:solidFill>
                  <a:schemeClr val="hlink"/>
                </a:solidFill>
                <a:latin typeface="+mn-lt"/>
                <a:hlinkClick r:id="rId11"/>
              </a:rPr>
              <a:t>(European Commission)</a:t>
            </a:r>
            <a:endParaRPr lang="en-GB" sz="1100" u="sng" dirty="0">
              <a:solidFill>
                <a:schemeClr val="hlink"/>
              </a:solidFill>
              <a:latin typeface="+mn-lt"/>
            </a:endParaRPr>
          </a:p>
          <a:p>
            <a:pPr marL="172800" lvl="0">
              <a:spcBef>
                <a:spcPts val="300"/>
              </a:spcBef>
              <a:spcAft>
                <a:spcPts val="0"/>
              </a:spcAft>
              <a:buClr>
                <a:srgbClr val="000000"/>
              </a:buClr>
              <a:buSzPts val="1100"/>
            </a:pPr>
            <a:r>
              <a:rPr lang="en-GB" sz="1100" dirty="0">
                <a:latin typeface="+mn-lt"/>
              </a:rPr>
              <a:t>Harnessing the potential of data to empower citizens and build a healthier society</a:t>
            </a:r>
          </a:p>
          <a:p>
            <a:pPr marL="171450" lvl="0" indent="-171450" eaLnBrk="1" fontAlgn="auto" hangingPunct="1">
              <a:spcBef>
                <a:spcPts val="600"/>
              </a:spcBef>
              <a:spcAft>
                <a:spcPts val="0"/>
              </a:spcAft>
              <a:buClr>
                <a:srgbClr val="FFC000"/>
              </a:buClr>
              <a:buSzPts val="1100"/>
              <a:buFont typeface="Arial" panose="020B0604020202020204" pitchFamily="34" charset="0"/>
              <a:buChar char="•"/>
              <a:defRPr/>
            </a:pPr>
            <a:r>
              <a:rPr lang="en-GB" sz="1200" b="1" dirty="0">
                <a:latin typeface="+mn-lt"/>
                <a:cs typeface="Arial"/>
                <a:hlinkClick r:id="rId12"/>
              </a:rPr>
              <a:t>Toolkit</a:t>
            </a:r>
            <a:r>
              <a:rPr lang="en-GB" sz="1100" dirty="0">
                <a:latin typeface="+mn-lt"/>
                <a:cs typeface="Arial"/>
                <a:hlinkClick r:id="rId12"/>
              </a:rPr>
              <a:t> (University of Plymouth)</a:t>
            </a:r>
            <a:endParaRPr lang="en-GB" sz="1100" dirty="0">
              <a:latin typeface="+mn-lt"/>
              <a:cs typeface="Arial"/>
            </a:endParaRPr>
          </a:p>
          <a:p>
            <a:pPr marL="172800" lvl="0" eaLnBrk="1" fontAlgn="auto" hangingPunct="1">
              <a:spcBef>
                <a:spcPts val="600"/>
              </a:spcBef>
              <a:spcAft>
                <a:spcPts val="0"/>
              </a:spcAft>
              <a:buClr>
                <a:srgbClr val="FF8FB2"/>
              </a:buClr>
              <a:buSzPts val="1100"/>
              <a:defRPr/>
            </a:pPr>
            <a:r>
              <a:rPr lang="en-GB" sz="1100" dirty="0">
                <a:latin typeface="+mn-lt"/>
                <a:cs typeface="Arial"/>
              </a:rPr>
              <a:t>Toolkit supporting health and social care practitioners in the remote assessment and management of people with movement impairment and physical disability </a:t>
            </a:r>
          </a:p>
          <a:p>
            <a:pPr marL="172800" lvl="0">
              <a:spcBef>
                <a:spcPts val="300"/>
              </a:spcBef>
              <a:spcAft>
                <a:spcPts val="0"/>
              </a:spcAft>
              <a:buClr>
                <a:srgbClr val="000000"/>
              </a:buClr>
              <a:buSzPts val="1100"/>
            </a:pPr>
            <a:endParaRPr lang="en-GB" sz="1100" dirty="0">
              <a:latin typeface="+mn-lt"/>
            </a:endParaRPr>
          </a:p>
          <a:p>
            <a:pPr marL="171450" lvl="0" indent="-171450">
              <a:spcBef>
                <a:spcPts val="0"/>
              </a:spcBef>
              <a:spcAft>
                <a:spcPts val="0"/>
              </a:spcAft>
              <a:buClr>
                <a:schemeClr val="accent4"/>
              </a:buClr>
              <a:buSzPct val="100000"/>
              <a:buFont typeface="Arial" panose="020B0604020202020204" pitchFamily="34" charset="0"/>
              <a:buChar char="•"/>
            </a:pPr>
            <a:endParaRPr lang="en-GB" sz="1100" b="1" dirty="0">
              <a:latin typeface="+mj-lt"/>
              <a:ea typeface="Arial"/>
              <a:cs typeface="Arial"/>
              <a:sym typeface="Arial"/>
            </a:endParaRPr>
          </a:p>
          <a:p>
            <a:pPr marL="171450" lvl="0" indent="-171450">
              <a:spcBef>
                <a:spcPts val="0"/>
              </a:spcBef>
              <a:spcAft>
                <a:spcPts val="0"/>
              </a:spcAft>
              <a:buClr>
                <a:schemeClr val="accent4"/>
              </a:buClr>
              <a:buSzPct val="100000"/>
              <a:buFont typeface="Arial" panose="020B0604020202020204" pitchFamily="34" charset="0"/>
              <a:buChar char="•"/>
            </a:pPr>
            <a:endParaRPr lang="en-GB" sz="1100" b="1" dirty="0">
              <a:latin typeface="+mj-lt"/>
              <a:ea typeface="Arial"/>
              <a:cs typeface="Arial"/>
              <a:sym typeface="Arial"/>
            </a:endParaRPr>
          </a:p>
          <a:p>
            <a:pPr lvl="0">
              <a:spcBef>
                <a:spcPts val="0"/>
              </a:spcBef>
              <a:spcAft>
                <a:spcPts val="0"/>
              </a:spcAft>
              <a:buClr>
                <a:srgbClr val="000000"/>
              </a:buClr>
              <a:buSzPts val="1100"/>
            </a:pPr>
            <a:endParaRPr lang="en-GB" sz="1200" b="1" u="sng" dirty="0">
              <a:latin typeface="+mj-lt"/>
              <a:ea typeface="Arial"/>
              <a:cs typeface="Arial"/>
              <a:sym typeface="Arial"/>
              <a:hlinkClick r:id="rId13">
                <a:extLst>
                  <a:ext uri="{A12FA001-AC4F-418D-AE19-62706E023703}">
                    <ahyp:hlinkClr xmlns:ahyp="http://schemas.microsoft.com/office/drawing/2018/hyperlinkcolor" val="tx"/>
                  </a:ext>
                </a:extLst>
              </a:hlinkClick>
            </a:endParaRPr>
          </a:p>
        </p:txBody>
      </p:sp>
      <p:sp>
        <p:nvSpPr>
          <p:cNvPr id="43" name="TextBox 42">
            <a:extLst>
              <a:ext uri="{FF2B5EF4-FFF2-40B4-BE49-F238E27FC236}">
                <a16:creationId xmlns:a16="http://schemas.microsoft.com/office/drawing/2014/main" id="{C5C955A1-7573-4D92-A548-602F582396C5}"/>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4" name="Group 43">
            <a:extLst>
              <a:ext uri="{FF2B5EF4-FFF2-40B4-BE49-F238E27FC236}">
                <a16:creationId xmlns:a16="http://schemas.microsoft.com/office/drawing/2014/main" id="{B994F881-A645-45A4-A601-50FF7B62231A}"/>
              </a:ext>
            </a:extLst>
          </p:cNvPr>
          <p:cNvGrpSpPr/>
          <p:nvPr/>
        </p:nvGrpSpPr>
        <p:grpSpPr>
          <a:xfrm>
            <a:off x="11313026" y="6458695"/>
            <a:ext cx="288000" cy="288000"/>
            <a:chOff x="8612267" y="5218900"/>
            <a:chExt cx="288000" cy="288000"/>
          </a:xfrm>
        </p:grpSpPr>
        <p:sp>
          <p:nvSpPr>
            <p:cNvPr id="45" name="Oval 44">
              <a:hlinkClick r:id="rId14" action="ppaction://hlinksldjump"/>
              <a:extLst>
                <a:ext uri="{FF2B5EF4-FFF2-40B4-BE49-F238E27FC236}">
                  <a16:creationId xmlns:a16="http://schemas.microsoft.com/office/drawing/2014/main" id="{3F7FBEDD-E4C7-4088-A32B-89A7805D1F3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CCB48483-7C4C-487B-93D5-63DD37FF334C}"/>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4">
            <a:extLst>
              <a:ext uri="{FF2B5EF4-FFF2-40B4-BE49-F238E27FC236}">
                <a16:creationId xmlns:a16="http://schemas.microsoft.com/office/drawing/2014/main" id="{698AF008-76AB-478B-9ED4-57BD5A0F9FAF}"/>
              </a:ext>
            </a:extLst>
          </p:cNvPr>
          <p:cNvSpPr txBox="1">
            <a:spLocks/>
          </p:cNvSpPr>
          <p:nvPr/>
        </p:nvSpPr>
        <p:spPr>
          <a:xfrm>
            <a:off x="3826399" y="420308"/>
            <a:ext cx="7331335"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fontAlgn="auto">
              <a:lnSpc>
                <a:spcPct val="100000"/>
              </a:lnSpc>
              <a:buClr>
                <a:srgbClr val="000000"/>
              </a:buClr>
              <a:buSzPts val="1400"/>
              <a:defRPr/>
            </a:pPr>
            <a:r>
              <a:rPr lang="en-GB" sz="2200" kern="0" dirty="0"/>
              <a:t>Improving dialogues between healthcare providers, </a:t>
            </a:r>
            <a:r>
              <a:rPr lang="en-GB" sz="2200" dirty="0"/>
              <a:t>people affected by health conditions</a:t>
            </a:r>
            <a:r>
              <a:rPr lang="en-GB" sz="2200" kern="0" dirty="0"/>
              <a:t> and others to enable shared decision making</a:t>
            </a:r>
          </a:p>
        </p:txBody>
      </p:sp>
      <p:pic>
        <p:nvPicPr>
          <p:cNvPr id="36" name="Picture 35">
            <a:hlinkClick r:id="rId15" action="ppaction://hlinksldjump"/>
            <a:extLst>
              <a:ext uri="{FF2B5EF4-FFF2-40B4-BE49-F238E27FC236}">
                <a16:creationId xmlns:a16="http://schemas.microsoft.com/office/drawing/2014/main" id="{F80BA7D5-12AC-41E3-B3AA-4E8DDA526346}"/>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1" name="Picture 40">
            <a:hlinkClick r:id="rId17" action="ppaction://hlinksldjump"/>
            <a:extLst>
              <a:ext uri="{FF2B5EF4-FFF2-40B4-BE49-F238E27FC236}">
                <a16:creationId xmlns:a16="http://schemas.microsoft.com/office/drawing/2014/main" id="{98E9D5D7-9B98-437C-AAF6-1F5CCE8AA360}"/>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7" name="Oval 46">
            <a:extLst>
              <a:ext uri="{FF2B5EF4-FFF2-40B4-BE49-F238E27FC236}">
                <a16:creationId xmlns:a16="http://schemas.microsoft.com/office/drawing/2014/main" id="{636EF846-5655-4AEA-AA0C-7BC4CE299335}"/>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19" action="ppaction://hlinksldjump"/>
            <a:extLst>
              <a:ext uri="{FF2B5EF4-FFF2-40B4-BE49-F238E27FC236}">
                <a16:creationId xmlns:a16="http://schemas.microsoft.com/office/drawing/2014/main" id="{1119BF50-000F-42E7-A6C1-07BBAB0E6E7A}"/>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2" name="Picture 51">
            <a:hlinkClick r:id="rId22" action="ppaction://hlinksldjump"/>
            <a:extLst>
              <a:ext uri="{FF2B5EF4-FFF2-40B4-BE49-F238E27FC236}">
                <a16:creationId xmlns:a16="http://schemas.microsoft.com/office/drawing/2014/main" id="{F6A8DC17-DDAF-4B8A-8441-7298E4FB9393}"/>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2" name="Group 31">
            <a:extLst>
              <a:ext uri="{FF2B5EF4-FFF2-40B4-BE49-F238E27FC236}">
                <a16:creationId xmlns:a16="http://schemas.microsoft.com/office/drawing/2014/main" id="{D30C8D42-48DF-4C0C-A0A4-30B455A54922}"/>
              </a:ext>
            </a:extLst>
          </p:cNvPr>
          <p:cNvGrpSpPr/>
          <p:nvPr/>
        </p:nvGrpSpPr>
        <p:grpSpPr>
          <a:xfrm>
            <a:off x="517617" y="439395"/>
            <a:ext cx="3266955" cy="1089529"/>
            <a:chOff x="1141622" y="2021934"/>
            <a:chExt cx="3266955" cy="1089529"/>
          </a:xfrm>
        </p:grpSpPr>
        <p:pic>
          <p:nvPicPr>
            <p:cNvPr id="56" name="Picture 55">
              <a:extLst>
                <a:ext uri="{FF2B5EF4-FFF2-40B4-BE49-F238E27FC236}">
                  <a16:creationId xmlns:a16="http://schemas.microsoft.com/office/drawing/2014/main" id="{2D178D09-F2D7-4A15-B8A5-D76FD9F9C319}"/>
                </a:ext>
              </a:extLst>
            </p:cNvPr>
            <p:cNvPicPr>
              <a:picLocks noChangeAspect="1"/>
            </p:cNvPicPr>
            <p:nvPr/>
          </p:nvPicPr>
          <p:blipFill>
            <a:blip r:embed="rId25"/>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8E8851C9-C35B-4F2A-8B58-F6710D161BBA}"/>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8" name="Picture 57" descr="Logo, icon&#10;&#10;Description automatically generated">
            <a:extLst>
              <a:ext uri="{FF2B5EF4-FFF2-40B4-BE49-F238E27FC236}">
                <a16:creationId xmlns:a16="http://schemas.microsoft.com/office/drawing/2014/main" id="{836E81E2-19E1-4979-A2BD-F015CBAAD2E1}"/>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64409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239622"/>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j-lt"/>
                <a:ea typeface="Arial"/>
                <a:cs typeface="Arial"/>
                <a:sym typeface="Arial"/>
              </a:rPr>
              <a:t>The benefits of personalised healthcare for individuals and wider society</a:t>
            </a:r>
            <a:endParaRPr lang="en-GB" sz="1200" b="1" dirty="0">
              <a:latin typeface="+mj-lt"/>
              <a:ea typeface="Arial"/>
              <a:cs typeface="Arial"/>
              <a:sym typeface="Arial"/>
              <a:hlinkClick r:id="rId3">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4"/>
              </a:rPr>
              <a:t>Presentation deck </a:t>
            </a:r>
            <a:r>
              <a:rPr lang="en-GB" sz="1100" dirty="0">
                <a:solidFill>
                  <a:schemeClr val="dk1"/>
                </a:solidFill>
                <a:latin typeface="+mj-lt"/>
                <a:ea typeface="Arial"/>
                <a:cs typeface="Arial"/>
                <a:sym typeface="Arial"/>
                <a:hlinkClick r:id="rId4"/>
              </a:rPr>
              <a:t>(Personalised Healthcare Toolkit </a:t>
            </a:r>
            <a:r>
              <a:rPr lang="en-GB" sz="1100" dirty="0">
                <a:latin typeface="+mj-lt"/>
                <a:ea typeface="Arial"/>
                <a:cs typeface="Arial"/>
                <a:sym typeface="Arial"/>
                <a:hlinkClick r:id="rId4"/>
              </a:rPr>
              <a:t>for the Patient Community</a:t>
            </a:r>
            <a:r>
              <a:rPr lang="en-GB" sz="1100" dirty="0">
                <a:solidFill>
                  <a:schemeClr val="dk1"/>
                </a:solidFill>
                <a:latin typeface="+mj-lt"/>
                <a:ea typeface="Arial"/>
                <a:cs typeface="Arial"/>
                <a:sym typeface="Arial"/>
                <a:hlinkClick r:id="rId4"/>
              </a:rPr>
              <a:t>)</a:t>
            </a:r>
            <a:endParaRPr lang="en-GB" sz="1100" dirty="0">
              <a:solidFill>
                <a:schemeClr val="dk1"/>
              </a:solidFill>
              <a:latin typeface="+mj-lt"/>
              <a:ea typeface="Arial"/>
              <a:cs typeface="Arial"/>
              <a:sym typeface="Arial"/>
            </a:endParaRPr>
          </a:p>
          <a:p>
            <a:pPr marL="172800" lvl="0">
              <a:spcBef>
                <a:spcPts val="300"/>
              </a:spcBef>
              <a:spcAft>
                <a:spcPts val="0"/>
              </a:spcAft>
              <a:buClr>
                <a:srgbClr val="000000"/>
              </a:buClr>
              <a:buSzPts val="1100"/>
            </a:pPr>
            <a:r>
              <a:rPr lang="en-GB" sz="1050" dirty="0">
                <a:solidFill>
                  <a:schemeClr val="dk1"/>
                </a:solidFill>
                <a:latin typeface="+mj-lt"/>
                <a:ea typeface="Arial"/>
                <a:cs typeface="Arial"/>
                <a:sym typeface="Arial"/>
              </a:rPr>
              <a:t>Editable slide deck covering the value of personalised </a:t>
            </a:r>
            <a:r>
              <a:rPr lang="en-GB" sz="1050" dirty="0">
                <a:solidFill>
                  <a:schemeClr val="dk1"/>
                </a:solidFill>
                <a:latin typeface="+mj-lt"/>
                <a:cs typeface="Arial"/>
                <a:sym typeface="Arial"/>
              </a:rPr>
              <a:t>healthcare for people affected by health conditions</a:t>
            </a:r>
          </a:p>
          <a:p>
            <a:pPr marL="172800" lvl="0">
              <a:spcBef>
                <a:spcPts val="10"/>
              </a:spcBef>
              <a:spcAft>
                <a:spcPts val="0"/>
              </a:spcAft>
              <a:buClr>
                <a:srgbClr val="000000"/>
              </a:buClr>
              <a:buSzPts val="1100"/>
            </a:pPr>
            <a:endParaRPr lang="en-GB" sz="1050" dirty="0">
              <a:solidFill>
                <a:schemeClr val="dk1"/>
              </a:solidFill>
              <a:latin typeface="+mj-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5"/>
              </a:rPr>
              <a:t>Factsheet </a:t>
            </a:r>
            <a:r>
              <a:rPr lang="en-GB" sz="1100" dirty="0">
                <a:solidFill>
                  <a:schemeClr val="dk1"/>
                </a:solidFill>
                <a:latin typeface="+mj-lt"/>
                <a:ea typeface="Arial"/>
                <a:cs typeface="Arial"/>
                <a:sym typeface="Arial"/>
                <a:hlinkClick r:id="rId5"/>
              </a:rPr>
              <a:t>(Personalised Healthcare Toolkit </a:t>
            </a:r>
            <a:r>
              <a:rPr lang="en-GB" sz="1100" dirty="0">
                <a:latin typeface="+mj-lt"/>
                <a:ea typeface="Arial"/>
                <a:cs typeface="Arial"/>
                <a:sym typeface="Arial"/>
                <a:hlinkClick r:id="rId5"/>
              </a:rPr>
              <a:t>for the Patient Community</a:t>
            </a:r>
            <a:r>
              <a:rPr lang="en-GB" sz="1100" dirty="0">
                <a:solidFill>
                  <a:schemeClr val="dk1"/>
                </a:solidFill>
                <a:latin typeface="+mj-lt"/>
                <a:ea typeface="Arial"/>
                <a:cs typeface="Arial"/>
                <a:sym typeface="Arial"/>
                <a:hlinkClick r:id="rId5"/>
              </a:rPr>
              <a:t>)</a:t>
            </a:r>
            <a:endParaRPr lang="en-GB" sz="1100" dirty="0">
              <a:solidFill>
                <a:schemeClr val="dk1"/>
              </a:solidFill>
              <a:latin typeface="+mj-lt"/>
              <a:ea typeface="Arial"/>
              <a:cs typeface="Arial"/>
              <a:sym typeface="Arial"/>
            </a:endParaRPr>
          </a:p>
          <a:p>
            <a:pPr marL="172800" lvl="0">
              <a:spcBef>
                <a:spcPts val="300"/>
              </a:spcBef>
              <a:spcAft>
                <a:spcPts val="0"/>
              </a:spcAft>
              <a:buClr>
                <a:srgbClr val="000000"/>
              </a:buClr>
              <a:buSzPts val="1100"/>
            </a:pPr>
            <a:r>
              <a:rPr lang="en-GB" sz="1050" dirty="0">
                <a:solidFill>
                  <a:schemeClr val="dk1"/>
                </a:solidFill>
                <a:latin typeface="+mj-lt"/>
                <a:ea typeface="Arial"/>
                <a:cs typeface="Arial"/>
                <a:sym typeface="Arial"/>
              </a:rPr>
              <a:t>Factsheet outlining the benefits of personalised healthcare towards individual care and wider societal value</a:t>
            </a:r>
          </a:p>
          <a:p>
            <a:pPr marL="172800" lvl="0">
              <a:spcBef>
                <a:spcPts val="10"/>
              </a:spcBef>
              <a:spcAft>
                <a:spcPts val="0"/>
              </a:spcAft>
              <a:buClr>
                <a:srgbClr val="000000"/>
              </a:buClr>
              <a:buSzPts val="1100"/>
            </a:pPr>
            <a:endParaRPr lang="en-GB" sz="1050" dirty="0">
              <a:solidFill>
                <a:schemeClr val="dk1"/>
              </a:solidFill>
              <a:latin typeface="+mj-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6"/>
              </a:rPr>
              <a:t>Frequently Asked Questions </a:t>
            </a:r>
            <a:r>
              <a:rPr lang="en-GB" sz="1100" dirty="0">
                <a:solidFill>
                  <a:schemeClr val="dk1"/>
                </a:solidFill>
                <a:latin typeface="+mj-lt"/>
                <a:ea typeface="Arial"/>
                <a:cs typeface="Arial"/>
                <a:sym typeface="Arial"/>
                <a:hlinkClick r:id="rId6"/>
              </a:rPr>
              <a:t>(Personalised Healthcare Toolkit </a:t>
            </a:r>
            <a:r>
              <a:rPr lang="en-GB" sz="1100" dirty="0">
                <a:latin typeface="+mj-lt"/>
                <a:ea typeface="Arial"/>
                <a:cs typeface="Arial"/>
                <a:sym typeface="Arial"/>
                <a:hlinkClick r:id="rId6"/>
              </a:rPr>
              <a:t>for the Patient Community</a:t>
            </a:r>
            <a:r>
              <a:rPr lang="en-GB" sz="1100" dirty="0">
                <a:solidFill>
                  <a:schemeClr val="dk1"/>
                </a:solidFill>
                <a:latin typeface="+mj-lt"/>
                <a:ea typeface="Arial"/>
                <a:cs typeface="Arial"/>
                <a:sym typeface="Arial"/>
                <a:hlinkClick r:id="rId6"/>
              </a:rPr>
              <a:t>)</a:t>
            </a:r>
            <a:endParaRPr lang="en-GB" sz="1100" dirty="0">
              <a:solidFill>
                <a:schemeClr val="dk1"/>
              </a:solidFill>
              <a:latin typeface="+mj-lt"/>
              <a:ea typeface="Arial"/>
              <a:cs typeface="Arial"/>
              <a:sym typeface="Arial"/>
            </a:endParaRPr>
          </a:p>
          <a:p>
            <a:pPr marL="172800" lvl="0">
              <a:spcBef>
                <a:spcPts val="300"/>
              </a:spcBef>
              <a:spcAft>
                <a:spcPts val="0"/>
              </a:spcAft>
              <a:buClr>
                <a:srgbClr val="000000"/>
              </a:buClr>
              <a:buSzPts val="1100"/>
            </a:pPr>
            <a:r>
              <a:rPr lang="en-GB" sz="1050" dirty="0">
                <a:solidFill>
                  <a:schemeClr val="dk1"/>
                </a:solidFill>
                <a:latin typeface="+mj-lt"/>
                <a:ea typeface="Arial"/>
                <a:cs typeface="Arial"/>
                <a:sym typeface="Arial"/>
              </a:rPr>
              <a:t>Frequently asked questions </a:t>
            </a:r>
            <a:r>
              <a:rPr lang="en-GB" sz="1050" dirty="0">
                <a:solidFill>
                  <a:schemeClr val="dk1"/>
                </a:solidFill>
                <a:latin typeface="+mj-lt"/>
                <a:cs typeface="Arial"/>
                <a:sym typeface="Arial"/>
              </a:rPr>
              <a:t>for people affected by health </a:t>
            </a:r>
            <a:r>
              <a:rPr lang="en-GB" sz="1050" dirty="0">
                <a:solidFill>
                  <a:schemeClr val="dk1"/>
                </a:solidFill>
                <a:latin typeface="+mn-lt"/>
                <a:cs typeface="Arial"/>
                <a:sym typeface="Arial"/>
              </a:rPr>
              <a:t>conditions and carers about topics in personalised healthcare</a:t>
            </a:r>
          </a:p>
          <a:p>
            <a:pPr lvl="0">
              <a:lnSpc>
                <a:spcPct val="150000"/>
              </a:lnSpc>
              <a:spcBef>
                <a:spcPts val="0"/>
              </a:spcBef>
              <a:spcAft>
                <a:spcPts val="0"/>
              </a:spcAft>
              <a:buClr>
                <a:srgbClr val="000000"/>
              </a:buClr>
              <a:buSzPts val="1100"/>
            </a:pPr>
            <a:endParaRPr lang="en-GB" sz="1200" b="1" u="sng" dirty="0">
              <a:latin typeface="+mj-lt"/>
              <a:ea typeface="Arial"/>
              <a:cs typeface="Arial"/>
              <a:sym typeface="Arial"/>
              <a:hlinkClick r:id="rId7">
                <a:extLst>
                  <a:ext uri="{A12FA001-AC4F-418D-AE19-62706E023703}">
                    <ahyp:hlinkClr xmlns:ahyp="http://schemas.microsoft.com/office/drawing/2018/hyperlinkcolor" val="tx"/>
                  </a:ext>
                </a:extLst>
              </a:hlinkClick>
            </a:endParaRPr>
          </a:p>
          <a:p>
            <a:pPr>
              <a:spcBef>
                <a:spcPts val="0"/>
              </a:spcBef>
              <a:spcAft>
                <a:spcPts val="600"/>
              </a:spcAft>
              <a:buClr>
                <a:srgbClr val="000000"/>
              </a:buClr>
              <a:buSzPts val="1100"/>
            </a:pPr>
            <a:r>
              <a:rPr lang="en-GB" sz="1200" b="1" dirty="0">
                <a:latin typeface="+mj-lt"/>
                <a:cs typeface="Arial"/>
                <a:sym typeface="Arial"/>
              </a:rPr>
              <a:t>About advocacy, including how to create evidence for advocacy impact</a:t>
            </a:r>
          </a:p>
          <a:p>
            <a:pPr marL="171450" lvl="0" indent="-171450" eaLnBrk="1" fontAlgn="auto" hangingPunct="1">
              <a:spcBef>
                <a:spcPts val="300"/>
              </a:spcBef>
              <a:spcAft>
                <a:spcPts val="0"/>
              </a:spcAft>
              <a:buClr>
                <a:srgbClr val="FCBD4A"/>
              </a:buClr>
              <a:buSzPts val="1100"/>
              <a:buFont typeface="Arial" panose="020B0604020202020204" pitchFamily="34" charset="0"/>
              <a:buChar char="•"/>
              <a:defRPr/>
            </a:pPr>
            <a:r>
              <a:rPr lang="en-GB" sz="1100" b="1" dirty="0">
                <a:solidFill>
                  <a:schemeClr val="dk1"/>
                </a:solidFill>
                <a:latin typeface="+mn-lt"/>
                <a:cs typeface="Arial"/>
                <a:sym typeface="Arial"/>
                <a:hlinkClick r:id="rId8"/>
              </a:rPr>
              <a:t>Background information </a:t>
            </a:r>
            <a:r>
              <a:rPr lang="en-GB" sz="1100" dirty="0">
                <a:solidFill>
                  <a:schemeClr val="dk1"/>
                </a:solidFill>
                <a:latin typeface="+mn-lt"/>
                <a:cs typeface="Arial"/>
                <a:sym typeface="Arial"/>
                <a:hlinkClick r:id="rId8"/>
              </a:rPr>
              <a:t>(European Centre for Disease Prevention and Control)</a:t>
            </a:r>
            <a:endParaRPr lang="en-GB" sz="1100" dirty="0">
              <a:solidFill>
                <a:schemeClr val="dk1"/>
              </a:solidFill>
              <a:latin typeface="+mn-lt"/>
              <a:cs typeface="Arial"/>
              <a:sym typeface="Arial"/>
            </a:endParaRPr>
          </a:p>
          <a:p>
            <a:pPr marL="172800" lvl="0" eaLnBrk="1" fontAlgn="auto" hangingPunct="1">
              <a:spcBef>
                <a:spcPts val="300"/>
              </a:spcBef>
              <a:spcAft>
                <a:spcPts val="0"/>
              </a:spcAft>
              <a:buClr>
                <a:srgbClr val="000000"/>
              </a:buClr>
              <a:buSzPts val="1100"/>
              <a:defRPr/>
            </a:pPr>
            <a:r>
              <a:rPr lang="en-GB" sz="1050" dirty="0">
                <a:solidFill>
                  <a:schemeClr val="dk1"/>
                </a:solidFill>
                <a:latin typeface="+mn-lt"/>
                <a:cs typeface="Arial"/>
                <a:sym typeface="Arial"/>
              </a:rPr>
              <a:t>Short description of health advocacy</a:t>
            </a:r>
          </a:p>
          <a:p>
            <a:pPr marL="172800" lvl="0" eaLnBrk="1" fontAlgn="auto" hangingPunct="1">
              <a:spcBef>
                <a:spcPts val="10"/>
              </a:spcBef>
              <a:spcAft>
                <a:spcPts val="0"/>
              </a:spcAft>
              <a:buClr>
                <a:srgbClr val="000000"/>
              </a:buClr>
              <a:buSzPts val="1100"/>
              <a:defRPr/>
            </a:pPr>
            <a:endParaRPr lang="en-GB" sz="1050" b="1" dirty="0">
              <a:solidFill>
                <a:schemeClr val="dk1"/>
              </a:solidFill>
              <a:latin typeface="+mn-lt"/>
              <a:ea typeface="Arial"/>
              <a:cs typeface="Arial"/>
              <a:sym typeface="Arial"/>
              <a:hlinkClick r:id="rId9"/>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n-lt"/>
                <a:ea typeface="Arial"/>
                <a:cs typeface="Arial"/>
                <a:sym typeface="Arial"/>
                <a:hlinkClick r:id="rId9"/>
              </a:rPr>
              <a:t>Webinar </a:t>
            </a:r>
            <a:r>
              <a:rPr lang="en-GB" sz="1100" dirty="0">
                <a:solidFill>
                  <a:schemeClr val="dk1"/>
                </a:solidFill>
                <a:latin typeface="+mn-lt"/>
                <a:ea typeface="Arial"/>
                <a:cs typeface="Arial"/>
                <a:sym typeface="Arial"/>
                <a:hlinkClick r:id="rId9"/>
              </a:rPr>
              <a:t>(Workgroup of European Cancer Patient Advocacy Networks)</a:t>
            </a:r>
            <a:endParaRPr lang="en-GB" sz="1100" dirty="0">
              <a:solidFill>
                <a:schemeClr val="dk1"/>
              </a:solidFill>
              <a:latin typeface="+mn-lt"/>
              <a:ea typeface="Arial"/>
              <a:cs typeface="Arial"/>
              <a:sym typeface="Arial"/>
            </a:endParaRPr>
          </a:p>
          <a:p>
            <a:pPr marL="172800" lvl="0">
              <a:spcBef>
                <a:spcPts val="300"/>
              </a:spcBef>
              <a:spcAft>
                <a:spcPts val="0"/>
              </a:spcAft>
              <a:buClr>
                <a:srgbClr val="000000"/>
              </a:buClr>
              <a:buSzPts val="1100"/>
            </a:pPr>
            <a:r>
              <a:rPr lang="en-GB" sz="1050" dirty="0">
                <a:solidFill>
                  <a:schemeClr val="dk1"/>
                </a:solidFill>
                <a:latin typeface="+mn-lt"/>
                <a:ea typeface="Arial"/>
                <a:cs typeface="Arial"/>
                <a:sym typeface="Arial"/>
              </a:rPr>
              <a:t>An introduction to evidence-based advocacy, and how to c</a:t>
            </a:r>
            <a:r>
              <a:rPr lang="en-GB" sz="1050" dirty="0">
                <a:solidFill>
                  <a:schemeClr val="dk1"/>
                </a:solidFill>
                <a:latin typeface="+mn-lt"/>
                <a:cs typeface="Arial"/>
                <a:sym typeface="Arial"/>
              </a:rPr>
              <a:t>reate evidence for advocacy impact</a:t>
            </a:r>
            <a:endParaRPr lang="en-GB" sz="1050" dirty="0">
              <a:solidFill>
                <a:schemeClr val="dk1"/>
              </a:solidFill>
              <a:latin typeface="+mn-lt"/>
              <a:ea typeface="Arial"/>
              <a:cs typeface="Arial"/>
              <a:sym typeface="Arial"/>
            </a:endParaRPr>
          </a:p>
          <a:p>
            <a:pPr marL="171450" lvl="0" indent="-171450" eaLnBrk="1" fontAlgn="auto" hangingPunct="1">
              <a:spcBef>
                <a:spcPts val="0"/>
              </a:spcBef>
              <a:spcAft>
                <a:spcPts val="0"/>
              </a:spcAft>
              <a:buClr>
                <a:srgbClr val="000000"/>
              </a:buClr>
              <a:buSzPts val="1100"/>
              <a:buFont typeface="Arial" panose="020B0604020202020204" pitchFamily="34" charset="0"/>
              <a:buChar char="•"/>
              <a:defRPr/>
            </a:pPr>
            <a:endParaRPr lang="en-GB" sz="1050" dirty="0">
              <a:latin typeface="+mn-lt"/>
              <a:sym typeface="Arial"/>
            </a:endParaRPr>
          </a:p>
          <a:p>
            <a:pPr lvl="0">
              <a:spcBef>
                <a:spcPts val="0"/>
              </a:spcBef>
              <a:spcAft>
                <a:spcPts val="0"/>
              </a:spcAft>
              <a:buClr>
                <a:schemeClr val="accent4"/>
              </a:buClr>
              <a:buSzPts val="1100"/>
            </a:pPr>
            <a:endParaRPr lang="en-GB" sz="1200" b="1" dirty="0">
              <a:solidFill>
                <a:srgbClr val="000000"/>
              </a:solidFill>
              <a:latin typeface="Arial"/>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j-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10"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j-lt"/>
              </a:rPr>
              <a:t>BEST PRACTICE EXAMPLES</a:t>
            </a:r>
          </a:p>
        </p:txBody>
      </p:sp>
      <p:sp>
        <p:nvSpPr>
          <p:cNvPr id="21" name="TextBox 20">
            <a:hlinkClick r:id="rId11"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j-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9000" y="4764028"/>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Arial"/>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Arial"/>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Arial"/>
                <a:cs typeface="Arial"/>
                <a:sym typeface="Arial"/>
              </a:rPr>
              <a:t>Providing educational support materials and tools for healthcare leaders to become strong advocates for personalised healthcare</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j-lt"/>
              </a:rPr>
              <a:t>Find out… </a:t>
            </a:r>
          </a:p>
        </p:txBody>
      </p:sp>
      <p:sp>
        <p:nvSpPr>
          <p:cNvPr id="32" name="Rectangle 31">
            <a:hlinkClick r:id="rId11" action="ppaction://hlinksldjump"/>
            <a:extLst>
              <a:ext uri="{FF2B5EF4-FFF2-40B4-BE49-F238E27FC236}">
                <a16:creationId xmlns:a16="http://schemas.microsoft.com/office/drawing/2014/main" id="{3BA2E55A-1972-4168-8C9A-42DECA2E2967}"/>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39" name="Rectangle 38">
            <a:hlinkClick r:id="rId14" action="ppaction://hlinksldjump"/>
            <a:extLst>
              <a:ext uri="{FF2B5EF4-FFF2-40B4-BE49-F238E27FC236}">
                <a16:creationId xmlns:a16="http://schemas.microsoft.com/office/drawing/2014/main" id="{4D811052-F5D0-4556-A024-BCEEC943635A}"/>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0" name="Rectangle 39">
            <a:hlinkClick r:id="rId15" action="ppaction://hlinksldjump"/>
            <a:extLst>
              <a:ext uri="{FF2B5EF4-FFF2-40B4-BE49-F238E27FC236}">
                <a16:creationId xmlns:a16="http://schemas.microsoft.com/office/drawing/2014/main" id="{AC1FEC5B-0665-4B92-8BF3-3DE6B18CBCDF}"/>
              </a:ext>
            </a:extLst>
          </p:cNvPr>
          <p:cNvSpPr/>
          <p:nvPr/>
        </p:nvSpPr>
        <p:spPr>
          <a:xfrm>
            <a:off x="143142" y="3079973"/>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41" name="Rectangle 40">
            <a:hlinkClick r:id="rId16" action="ppaction://hlinksldjump"/>
            <a:extLst>
              <a:ext uri="{FF2B5EF4-FFF2-40B4-BE49-F238E27FC236}">
                <a16:creationId xmlns:a16="http://schemas.microsoft.com/office/drawing/2014/main" id="{66E50F5A-F3A5-4335-B44C-4DC36C5D72FA}"/>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4" name="TextBox 43">
            <a:extLst>
              <a:ext uri="{FF2B5EF4-FFF2-40B4-BE49-F238E27FC236}">
                <a16:creationId xmlns:a16="http://schemas.microsoft.com/office/drawing/2014/main" id="{49132F47-5BD6-499D-8553-3E6861107B1D}"/>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5" name="Group 44">
            <a:extLst>
              <a:ext uri="{FF2B5EF4-FFF2-40B4-BE49-F238E27FC236}">
                <a16:creationId xmlns:a16="http://schemas.microsoft.com/office/drawing/2014/main" id="{F07F05F4-4C03-41BD-B573-F96D64ED35B8}"/>
              </a:ext>
            </a:extLst>
          </p:cNvPr>
          <p:cNvGrpSpPr/>
          <p:nvPr/>
        </p:nvGrpSpPr>
        <p:grpSpPr>
          <a:xfrm>
            <a:off x="11313026" y="6458695"/>
            <a:ext cx="288000" cy="288000"/>
            <a:chOff x="8612267" y="5218900"/>
            <a:chExt cx="288000" cy="288000"/>
          </a:xfrm>
        </p:grpSpPr>
        <p:sp>
          <p:nvSpPr>
            <p:cNvPr id="46" name="Oval 45">
              <a:hlinkClick r:id="rId17" action="ppaction://hlinksldjump"/>
              <a:extLst>
                <a:ext uri="{FF2B5EF4-FFF2-40B4-BE49-F238E27FC236}">
                  <a16:creationId xmlns:a16="http://schemas.microsoft.com/office/drawing/2014/main" id="{23DD8183-1426-4E6F-B153-C135901E2A46}"/>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F54266D7-B03C-47A1-AAC0-89F0E3081153}"/>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400" y="420308"/>
            <a:ext cx="7161390"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35" name="Picture 34">
            <a:hlinkClick r:id="rId18" action="ppaction://hlinksldjump"/>
            <a:extLst>
              <a:ext uri="{FF2B5EF4-FFF2-40B4-BE49-F238E27FC236}">
                <a16:creationId xmlns:a16="http://schemas.microsoft.com/office/drawing/2014/main" id="{83B4C524-12C0-44DB-8907-5236A9BD62E9}"/>
              </a:ext>
            </a:extLst>
          </p:cNvPr>
          <p:cNvPicPr>
            <a:picLocks noChangeAspect="1"/>
          </p:cNvPicPr>
          <p:nvPr/>
        </p:nvPicPr>
        <p:blipFill>
          <a:blip r:embed="rId19"/>
          <a:stretch>
            <a:fillRect/>
          </a:stretch>
        </p:blipFill>
        <p:spPr>
          <a:xfrm>
            <a:off x="161553" y="450732"/>
            <a:ext cx="235996" cy="227091"/>
          </a:xfrm>
          <a:prstGeom prst="rect">
            <a:avLst/>
          </a:prstGeom>
        </p:spPr>
      </p:pic>
      <p:pic>
        <p:nvPicPr>
          <p:cNvPr id="51" name="Picture 50">
            <a:hlinkClick r:id="rId20" action="ppaction://hlinksldjump"/>
            <a:extLst>
              <a:ext uri="{FF2B5EF4-FFF2-40B4-BE49-F238E27FC236}">
                <a16:creationId xmlns:a16="http://schemas.microsoft.com/office/drawing/2014/main" id="{F557B126-65E5-44AC-8EA4-CB5E628AC630}"/>
              </a:ext>
            </a:extLst>
          </p:cNvPr>
          <p:cNvPicPr>
            <a:picLocks noChangeAspect="1"/>
          </p:cNvPicPr>
          <p:nvPr/>
        </p:nvPicPr>
        <p:blipFill>
          <a:blip r:embed="rId21"/>
          <a:stretch>
            <a:fillRect/>
          </a:stretch>
        </p:blipFill>
        <p:spPr>
          <a:xfrm>
            <a:off x="143742" y="1039387"/>
            <a:ext cx="271618" cy="365126"/>
          </a:xfrm>
          <a:prstGeom prst="rect">
            <a:avLst/>
          </a:prstGeom>
        </p:spPr>
      </p:pic>
      <p:sp>
        <p:nvSpPr>
          <p:cNvPr id="52" name="Oval 51">
            <a:extLst>
              <a:ext uri="{FF2B5EF4-FFF2-40B4-BE49-F238E27FC236}">
                <a16:creationId xmlns:a16="http://schemas.microsoft.com/office/drawing/2014/main" id="{643DB807-35CD-4C73-A05A-6803F4100A0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22" action="ppaction://hlinksldjump"/>
            <a:extLst>
              <a:ext uri="{FF2B5EF4-FFF2-40B4-BE49-F238E27FC236}">
                <a16:creationId xmlns:a16="http://schemas.microsoft.com/office/drawing/2014/main" id="{3E469351-4DA7-4910-B7C5-DCE52ECDD485}"/>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86676" y="145807"/>
            <a:ext cx="195449" cy="195449"/>
          </a:xfrm>
          <a:prstGeom prst="rect">
            <a:avLst/>
          </a:prstGeom>
        </p:spPr>
      </p:pic>
      <p:pic>
        <p:nvPicPr>
          <p:cNvPr id="55" name="Picture 54">
            <a:hlinkClick r:id="rId25" action="ppaction://hlinksldjump"/>
            <a:extLst>
              <a:ext uri="{FF2B5EF4-FFF2-40B4-BE49-F238E27FC236}">
                <a16:creationId xmlns:a16="http://schemas.microsoft.com/office/drawing/2014/main" id="{85BD5446-13AF-4E07-8C57-62CAEA650A25}"/>
              </a:ext>
            </a:extLst>
          </p:cNvPr>
          <p:cNvPicPr>
            <a:picLocks noChangeAspect="1"/>
          </p:cNvPicPr>
          <p:nvPr/>
        </p:nvPicPr>
        <p:blipFill>
          <a:blip r:embed="rId26">
            <a:duotone>
              <a:schemeClr val="accent3">
                <a:shade val="45000"/>
                <a:satMod val="135000"/>
              </a:schemeClr>
              <a:prstClr val="white"/>
            </a:duotone>
            <a:extLst>
              <a:ext uri="{BEBA8EAE-BF5A-486C-A8C5-ECC9F3942E4B}">
                <a14:imgProps xmlns:a14="http://schemas.microsoft.com/office/drawing/2010/main">
                  <a14:imgLayer r:embed="rId27">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2" name="Group 41">
            <a:extLst>
              <a:ext uri="{FF2B5EF4-FFF2-40B4-BE49-F238E27FC236}">
                <a16:creationId xmlns:a16="http://schemas.microsoft.com/office/drawing/2014/main" id="{7F33A3C1-12B5-4013-99CE-31518A39D146}"/>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4733928A-6263-4480-ADF6-27D22DE9B80A}"/>
                </a:ext>
              </a:extLst>
            </p:cNvPr>
            <p:cNvPicPr>
              <a:picLocks noChangeAspect="1"/>
            </p:cNvPicPr>
            <p:nvPr/>
          </p:nvPicPr>
          <p:blipFill>
            <a:blip r:embed="rId28"/>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9D3301DE-3AC8-444C-A3E0-5C37014B19A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0" name="Picture 59" descr="Logo, icon&#10;&#10;Description automatically generated">
            <a:extLst>
              <a:ext uri="{FF2B5EF4-FFF2-40B4-BE49-F238E27FC236}">
                <a16:creationId xmlns:a16="http://schemas.microsoft.com/office/drawing/2014/main" id="{35FEF86C-42C3-4615-B78D-BB237C405E91}"/>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280275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AD4B-A0D8-4C42-8429-295D45211D64}"/>
              </a:ext>
            </a:extLst>
          </p:cNvPr>
          <p:cNvSpPr txBox="1">
            <a:spLocks/>
          </p:cNvSpPr>
          <p:nvPr/>
        </p:nvSpPr>
        <p:spPr>
          <a:xfrm>
            <a:off x="515939" y="365126"/>
            <a:ext cx="10837862" cy="103053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auto"/>
            <a:r>
              <a:rPr lang="en-GB" sz="2800" b="1" dirty="0">
                <a:solidFill>
                  <a:schemeClr val="tx1"/>
                </a:solidFill>
              </a:rPr>
              <a:t>Foreword</a:t>
            </a:r>
          </a:p>
        </p:txBody>
      </p:sp>
      <p:sp>
        <p:nvSpPr>
          <p:cNvPr id="3" name="TextBox 2">
            <a:extLst>
              <a:ext uri="{FF2B5EF4-FFF2-40B4-BE49-F238E27FC236}">
                <a16:creationId xmlns:a16="http://schemas.microsoft.com/office/drawing/2014/main" id="{B4B5E06C-F006-49D9-A6C3-317A185CDCE6}"/>
              </a:ext>
            </a:extLst>
          </p:cNvPr>
          <p:cNvSpPr txBox="1"/>
          <p:nvPr/>
        </p:nvSpPr>
        <p:spPr>
          <a:xfrm>
            <a:off x="515939" y="1485861"/>
            <a:ext cx="6986079" cy="4401205"/>
          </a:xfrm>
          <a:prstGeom prst="rect">
            <a:avLst/>
          </a:prstGeom>
          <a:noFill/>
        </p:spPr>
        <p:txBody>
          <a:bodyPr wrap="square" rtlCol="0">
            <a:spAutoFit/>
          </a:bodyPr>
          <a:lstStyle/>
          <a:p>
            <a:r>
              <a:rPr lang="en-GB" sz="1600" dirty="0">
                <a:latin typeface="+mn-lt"/>
                <a:sym typeface="Arial"/>
              </a:rPr>
              <a:t>Personalised healthcare is more than just a buzzword of the moment. </a:t>
            </a:r>
          </a:p>
          <a:p>
            <a:r>
              <a:rPr lang="en-GB" sz="1600" dirty="0">
                <a:latin typeface="+mn-lt"/>
                <a:sym typeface="Arial"/>
              </a:rPr>
              <a:t>It is </a:t>
            </a:r>
            <a:r>
              <a:rPr lang="en-GB" sz="1600" dirty="0">
                <a:latin typeface="+mn-lt"/>
              </a:rPr>
              <a:t>an approach</a:t>
            </a:r>
            <a:r>
              <a:rPr lang="en-GB" sz="1600" dirty="0">
                <a:latin typeface="+mn-lt"/>
                <a:sym typeface="Arial"/>
              </a:rPr>
              <a:t> that has the potential to </a:t>
            </a:r>
            <a:r>
              <a:rPr lang="en-GB" sz="1600" b="1" dirty="0">
                <a:latin typeface="+mn-lt"/>
                <a:cs typeface="Arial"/>
                <a:sym typeface="Arial"/>
              </a:rPr>
              <a:t>radically improve outcomes for people affected by health conditions and their communities</a:t>
            </a:r>
            <a:r>
              <a:rPr lang="en-GB" sz="1600" dirty="0">
                <a:latin typeface="+mn-lt"/>
                <a:sym typeface="Arial"/>
              </a:rPr>
              <a:t>, whilst </a:t>
            </a:r>
            <a:r>
              <a:rPr lang="en-GB" sz="1600" dirty="0">
                <a:latin typeface="+mn-lt"/>
                <a:cs typeface="Arial"/>
                <a:sym typeface="Arial"/>
              </a:rPr>
              <a:t>benefiting </a:t>
            </a:r>
            <a:r>
              <a:rPr lang="en-GB" sz="1600" b="1" dirty="0">
                <a:latin typeface="+mn-lt"/>
                <a:cs typeface="Arial"/>
                <a:sym typeface="Arial"/>
              </a:rPr>
              <a:t>healthcare systems and societies </a:t>
            </a:r>
            <a:r>
              <a:rPr lang="en-GB" sz="1600" dirty="0">
                <a:latin typeface="+mn-lt"/>
                <a:sym typeface="Arial"/>
              </a:rPr>
              <a:t>around the world. </a:t>
            </a:r>
          </a:p>
          <a:p>
            <a:endParaRPr lang="en-GB" sz="1600" dirty="0">
              <a:latin typeface="+mn-lt"/>
              <a:sym typeface="Arial"/>
            </a:endParaRPr>
          </a:p>
          <a:p>
            <a:r>
              <a:rPr lang="en-GB" sz="1600" dirty="0">
                <a:latin typeface="+mn-lt"/>
                <a:sym typeface="Arial"/>
              </a:rPr>
              <a:t>People affected by health conditions, healthcare practitioners, regulators, policy makers and the population at large are still discovering the potential </a:t>
            </a:r>
            <a:r>
              <a:rPr lang="en-GB" sz="1600" b="1" dirty="0">
                <a:latin typeface="+mn-lt"/>
                <a:sym typeface="Arial"/>
              </a:rPr>
              <a:t>paradigm shift </a:t>
            </a:r>
            <a:r>
              <a:rPr lang="en-GB" sz="1600" dirty="0">
                <a:latin typeface="+mn-lt"/>
                <a:sym typeface="Arial"/>
              </a:rPr>
              <a:t>that personalised healthcare represents, and with new areas continuously emerging, personalised healthcare interventions are already </a:t>
            </a:r>
            <a:r>
              <a:rPr lang="en-GB" sz="1600" b="1" dirty="0">
                <a:latin typeface="+mn-lt"/>
                <a:sym typeface="Arial"/>
              </a:rPr>
              <a:t>pushing beyond the limits </a:t>
            </a:r>
            <a:r>
              <a:rPr lang="en-GB" sz="1600" dirty="0">
                <a:latin typeface="+mn-lt"/>
                <a:sym typeface="Arial"/>
              </a:rPr>
              <a:t>of some healthcare ecosystems. </a:t>
            </a:r>
          </a:p>
          <a:p>
            <a:endParaRPr lang="en-GB" sz="1600" b="1" dirty="0">
              <a:latin typeface="+mn-lt"/>
              <a:sym typeface="Arial"/>
            </a:endParaRPr>
          </a:p>
          <a:p>
            <a:r>
              <a:rPr lang="en-GB" sz="1600" dirty="0">
                <a:latin typeface="+mn-lt"/>
                <a:sym typeface="Arial"/>
              </a:rPr>
              <a:t>As the landscape of healthcare shifts and evolves, never has it been more important to </a:t>
            </a:r>
            <a:r>
              <a:rPr lang="en-GB" sz="1600" b="1" dirty="0">
                <a:latin typeface="+mn-lt"/>
                <a:cs typeface="Arial"/>
                <a:sym typeface="Arial"/>
              </a:rPr>
              <a:t>understand, educate and advocate for personalised healthcare</a:t>
            </a:r>
            <a:r>
              <a:rPr lang="en-GB" sz="1600" dirty="0">
                <a:latin typeface="+mn-lt"/>
                <a:sym typeface="Arial"/>
              </a:rPr>
              <a:t>, with the aim of improving individual outcomes and achieving effective and sustainable healthcare for all within the community. </a:t>
            </a:r>
            <a:endParaRPr lang="en-GB" sz="1600" dirty="0">
              <a:latin typeface="+mn-lt"/>
            </a:endParaRPr>
          </a:p>
        </p:txBody>
      </p:sp>
      <p:sp>
        <p:nvSpPr>
          <p:cNvPr id="15" name="Rectangle 14">
            <a:extLst>
              <a:ext uri="{FF2B5EF4-FFF2-40B4-BE49-F238E27FC236}">
                <a16:creationId xmlns:a16="http://schemas.microsoft.com/office/drawing/2014/main" id="{86961B35-C6B7-4FA0-9F87-88DB89DFC9DD}"/>
              </a:ext>
            </a:extLst>
          </p:cNvPr>
          <p:cNvSpPr/>
          <p:nvPr/>
        </p:nvSpPr>
        <p:spPr>
          <a:xfrm>
            <a:off x="8940802" y="2942252"/>
            <a:ext cx="2066258" cy="13129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Continuous glucose monitoring technology helps people living with diabetes to self-manage the condition</a:t>
            </a:r>
            <a:r>
              <a:rPr lang="en-GB" sz="1200" baseline="30000" dirty="0"/>
              <a:t>2</a:t>
            </a:r>
            <a:r>
              <a:rPr lang="en-GB" sz="1200" dirty="0"/>
              <a:t> </a:t>
            </a:r>
          </a:p>
        </p:txBody>
      </p:sp>
      <p:sp>
        <p:nvSpPr>
          <p:cNvPr id="13" name="Rectangle 12">
            <a:extLst>
              <a:ext uri="{FF2B5EF4-FFF2-40B4-BE49-F238E27FC236}">
                <a16:creationId xmlns:a16="http://schemas.microsoft.com/office/drawing/2014/main" id="{71A90834-E85A-424D-BE43-F59326A1F64E}"/>
              </a:ext>
            </a:extLst>
          </p:cNvPr>
          <p:cNvSpPr/>
          <p:nvPr/>
        </p:nvSpPr>
        <p:spPr>
          <a:xfrm>
            <a:off x="8940802" y="4444639"/>
            <a:ext cx="2066258" cy="13129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Progress in non-small cell lung cancer and biomarker research has lead to a dramatic shift in how lung cancer is treated</a:t>
            </a:r>
            <a:r>
              <a:rPr lang="en-GB" sz="1200" baseline="30000" dirty="0"/>
              <a:t>3</a:t>
            </a:r>
          </a:p>
        </p:txBody>
      </p:sp>
      <p:sp>
        <p:nvSpPr>
          <p:cNvPr id="11" name="Rectangle 10">
            <a:extLst>
              <a:ext uri="{FF2B5EF4-FFF2-40B4-BE49-F238E27FC236}">
                <a16:creationId xmlns:a16="http://schemas.microsoft.com/office/drawing/2014/main" id="{B9F34449-0DE9-47F3-9724-D048CFB8A022}"/>
              </a:ext>
            </a:extLst>
          </p:cNvPr>
          <p:cNvSpPr/>
          <p:nvPr/>
        </p:nvSpPr>
        <p:spPr>
          <a:xfrm>
            <a:off x="8271801" y="1533101"/>
            <a:ext cx="3404260" cy="1077218"/>
          </a:xfrm>
          <a:prstGeom prst="rect">
            <a:avLst/>
          </a:prstGeom>
          <a:noFill/>
        </p:spPr>
        <p:txBody>
          <a:bodyPr wrap="square">
            <a:spAutoFit/>
          </a:bodyPr>
          <a:lstStyle/>
          <a:p>
            <a:pPr algn="ctr"/>
            <a:r>
              <a:rPr lang="en-GB" sz="1600" b="1" dirty="0">
                <a:solidFill>
                  <a:schemeClr val="bg2"/>
                </a:solidFill>
                <a:latin typeface="Arial" panose="020B0604020202020204" pitchFamily="34" charset="0"/>
              </a:rPr>
              <a:t>“Personalised healthcare involves the tailoring of care to an individual’s unique health needs and preferences”</a:t>
            </a:r>
            <a:endParaRPr lang="en-GB" sz="1600" b="1" dirty="0">
              <a:solidFill>
                <a:schemeClr val="bg2"/>
              </a:solidFill>
            </a:endParaRPr>
          </a:p>
        </p:txBody>
      </p:sp>
      <p:cxnSp>
        <p:nvCxnSpPr>
          <p:cNvPr id="17" name="Straight Connector 16">
            <a:extLst>
              <a:ext uri="{FF2B5EF4-FFF2-40B4-BE49-F238E27FC236}">
                <a16:creationId xmlns:a16="http://schemas.microsoft.com/office/drawing/2014/main" id="{DDE09431-E313-4098-8176-DAADD73C843B}"/>
              </a:ext>
            </a:extLst>
          </p:cNvPr>
          <p:cNvCxnSpPr/>
          <p:nvPr/>
        </p:nvCxnSpPr>
        <p:spPr>
          <a:xfrm>
            <a:off x="8284667" y="2729073"/>
            <a:ext cx="3455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5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126188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j-lt"/>
                <a:ea typeface="Arial"/>
                <a:cs typeface="Arial"/>
                <a:sym typeface="Arial"/>
              </a:rPr>
              <a:t>The benefits of personalised healthcare for individuals and wider society</a:t>
            </a:r>
            <a:endParaRPr lang="en-GB" sz="1200" b="1" dirty="0">
              <a:latin typeface="+mj-lt"/>
              <a:ea typeface="Arial"/>
              <a:cs typeface="Arial"/>
              <a:sym typeface="Arial"/>
              <a:hlinkClick r:id="rId3">
                <a:extLst>
                  <a:ext uri="{A12FA001-AC4F-418D-AE19-62706E023703}">
                    <ahyp:hlinkClr xmlns:ahyp="http://schemas.microsoft.com/office/drawing/2018/hyperlinkcolor" val="tx"/>
                  </a:ext>
                </a:extLst>
              </a:hlinkClick>
            </a:endParaRPr>
          </a:p>
          <a:p>
            <a:pPr marL="171450" lvl="0" indent="-171450" eaLnBrk="1" fontAlgn="auto" hangingPunct="1">
              <a:spcBef>
                <a:spcPts val="0"/>
              </a:spcBef>
              <a:spcAft>
                <a:spcPts val="0"/>
              </a:spcAft>
              <a:buClr>
                <a:srgbClr val="FCBD4A"/>
              </a:buClr>
              <a:buSzPts val="1100"/>
              <a:buFont typeface="Arial" panose="020B0604020202020204" pitchFamily="34" charset="0"/>
              <a:buChar char="•"/>
              <a:defRPr/>
            </a:pPr>
            <a:r>
              <a:rPr lang="en-GB" sz="1050" b="1" dirty="0">
                <a:latin typeface="+mn-lt"/>
                <a:sym typeface="Arial"/>
                <a:hlinkClick r:id="rId4"/>
              </a:rPr>
              <a:t>Guidance &amp; Toolkit </a:t>
            </a:r>
            <a:r>
              <a:rPr lang="en-GB" sz="1050" dirty="0">
                <a:latin typeface="+mn-lt"/>
                <a:sym typeface="Arial"/>
                <a:hlinkClick r:id="rId4"/>
              </a:rPr>
              <a:t>(Skills for Care)</a:t>
            </a:r>
            <a:endParaRPr lang="en-GB" sz="1050" dirty="0">
              <a:latin typeface="+mn-lt"/>
              <a:sym typeface="Arial"/>
            </a:endParaRPr>
          </a:p>
          <a:p>
            <a:pPr lvl="0" eaLnBrk="1" fontAlgn="auto" hangingPunct="1">
              <a:spcBef>
                <a:spcPts val="0"/>
              </a:spcBef>
              <a:spcAft>
                <a:spcPts val="0"/>
              </a:spcAft>
              <a:buClr>
                <a:srgbClr val="000000"/>
              </a:buClr>
              <a:buSzPts val="1100"/>
              <a:defRPr/>
            </a:pPr>
            <a:r>
              <a:rPr lang="en-GB" sz="1050" dirty="0">
                <a:latin typeface="+mn-lt"/>
                <a:sym typeface="Arial"/>
              </a:rPr>
              <a:t>This guide is for people who are responsible for undertaking the required changes to embed personalised care in the health and social care sector</a:t>
            </a:r>
          </a:p>
          <a:p>
            <a:pPr lvl="0">
              <a:spcBef>
                <a:spcPts val="0"/>
              </a:spcBef>
              <a:spcAft>
                <a:spcPts val="0"/>
              </a:spcAft>
              <a:buClr>
                <a:schemeClr val="accent4"/>
              </a:buClr>
              <a:buSzPts val="1100"/>
            </a:pPr>
            <a:endParaRPr lang="en-GB" sz="1200" b="1" dirty="0">
              <a:solidFill>
                <a:srgbClr val="000000"/>
              </a:solidFill>
              <a:latin typeface="Arial"/>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j-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5"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j-lt"/>
              </a:rPr>
              <a:t>BEST PRACTICE EXAMPLES</a:t>
            </a:r>
          </a:p>
        </p:txBody>
      </p:sp>
      <p:sp>
        <p:nvSpPr>
          <p:cNvPr id="21" name="TextBox 20">
            <a:hlinkClick r:id="rId6"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j-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Arial"/>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Arial"/>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Arial"/>
                <a:cs typeface="Arial"/>
                <a:sym typeface="Arial"/>
              </a:rPr>
              <a:t>Providing educational support materials and tools for healthcare leaders to become strong advocates for personalised healthcare</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j-lt"/>
              </a:rPr>
              <a:t>Find out… </a:t>
            </a:r>
          </a:p>
        </p:txBody>
      </p:sp>
      <p:sp>
        <p:nvSpPr>
          <p:cNvPr id="32" name="Rectangle 31">
            <a:hlinkClick r:id="rId6" action="ppaction://hlinksldjump"/>
            <a:extLst>
              <a:ext uri="{FF2B5EF4-FFF2-40B4-BE49-F238E27FC236}">
                <a16:creationId xmlns:a16="http://schemas.microsoft.com/office/drawing/2014/main" id="{3BA2E55A-1972-4168-8C9A-42DECA2E2967}"/>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39" name="Rectangle 38">
            <a:hlinkClick r:id="rId9" action="ppaction://hlinksldjump"/>
            <a:extLst>
              <a:ext uri="{FF2B5EF4-FFF2-40B4-BE49-F238E27FC236}">
                <a16:creationId xmlns:a16="http://schemas.microsoft.com/office/drawing/2014/main" id="{4D811052-F5D0-4556-A024-BCEEC943635A}"/>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0" name="Rectangle 39">
            <a:hlinkClick r:id="rId10" action="ppaction://hlinksldjump"/>
            <a:extLst>
              <a:ext uri="{FF2B5EF4-FFF2-40B4-BE49-F238E27FC236}">
                <a16:creationId xmlns:a16="http://schemas.microsoft.com/office/drawing/2014/main" id="{AC1FEC5B-0665-4B92-8BF3-3DE6B18CBCDF}"/>
              </a:ext>
            </a:extLst>
          </p:cNvPr>
          <p:cNvSpPr/>
          <p:nvPr/>
        </p:nvSpPr>
        <p:spPr>
          <a:xfrm>
            <a:off x="143142" y="3079973"/>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41" name="Rectangle 40">
            <a:hlinkClick r:id="rId11" action="ppaction://hlinksldjump"/>
            <a:extLst>
              <a:ext uri="{FF2B5EF4-FFF2-40B4-BE49-F238E27FC236}">
                <a16:creationId xmlns:a16="http://schemas.microsoft.com/office/drawing/2014/main" id="{66E50F5A-F3A5-4335-B44C-4DC36C5D72FA}"/>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4" name="TextBox 43">
            <a:extLst>
              <a:ext uri="{FF2B5EF4-FFF2-40B4-BE49-F238E27FC236}">
                <a16:creationId xmlns:a16="http://schemas.microsoft.com/office/drawing/2014/main" id="{49132F47-5BD6-499D-8553-3E6861107B1D}"/>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5" name="Group 44">
            <a:extLst>
              <a:ext uri="{FF2B5EF4-FFF2-40B4-BE49-F238E27FC236}">
                <a16:creationId xmlns:a16="http://schemas.microsoft.com/office/drawing/2014/main" id="{F07F05F4-4C03-41BD-B573-F96D64ED35B8}"/>
              </a:ext>
            </a:extLst>
          </p:cNvPr>
          <p:cNvGrpSpPr/>
          <p:nvPr/>
        </p:nvGrpSpPr>
        <p:grpSpPr>
          <a:xfrm>
            <a:off x="11313026" y="6458695"/>
            <a:ext cx="288000" cy="288000"/>
            <a:chOff x="8612267" y="5218900"/>
            <a:chExt cx="288000" cy="288000"/>
          </a:xfrm>
        </p:grpSpPr>
        <p:sp>
          <p:nvSpPr>
            <p:cNvPr id="46" name="Oval 45">
              <a:hlinkClick r:id="rId12" action="ppaction://hlinksldjump"/>
              <a:extLst>
                <a:ext uri="{FF2B5EF4-FFF2-40B4-BE49-F238E27FC236}">
                  <a16:creationId xmlns:a16="http://schemas.microsoft.com/office/drawing/2014/main" id="{23DD8183-1426-4E6F-B153-C135901E2A46}"/>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F54266D7-B03C-47A1-AAC0-89F0E3081153}"/>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400" y="420308"/>
            <a:ext cx="7161390"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35" name="Picture 34">
            <a:hlinkClick r:id="rId13" action="ppaction://hlinksldjump"/>
            <a:extLst>
              <a:ext uri="{FF2B5EF4-FFF2-40B4-BE49-F238E27FC236}">
                <a16:creationId xmlns:a16="http://schemas.microsoft.com/office/drawing/2014/main" id="{83B4C524-12C0-44DB-8907-5236A9BD62E9}"/>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51" name="Picture 50">
            <a:hlinkClick r:id="rId15" action="ppaction://hlinksldjump"/>
            <a:extLst>
              <a:ext uri="{FF2B5EF4-FFF2-40B4-BE49-F238E27FC236}">
                <a16:creationId xmlns:a16="http://schemas.microsoft.com/office/drawing/2014/main" id="{F557B126-65E5-44AC-8EA4-CB5E628AC630}"/>
              </a:ext>
            </a:extLst>
          </p:cNvPr>
          <p:cNvPicPr>
            <a:picLocks noChangeAspect="1"/>
          </p:cNvPicPr>
          <p:nvPr/>
        </p:nvPicPr>
        <p:blipFill>
          <a:blip r:embed="rId16"/>
          <a:stretch>
            <a:fillRect/>
          </a:stretch>
        </p:blipFill>
        <p:spPr>
          <a:xfrm>
            <a:off x="143742" y="1039387"/>
            <a:ext cx="271618" cy="365126"/>
          </a:xfrm>
          <a:prstGeom prst="rect">
            <a:avLst/>
          </a:prstGeom>
        </p:spPr>
      </p:pic>
      <p:sp>
        <p:nvSpPr>
          <p:cNvPr id="52" name="Oval 51">
            <a:extLst>
              <a:ext uri="{FF2B5EF4-FFF2-40B4-BE49-F238E27FC236}">
                <a16:creationId xmlns:a16="http://schemas.microsoft.com/office/drawing/2014/main" id="{643DB807-35CD-4C73-A05A-6803F4100A0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7" action="ppaction://hlinksldjump"/>
            <a:extLst>
              <a:ext uri="{FF2B5EF4-FFF2-40B4-BE49-F238E27FC236}">
                <a16:creationId xmlns:a16="http://schemas.microsoft.com/office/drawing/2014/main" id="{3E469351-4DA7-4910-B7C5-DCE52ECDD485}"/>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5" name="Picture 54">
            <a:hlinkClick r:id="rId20" action="ppaction://hlinksldjump"/>
            <a:extLst>
              <a:ext uri="{FF2B5EF4-FFF2-40B4-BE49-F238E27FC236}">
                <a16:creationId xmlns:a16="http://schemas.microsoft.com/office/drawing/2014/main" id="{85BD5446-13AF-4E07-8C57-62CAEA650A25}"/>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2" name="Group 41">
            <a:extLst>
              <a:ext uri="{FF2B5EF4-FFF2-40B4-BE49-F238E27FC236}">
                <a16:creationId xmlns:a16="http://schemas.microsoft.com/office/drawing/2014/main" id="{7F33A3C1-12B5-4013-99CE-31518A39D146}"/>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4733928A-6263-4480-ADF6-27D22DE9B80A}"/>
                </a:ext>
              </a:extLst>
            </p:cNvPr>
            <p:cNvPicPr>
              <a:picLocks noChangeAspect="1"/>
            </p:cNvPicPr>
            <p:nvPr/>
          </p:nvPicPr>
          <p:blipFill>
            <a:blip r:embed="rId23"/>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9D3301DE-3AC8-444C-A3E0-5C37014B19A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0" name="Picture 59" descr="Logo, icon&#10;&#10;Description automatically generated">
            <a:extLst>
              <a:ext uri="{FF2B5EF4-FFF2-40B4-BE49-F238E27FC236}">
                <a16:creationId xmlns:a16="http://schemas.microsoft.com/office/drawing/2014/main" id="{35FEF86C-42C3-4615-B78D-BB237C405E91}"/>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4842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4"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2" name="Rectangle 51">
            <a:hlinkClick r:id="rId5"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educational support materials and tools for healthcare leaders to become strong advocates for personalised healthcare</a:t>
            </a:r>
          </a:p>
        </p:txBody>
      </p:sp>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32" name="TextBox 31">
            <a:hlinkClick r:id="rId6" action="ppaction://hlinksldjump"/>
            <a:extLst>
              <a:ext uri="{FF2B5EF4-FFF2-40B4-BE49-F238E27FC236}">
                <a16:creationId xmlns:a16="http://schemas.microsoft.com/office/drawing/2014/main" id="{46C49229-1D86-4374-986B-0FD86D5D6F35}"/>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34" name="Straight Connector 33">
            <a:extLst>
              <a:ext uri="{FF2B5EF4-FFF2-40B4-BE49-F238E27FC236}">
                <a16:creationId xmlns:a16="http://schemas.microsoft.com/office/drawing/2014/main" id="{AA3774C1-CDC1-4A05-9F54-1EC73141FDC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93817"/>
            <a:ext cx="7015028" cy="761747"/>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training in health advocacy</a:t>
            </a:r>
            <a:endParaRPr lang="en-GB" sz="1200" b="1" dirty="0">
              <a:latin typeface="+mn-lt"/>
              <a:ea typeface="Arial"/>
              <a:cs typeface="Arial"/>
              <a:sym typeface="Arial"/>
              <a:hlinkClick r:id="rId7">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8"/>
              </a:rPr>
              <a:t>Webinar </a:t>
            </a:r>
            <a:r>
              <a:rPr lang="en-GB" sz="1100" dirty="0">
                <a:solidFill>
                  <a:schemeClr val="dk1"/>
                </a:solidFill>
                <a:latin typeface="+mj-lt"/>
                <a:ea typeface="Arial"/>
                <a:cs typeface="Arial"/>
                <a:sym typeface="Arial"/>
                <a:hlinkClick r:id="rId8"/>
              </a:rPr>
              <a:t>(</a:t>
            </a:r>
            <a:r>
              <a:rPr lang="en-GB" sz="1100" dirty="0">
                <a:solidFill>
                  <a:schemeClr val="dk1"/>
                </a:solidFill>
                <a:latin typeface="+mj-lt"/>
                <a:ea typeface="Arial"/>
                <a:cs typeface="Arial"/>
                <a:sym typeface="Arial"/>
                <a:hlinkClick r:id="rId9"/>
              </a:rPr>
              <a:t>Workgroup of European Cancer Patient Advocacy Networks</a:t>
            </a:r>
            <a:r>
              <a:rPr lang="en-GB" sz="1100" dirty="0">
                <a:solidFill>
                  <a:schemeClr val="dk1"/>
                </a:solidFill>
                <a:latin typeface="+mj-lt"/>
                <a:ea typeface="Arial"/>
                <a:cs typeface="Arial"/>
                <a:sym typeface="Arial"/>
                <a:hlinkClick r:id="rId8"/>
              </a:rPr>
              <a:t>)</a:t>
            </a:r>
            <a:endParaRPr lang="en-GB" sz="1100" dirty="0">
              <a:solidFill>
                <a:schemeClr val="dk1"/>
              </a:solidFill>
              <a:latin typeface="+mj-lt"/>
              <a:ea typeface="Arial"/>
              <a:cs typeface="Arial"/>
              <a:sym typeface="Arial"/>
            </a:endParaRPr>
          </a:p>
          <a:p>
            <a:pPr marL="179388" lvl="0">
              <a:spcBef>
                <a:spcPts val="300"/>
              </a:spcBef>
              <a:spcAft>
                <a:spcPts val="0"/>
              </a:spcAft>
              <a:buClr>
                <a:srgbClr val="000000"/>
              </a:buClr>
              <a:buSzPts val="1100"/>
            </a:pPr>
            <a:r>
              <a:rPr lang="en-GB" sz="1050" dirty="0">
                <a:solidFill>
                  <a:schemeClr val="dk1"/>
                </a:solidFill>
                <a:latin typeface="+mn-lt"/>
                <a:ea typeface="Arial"/>
                <a:cs typeface="Arial"/>
                <a:sym typeface="Arial"/>
              </a:rPr>
              <a:t>Introduction to presentation skills for health advocates</a:t>
            </a:r>
            <a:endParaRPr lang="en-GB" sz="1050" dirty="0">
              <a:latin typeface="+mn-lt"/>
            </a:endParaRPr>
          </a:p>
        </p:txBody>
      </p:sp>
      <p:sp>
        <p:nvSpPr>
          <p:cNvPr id="30" name="Rectangle 29">
            <a:hlinkClick r:id="rId10" action="ppaction://hlinksldjump"/>
            <a:extLst>
              <a:ext uri="{FF2B5EF4-FFF2-40B4-BE49-F238E27FC236}">
                <a16:creationId xmlns:a16="http://schemas.microsoft.com/office/drawing/2014/main" id="{1CE3C1DA-513E-47CC-85B0-D5C1256B1946}"/>
              </a:ext>
            </a:extLst>
          </p:cNvPr>
          <p:cNvSpPr/>
          <p:nvPr/>
        </p:nvSpPr>
        <p:spPr>
          <a:xfrm>
            <a:off x="143142" y="3079973"/>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42" name="Rectangle 41">
            <a:hlinkClick r:id="rId11" action="ppaction://hlinksldjump"/>
            <a:extLst>
              <a:ext uri="{FF2B5EF4-FFF2-40B4-BE49-F238E27FC236}">
                <a16:creationId xmlns:a16="http://schemas.microsoft.com/office/drawing/2014/main" id="{8F1BCFB9-3176-4E9E-93BA-FC3DE2168463}"/>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4" name="TextBox 43">
            <a:extLst>
              <a:ext uri="{FF2B5EF4-FFF2-40B4-BE49-F238E27FC236}">
                <a16:creationId xmlns:a16="http://schemas.microsoft.com/office/drawing/2014/main" id="{0EC8F6D9-E2C7-47C5-811F-AAF58105C2AA}"/>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6" name="Group 55">
            <a:extLst>
              <a:ext uri="{FF2B5EF4-FFF2-40B4-BE49-F238E27FC236}">
                <a16:creationId xmlns:a16="http://schemas.microsoft.com/office/drawing/2014/main" id="{DF3BE2AC-47DF-4CA6-90F1-E676BEF2F875}"/>
              </a:ext>
            </a:extLst>
          </p:cNvPr>
          <p:cNvGrpSpPr/>
          <p:nvPr/>
        </p:nvGrpSpPr>
        <p:grpSpPr>
          <a:xfrm>
            <a:off x="11313026" y="6458695"/>
            <a:ext cx="288000" cy="288000"/>
            <a:chOff x="8612267" y="5218900"/>
            <a:chExt cx="288000" cy="288000"/>
          </a:xfrm>
        </p:grpSpPr>
        <p:sp>
          <p:nvSpPr>
            <p:cNvPr id="57" name="Oval 56">
              <a:hlinkClick r:id="rId12" action="ppaction://hlinksldjump"/>
              <a:extLst>
                <a:ext uri="{FF2B5EF4-FFF2-40B4-BE49-F238E27FC236}">
                  <a16:creationId xmlns:a16="http://schemas.microsoft.com/office/drawing/2014/main" id="{A61AEFBB-96F6-43B8-8FFE-10C10E52B29F}"/>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B41C4518-106C-491C-8B02-4414DA8F5B54}"/>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Empowering communities to act as key stakeholders in developing personalised healthcare-enabled health systems</a:t>
            </a:r>
          </a:p>
        </p:txBody>
      </p:sp>
      <p:pic>
        <p:nvPicPr>
          <p:cNvPr id="40" name="Picture 39">
            <a:hlinkClick r:id="rId13" action="ppaction://hlinksldjump"/>
            <a:extLst>
              <a:ext uri="{FF2B5EF4-FFF2-40B4-BE49-F238E27FC236}">
                <a16:creationId xmlns:a16="http://schemas.microsoft.com/office/drawing/2014/main" id="{5662BDB6-81F1-4826-9E4E-0C72815BDF52}"/>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43" name="Picture 42">
            <a:hlinkClick r:id="rId15" action="ppaction://hlinksldjump"/>
            <a:extLst>
              <a:ext uri="{FF2B5EF4-FFF2-40B4-BE49-F238E27FC236}">
                <a16:creationId xmlns:a16="http://schemas.microsoft.com/office/drawing/2014/main" id="{76B3CA2C-8424-49D2-84CF-133BBB5CBBC7}"/>
              </a:ext>
            </a:extLst>
          </p:cNvPr>
          <p:cNvPicPr>
            <a:picLocks noChangeAspect="1"/>
          </p:cNvPicPr>
          <p:nvPr/>
        </p:nvPicPr>
        <p:blipFill>
          <a:blip r:embed="rId16"/>
          <a:stretch>
            <a:fillRect/>
          </a:stretch>
        </p:blipFill>
        <p:spPr>
          <a:xfrm>
            <a:off x="143742" y="1039387"/>
            <a:ext cx="271618" cy="365126"/>
          </a:xfrm>
          <a:prstGeom prst="rect">
            <a:avLst/>
          </a:prstGeom>
        </p:spPr>
      </p:pic>
      <p:sp>
        <p:nvSpPr>
          <p:cNvPr id="45" name="Oval 44">
            <a:extLst>
              <a:ext uri="{FF2B5EF4-FFF2-40B4-BE49-F238E27FC236}">
                <a16:creationId xmlns:a16="http://schemas.microsoft.com/office/drawing/2014/main" id="{42EB9ED1-9073-44E9-B96E-84104D23EE46}"/>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Home">
            <a:hlinkClick r:id="rId17" action="ppaction://hlinksldjump"/>
            <a:extLst>
              <a:ext uri="{FF2B5EF4-FFF2-40B4-BE49-F238E27FC236}">
                <a16:creationId xmlns:a16="http://schemas.microsoft.com/office/drawing/2014/main" id="{0BBDF596-EDB0-44B4-9B10-BF12E1416A1B}"/>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47" name="Picture 46">
            <a:hlinkClick r:id="rId20" action="ppaction://hlinksldjump"/>
            <a:extLst>
              <a:ext uri="{FF2B5EF4-FFF2-40B4-BE49-F238E27FC236}">
                <a16:creationId xmlns:a16="http://schemas.microsoft.com/office/drawing/2014/main" id="{E144CE23-BB74-4A2A-86CD-1CCB727A628A}"/>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6" name="Group 35">
            <a:extLst>
              <a:ext uri="{FF2B5EF4-FFF2-40B4-BE49-F238E27FC236}">
                <a16:creationId xmlns:a16="http://schemas.microsoft.com/office/drawing/2014/main" id="{9FD0D41A-969D-47E5-A271-0B7250429B24}"/>
              </a:ext>
            </a:extLst>
          </p:cNvPr>
          <p:cNvGrpSpPr/>
          <p:nvPr/>
        </p:nvGrpSpPr>
        <p:grpSpPr>
          <a:xfrm>
            <a:off x="517617" y="439395"/>
            <a:ext cx="3266955" cy="1089529"/>
            <a:chOff x="1141622" y="2021934"/>
            <a:chExt cx="3266955" cy="1089529"/>
          </a:xfrm>
        </p:grpSpPr>
        <p:pic>
          <p:nvPicPr>
            <p:cNvPr id="55" name="Picture 54">
              <a:extLst>
                <a:ext uri="{FF2B5EF4-FFF2-40B4-BE49-F238E27FC236}">
                  <a16:creationId xmlns:a16="http://schemas.microsoft.com/office/drawing/2014/main" id="{63BCC873-E3D4-44FE-B6CC-6D9CDDB77481}"/>
                </a:ext>
              </a:extLst>
            </p:cNvPr>
            <p:cNvPicPr>
              <a:picLocks noChangeAspect="1"/>
            </p:cNvPicPr>
            <p:nvPr/>
          </p:nvPicPr>
          <p:blipFill>
            <a:blip r:embed="rId23"/>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42B9BD70-6405-4A08-9E1C-062AAF1BD46B}"/>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1" name="Picture 60" descr="Logo, icon&#10;&#10;Description automatically generated">
            <a:extLst>
              <a:ext uri="{FF2B5EF4-FFF2-40B4-BE49-F238E27FC236}">
                <a16:creationId xmlns:a16="http://schemas.microsoft.com/office/drawing/2014/main" id="{4504905D-D748-4375-92D1-A32C88E44591}"/>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60778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600986"/>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How to understand and engage with a broad group of different stakeholders</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n-lt"/>
                <a:ea typeface="Arial"/>
                <a:cs typeface="Arial"/>
                <a:sym typeface="Arial"/>
                <a:hlinkClick r:id="rId3"/>
              </a:rPr>
              <a:t>How-to guide </a:t>
            </a:r>
            <a:r>
              <a:rPr lang="en-GB" sz="1100" dirty="0">
                <a:solidFill>
                  <a:schemeClr val="dk1"/>
                </a:solidFill>
                <a:latin typeface="+mn-lt"/>
                <a:ea typeface="Arial"/>
                <a:cs typeface="Arial"/>
                <a:sym typeface="Arial"/>
                <a:hlinkClick r:id="rId3"/>
              </a:rPr>
              <a:t>(World Health Organi</a:t>
            </a:r>
            <a:r>
              <a:rPr lang="en-GB" sz="1100" dirty="0">
                <a:solidFill>
                  <a:srgbClr val="00B050"/>
                </a:solidFill>
                <a:latin typeface="+mn-lt"/>
                <a:ea typeface="Arial"/>
                <a:cs typeface="Arial"/>
                <a:sym typeface="Arial"/>
                <a:hlinkClick r:id="rId3"/>
              </a:rPr>
              <a:t>z</a:t>
            </a:r>
            <a:r>
              <a:rPr lang="en-GB" sz="1100" dirty="0">
                <a:solidFill>
                  <a:schemeClr val="dk1"/>
                </a:solidFill>
                <a:latin typeface="+mn-lt"/>
                <a:ea typeface="Arial"/>
                <a:cs typeface="Arial"/>
                <a:sym typeface="Arial"/>
                <a:hlinkClick r:id="rId3"/>
              </a:rPr>
              <a:t>ation)</a:t>
            </a:r>
            <a:endParaRPr lang="en-GB" sz="110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Guidelines for mapping and understanding relevant health reform stakeholders</a:t>
            </a:r>
          </a:p>
          <a:p>
            <a:pPr marL="172800" lvl="0">
              <a:spcBef>
                <a:spcPts val="10"/>
              </a:spcBef>
              <a:spcAft>
                <a:spcPts val="0"/>
              </a:spcAft>
              <a:buClr>
                <a:schemeClr val="dk1"/>
              </a:buClr>
              <a:buSzPts val="1100"/>
            </a:pPr>
            <a:endParaRPr lang="en-GB" sz="1050" dirty="0">
              <a:solidFill>
                <a:schemeClr val="dk1"/>
              </a:solidFill>
              <a:latin typeface="+mn-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4"/>
              </a:rPr>
              <a:t>How-to guide </a:t>
            </a:r>
            <a:r>
              <a:rPr lang="en-GB" sz="1100" dirty="0">
                <a:solidFill>
                  <a:schemeClr val="dk1"/>
                </a:solidFill>
                <a:latin typeface="+mj-lt"/>
                <a:ea typeface="Arial"/>
                <a:cs typeface="Arial"/>
                <a:sym typeface="Arial"/>
                <a:hlinkClick r:id="rId4"/>
              </a:rPr>
              <a:t>(Association of Project Management)</a:t>
            </a:r>
            <a:endParaRPr lang="en-GB" sz="1100" dirty="0">
              <a:solidFill>
                <a:schemeClr val="dk1"/>
              </a:solidFill>
              <a:latin typeface="+mj-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j-lt"/>
                <a:ea typeface="Arial"/>
                <a:cs typeface="Arial"/>
                <a:sym typeface="Arial"/>
              </a:rPr>
              <a:t>10 key principles of general stakeholder engagement</a:t>
            </a:r>
          </a:p>
          <a:p>
            <a:pPr marL="172800" lvl="0">
              <a:spcBef>
                <a:spcPts val="10"/>
              </a:spcBef>
              <a:spcAft>
                <a:spcPts val="0"/>
              </a:spcAft>
              <a:buClr>
                <a:schemeClr val="dk1"/>
              </a:buClr>
              <a:buSzPts val="1100"/>
            </a:pPr>
            <a:endParaRPr lang="en-GB" sz="1050" dirty="0">
              <a:solidFill>
                <a:schemeClr val="dk1"/>
              </a:solidFill>
              <a:latin typeface="+mj-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5"/>
              </a:rPr>
              <a:t>Webinar </a:t>
            </a:r>
            <a:r>
              <a:rPr lang="en-GB" sz="1100" dirty="0">
                <a:solidFill>
                  <a:schemeClr val="dk1"/>
                </a:solidFill>
                <a:latin typeface="+mj-lt"/>
                <a:ea typeface="Arial"/>
                <a:cs typeface="Arial"/>
                <a:sym typeface="Arial"/>
                <a:hlinkClick r:id="rId5"/>
              </a:rPr>
              <a:t>(</a:t>
            </a:r>
            <a:r>
              <a:rPr lang="en-GB" sz="1100" dirty="0">
                <a:solidFill>
                  <a:schemeClr val="dk1"/>
                </a:solidFill>
                <a:latin typeface="+mj-lt"/>
                <a:ea typeface="Arial"/>
                <a:cs typeface="Arial"/>
                <a:sym typeface="Arial"/>
                <a:hlinkClick r:id="rId6"/>
              </a:rPr>
              <a:t>Workgroup of European Cancer Patient Advocacy Networks, WECAN</a:t>
            </a:r>
            <a:r>
              <a:rPr lang="en-GB" sz="1100" dirty="0">
                <a:solidFill>
                  <a:schemeClr val="dk1"/>
                </a:solidFill>
                <a:latin typeface="+mj-lt"/>
                <a:ea typeface="Arial"/>
                <a:cs typeface="Arial"/>
                <a:sym typeface="Arial"/>
                <a:hlinkClick r:id="rId5"/>
              </a:rPr>
              <a:t>)</a:t>
            </a:r>
            <a:endParaRPr lang="en-GB" sz="1100" dirty="0">
              <a:solidFill>
                <a:schemeClr val="dk1"/>
              </a:solidFill>
              <a:latin typeface="+mj-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j-lt"/>
                <a:cs typeface="Arial"/>
                <a:sym typeface="Arial"/>
              </a:rPr>
              <a:t>An introduction to the h</a:t>
            </a:r>
            <a:r>
              <a:rPr lang="en-GB" sz="1050" dirty="0">
                <a:solidFill>
                  <a:schemeClr val="dk1"/>
                </a:solidFill>
                <a:latin typeface="+mj-lt"/>
                <a:ea typeface="Arial"/>
                <a:cs typeface="Arial"/>
                <a:sym typeface="Arial"/>
              </a:rPr>
              <a:t>ealthcare ecosystem and stakeholder management</a:t>
            </a:r>
          </a:p>
          <a:p>
            <a:pPr marL="172800" lvl="0">
              <a:spcBef>
                <a:spcPts val="10"/>
              </a:spcBef>
              <a:spcAft>
                <a:spcPts val="0"/>
              </a:spcAft>
              <a:buClr>
                <a:schemeClr val="dk1"/>
              </a:buClr>
              <a:buSzPts val="1100"/>
            </a:pPr>
            <a:endParaRPr lang="en-GB" sz="1050" dirty="0">
              <a:solidFill>
                <a:schemeClr val="dk1"/>
              </a:solidFill>
              <a:latin typeface="+mj-lt"/>
              <a:ea typeface="Arial"/>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ea typeface="Arial"/>
                <a:cs typeface="Arial"/>
                <a:sym typeface="Arial"/>
                <a:hlinkClick r:id="rId7"/>
              </a:rPr>
              <a:t>Background information </a:t>
            </a:r>
            <a:r>
              <a:rPr lang="en-GB" sz="1100" dirty="0">
                <a:solidFill>
                  <a:schemeClr val="dk1"/>
                </a:solidFill>
                <a:latin typeface="+mj-lt"/>
                <a:ea typeface="Arial"/>
                <a:cs typeface="Arial"/>
                <a:sym typeface="Arial"/>
                <a:hlinkClick r:id="rId7"/>
              </a:rPr>
              <a:t>(World Health Organi</a:t>
            </a:r>
            <a:r>
              <a:rPr lang="en-GB" sz="1100" dirty="0">
                <a:solidFill>
                  <a:srgbClr val="00B050"/>
                </a:solidFill>
                <a:latin typeface="+mj-lt"/>
                <a:ea typeface="Arial"/>
                <a:cs typeface="Arial"/>
                <a:sym typeface="Arial"/>
                <a:hlinkClick r:id="rId7"/>
              </a:rPr>
              <a:t>z</a:t>
            </a:r>
            <a:r>
              <a:rPr lang="en-GB" sz="1100" dirty="0">
                <a:solidFill>
                  <a:schemeClr val="dk1"/>
                </a:solidFill>
                <a:latin typeface="+mj-lt"/>
                <a:ea typeface="Arial"/>
                <a:cs typeface="Arial"/>
                <a:sym typeface="Arial"/>
                <a:hlinkClick r:id="rId7"/>
              </a:rPr>
              <a:t>ation)</a:t>
            </a:r>
            <a:endParaRPr lang="en-GB" sz="1100" dirty="0">
              <a:solidFill>
                <a:schemeClr val="dk1"/>
              </a:solidFill>
              <a:latin typeface="+mj-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j-lt"/>
                <a:ea typeface="Arial"/>
                <a:cs typeface="Arial"/>
                <a:sym typeface="Arial"/>
              </a:rPr>
              <a:t>Information on the importance of engaging stakeholders in healthcare</a:t>
            </a:r>
          </a:p>
          <a:p>
            <a:pPr marL="172800" lvl="0">
              <a:spcBef>
                <a:spcPts val="0"/>
              </a:spcBef>
              <a:spcAft>
                <a:spcPts val="0"/>
              </a:spcAft>
              <a:buClr>
                <a:schemeClr val="dk1"/>
              </a:buClr>
              <a:buSzPts val="1100"/>
            </a:pPr>
            <a:endParaRPr lang="en-GB" sz="1050" dirty="0">
              <a:solidFill>
                <a:schemeClr val="dk1"/>
              </a:solidFill>
              <a:latin typeface="+mj-lt"/>
              <a:cs typeface="Arial"/>
              <a:sym typeface="Arial"/>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latin typeface="+mj-lt"/>
                <a:ea typeface="Arial"/>
                <a:cs typeface="Arial"/>
                <a:sym typeface="Arial"/>
                <a:hlinkClick r:id="rId7">
                  <a:extLst>
                    <a:ext uri="{A12FA001-AC4F-418D-AE19-62706E023703}">
                      <ahyp:hlinkClr xmlns:ahyp="http://schemas.microsoft.com/office/drawing/2018/hyperlinkcolor" val="tx"/>
                    </a:ext>
                  </a:extLst>
                </a:hlinkClick>
              </a:rPr>
              <a:t>Background information </a:t>
            </a:r>
            <a:r>
              <a:rPr lang="en-GB" sz="1100" dirty="0">
                <a:latin typeface="+mj-lt"/>
                <a:ea typeface="Arial"/>
                <a:cs typeface="Arial"/>
                <a:sym typeface="Arial"/>
                <a:hlinkClick r:id="rId7">
                  <a:extLst>
                    <a:ext uri="{A12FA001-AC4F-418D-AE19-62706E023703}">
                      <ahyp:hlinkClr xmlns:ahyp="http://schemas.microsoft.com/office/drawing/2018/hyperlinkcolor" val="tx"/>
                    </a:ext>
                  </a:extLst>
                </a:hlinkClick>
              </a:rPr>
              <a:t>(International Alliance of Patients’ Organizations)</a:t>
            </a:r>
            <a:endParaRPr lang="en-GB" sz="1100" dirty="0">
              <a:latin typeface="+mj-lt"/>
              <a:ea typeface="Arial"/>
              <a:cs typeface="Arial"/>
              <a:sym typeface="Arial"/>
            </a:endParaRPr>
          </a:p>
          <a:p>
            <a:pPr marL="172800">
              <a:spcBef>
                <a:spcPts val="300"/>
              </a:spcBef>
              <a:spcAft>
                <a:spcPts val="0"/>
              </a:spcAft>
              <a:buClr>
                <a:schemeClr val="dk1"/>
              </a:buClr>
              <a:buSzPts val="1100"/>
            </a:pPr>
            <a:r>
              <a:rPr lang="en-GB" sz="1050" dirty="0">
                <a:latin typeface="+mj-lt"/>
              </a:rPr>
              <a:t>Toolkit outlining how patients organisations, both large and small, can work effectively with a range of partners and stakeholders</a:t>
            </a:r>
          </a:p>
          <a:p>
            <a:pPr marL="172800" lvl="0">
              <a:spcBef>
                <a:spcPts val="300"/>
              </a:spcBef>
              <a:spcAft>
                <a:spcPts val="0"/>
              </a:spcAft>
              <a:buClr>
                <a:schemeClr val="dk1"/>
              </a:buClr>
              <a:buSzPts val="1100"/>
            </a:pPr>
            <a:endParaRPr lang="en-GB" sz="1050" dirty="0">
              <a:latin typeface="+mj-lt"/>
            </a:endParaRPr>
          </a:p>
          <a:p>
            <a:pPr marL="172800" lvl="0">
              <a:spcBef>
                <a:spcPts val="0"/>
              </a:spcBef>
              <a:spcAft>
                <a:spcPts val="0"/>
              </a:spcAft>
              <a:buClr>
                <a:schemeClr val="dk1"/>
              </a:buClr>
              <a:buSzPts val="1100"/>
            </a:pPr>
            <a:endParaRPr lang="en-GB" sz="1050" dirty="0">
              <a:latin typeface="+mn-lt"/>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training material on how to map out, prepare for, and successfully engage with stakeholders (such as healthcare providers, policymakers and other health advocacy groups) to act as key partners in multi-stakeholder efforts to promote personalised healthcare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10"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34" name="TextBox 33">
            <a:hlinkClick r:id="rId11"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40" name="Rectangle 39">
            <a:hlinkClick r:id="rId12" action="ppaction://hlinksldjump"/>
            <a:extLst>
              <a:ext uri="{FF2B5EF4-FFF2-40B4-BE49-F238E27FC236}">
                <a16:creationId xmlns:a16="http://schemas.microsoft.com/office/drawing/2014/main" id="{F40FDFC2-38B4-4C44-B5F5-DB3422CB91CE}"/>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41" name="Rectangle 40">
            <a:hlinkClick r:id="rId11" action="ppaction://hlinksldjump"/>
            <a:extLst>
              <a:ext uri="{FF2B5EF4-FFF2-40B4-BE49-F238E27FC236}">
                <a16:creationId xmlns:a16="http://schemas.microsoft.com/office/drawing/2014/main" id="{16207DEF-426F-48B3-BDC5-076A4833CE94}"/>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2" name="Rectangle 41">
            <a:hlinkClick r:id="rId13" action="ppaction://hlinksldjump"/>
            <a:extLst>
              <a:ext uri="{FF2B5EF4-FFF2-40B4-BE49-F238E27FC236}">
                <a16:creationId xmlns:a16="http://schemas.microsoft.com/office/drawing/2014/main" id="{AD718B18-5225-4E48-82F7-102DDA2087DB}"/>
              </a:ext>
            </a:extLst>
          </p:cNvPr>
          <p:cNvSpPr/>
          <p:nvPr/>
        </p:nvSpPr>
        <p:spPr>
          <a:xfrm>
            <a:off x="143142" y="3079973"/>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45" name="Rectangle 44">
            <a:hlinkClick r:id="rId14" action="ppaction://hlinksldjump"/>
            <a:extLst>
              <a:ext uri="{FF2B5EF4-FFF2-40B4-BE49-F238E27FC236}">
                <a16:creationId xmlns:a16="http://schemas.microsoft.com/office/drawing/2014/main" id="{1A8C90C2-36B2-4C28-9EE3-756D7708B9AB}"/>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6" name="TextBox 45">
            <a:extLst>
              <a:ext uri="{FF2B5EF4-FFF2-40B4-BE49-F238E27FC236}">
                <a16:creationId xmlns:a16="http://schemas.microsoft.com/office/drawing/2014/main" id="{848010AD-AFE2-472B-B8FD-596F9ECA8936}"/>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6" name="Group 55">
            <a:extLst>
              <a:ext uri="{FF2B5EF4-FFF2-40B4-BE49-F238E27FC236}">
                <a16:creationId xmlns:a16="http://schemas.microsoft.com/office/drawing/2014/main" id="{35B6E3DE-9C59-4EE5-81B8-DCCE06A940C8}"/>
              </a:ext>
            </a:extLst>
          </p:cNvPr>
          <p:cNvGrpSpPr/>
          <p:nvPr/>
        </p:nvGrpSpPr>
        <p:grpSpPr>
          <a:xfrm>
            <a:off x="11313026" y="6458695"/>
            <a:ext cx="288000" cy="288000"/>
            <a:chOff x="8612267" y="5218900"/>
            <a:chExt cx="288000" cy="288000"/>
          </a:xfrm>
        </p:grpSpPr>
        <p:sp>
          <p:nvSpPr>
            <p:cNvPr id="57" name="Oval 56">
              <a:hlinkClick r:id="rId15" action="ppaction://hlinksldjump"/>
              <a:extLst>
                <a:ext uri="{FF2B5EF4-FFF2-40B4-BE49-F238E27FC236}">
                  <a16:creationId xmlns:a16="http://schemas.microsoft.com/office/drawing/2014/main" id="{D0132E93-2459-41B0-BA38-96450295F612}"/>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4FD48CEC-4288-42F7-9BE3-ED51FB01A1D1}"/>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39" name="Picture 38">
            <a:hlinkClick r:id="rId16" action="ppaction://hlinksldjump"/>
            <a:extLst>
              <a:ext uri="{FF2B5EF4-FFF2-40B4-BE49-F238E27FC236}">
                <a16:creationId xmlns:a16="http://schemas.microsoft.com/office/drawing/2014/main" id="{A62C8683-EF04-46E7-8CC5-2B46ECB12ADE}"/>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4" name="Picture 43">
            <a:hlinkClick r:id="rId18" action="ppaction://hlinksldjump"/>
            <a:extLst>
              <a:ext uri="{FF2B5EF4-FFF2-40B4-BE49-F238E27FC236}">
                <a16:creationId xmlns:a16="http://schemas.microsoft.com/office/drawing/2014/main" id="{27989085-AA4B-4CC0-84C8-88110D4F966A}"/>
              </a:ext>
            </a:extLst>
          </p:cNvPr>
          <p:cNvPicPr>
            <a:picLocks noChangeAspect="1"/>
          </p:cNvPicPr>
          <p:nvPr/>
        </p:nvPicPr>
        <p:blipFill>
          <a:blip r:embed="rId19"/>
          <a:stretch>
            <a:fillRect/>
          </a:stretch>
        </p:blipFill>
        <p:spPr>
          <a:xfrm>
            <a:off x="143742" y="1039387"/>
            <a:ext cx="271618" cy="365126"/>
          </a:xfrm>
          <a:prstGeom prst="rect">
            <a:avLst/>
          </a:prstGeom>
        </p:spPr>
      </p:pic>
      <p:sp>
        <p:nvSpPr>
          <p:cNvPr id="47" name="Oval 46">
            <a:extLst>
              <a:ext uri="{FF2B5EF4-FFF2-40B4-BE49-F238E27FC236}">
                <a16:creationId xmlns:a16="http://schemas.microsoft.com/office/drawing/2014/main" id="{5FEC3843-27F0-428B-BACF-EA29E202E3F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20" action="ppaction://hlinksldjump"/>
            <a:extLst>
              <a:ext uri="{FF2B5EF4-FFF2-40B4-BE49-F238E27FC236}">
                <a16:creationId xmlns:a16="http://schemas.microsoft.com/office/drawing/2014/main" id="{F33C8824-FAB9-4D16-BC40-2AF921294C63}"/>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2" name="Picture 51">
            <a:hlinkClick r:id="rId23" action="ppaction://hlinksldjump"/>
            <a:extLst>
              <a:ext uri="{FF2B5EF4-FFF2-40B4-BE49-F238E27FC236}">
                <a16:creationId xmlns:a16="http://schemas.microsoft.com/office/drawing/2014/main" id="{C37F4B33-EDFE-45CD-A17D-B5D1FC1F2D6D}"/>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6" name="Group 35">
            <a:extLst>
              <a:ext uri="{FF2B5EF4-FFF2-40B4-BE49-F238E27FC236}">
                <a16:creationId xmlns:a16="http://schemas.microsoft.com/office/drawing/2014/main" id="{53D53AEC-6AF6-4AB4-AD23-24B594D098BB}"/>
              </a:ext>
            </a:extLst>
          </p:cNvPr>
          <p:cNvGrpSpPr/>
          <p:nvPr/>
        </p:nvGrpSpPr>
        <p:grpSpPr>
          <a:xfrm>
            <a:off x="517617" y="439395"/>
            <a:ext cx="3266955" cy="1089529"/>
            <a:chOff x="1141622" y="2021934"/>
            <a:chExt cx="3266955" cy="1089529"/>
          </a:xfrm>
        </p:grpSpPr>
        <p:pic>
          <p:nvPicPr>
            <p:cNvPr id="59" name="Picture 58">
              <a:extLst>
                <a:ext uri="{FF2B5EF4-FFF2-40B4-BE49-F238E27FC236}">
                  <a16:creationId xmlns:a16="http://schemas.microsoft.com/office/drawing/2014/main" id="{6A63791E-684E-4266-9F2E-94C81AE00494}"/>
                </a:ext>
              </a:extLst>
            </p:cNvPr>
            <p:cNvPicPr>
              <a:picLocks noChangeAspect="1"/>
            </p:cNvPicPr>
            <p:nvPr/>
          </p:nvPicPr>
          <p:blipFill>
            <a:blip r:embed="rId26"/>
            <a:stretch>
              <a:fillRect/>
            </a:stretch>
          </p:blipFill>
          <p:spPr>
            <a:xfrm>
              <a:off x="1141622" y="2021934"/>
              <a:ext cx="3191413" cy="1029143"/>
            </a:xfrm>
            <a:prstGeom prst="rect">
              <a:avLst/>
            </a:prstGeom>
          </p:spPr>
        </p:pic>
        <p:sp>
          <p:nvSpPr>
            <p:cNvPr id="55" name="Rectangle 54">
              <a:extLst>
                <a:ext uri="{FF2B5EF4-FFF2-40B4-BE49-F238E27FC236}">
                  <a16:creationId xmlns:a16="http://schemas.microsoft.com/office/drawing/2014/main" id="{0964126C-9EB2-41F6-9677-94734CD59E80}"/>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1" name="Picture 60" descr="Logo, icon&#10;&#10;Description automatically generated">
            <a:extLst>
              <a:ext uri="{FF2B5EF4-FFF2-40B4-BE49-F238E27FC236}">
                <a16:creationId xmlns:a16="http://schemas.microsoft.com/office/drawing/2014/main" id="{0DC0CA5D-CDEF-4253-B9AD-4472F216B861}"/>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5431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8ADA573-90F7-477B-9511-FD81AD674891}"/>
              </a:ext>
            </a:extLst>
          </p:cNvPr>
          <p:cNvSpPr/>
          <p:nvPr/>
        </p:nvSpPr>
        <p:spPr>
          <a:xfrm>
            <a:off x="4659354" y="2493817"/>
            <a:ext cx="7015028" cy="3316292"/>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n-lt"/>
                <a:ea typeface="Arial"/>
                <a:cs typeface="Arial"/>
                <a:sym typeface="Arial"/>
              </a:rPr>
              <a:t>Examples of training materials for health advocates and people affected by health conditions</a:t>
            </a: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latin typeface="+mj-lt"/>
                <a:ea typeface="Arial"/>
                <a:cs typeface="Arial"/>
                <a:sym typeface="Arial"/>
                <a:hlinkClick r:id="rId2"/>
              </a:rPr>
              <a:t>Training resources </a:t>
            </a:r>
            <a:r>
              <a:rPr lang="en-GB" sz="1100" u="sng" dirty="0">
                <a:latin typeface="+mj-lt"/>
                <a:ea typeface="Arial"/>
                <a:cs typeface="Arial"/>
                <a:sym typeface="Arial"/>
              </a:rPr>
              <a:t>(European Medicines Agency)</a:t>
            </a:r>
          </a:p>
          <a:p>
            <a:pPr marL="179388">
              <a:spcBef>
                <a:spcPts val="300"/>
              </a:spcBef>
              <a:spcAft>
                <a:spcPts val="0"/>
              </a:spcAft>
              <a:buClr>
                <a:schemeClr val="accent4"/>
              </a:buClr>
              <a:buSzPts val="1100"/>
            </a:pPr>
            <a:r>
              <a:rPr lang="en-GB" sz="1050" dirty="0">
                <a:solidFill>
                  <a:schemeClr val="dk1"/>
                </a:solidFill>
                <a:latin typeface="+mj-lt"/>
                <a:ea typeface="Arial"/>
                <a:cs typeface="Arial"/>
                <a:sym typeface="Arial"/>
              </a:rPr>
              <a:t>Training overviews and videos for health </a:t>
            </a:r>
            <a:r>
              <a:rPr lang="en-GB" sz="1050" dirty="0">
                <a:solidFill>
                  <a:schemeClr val="dk1"/>
                </a:solidFill>
                <a:latin typeface="+mj-lt"/>
                <a:cs typeface="Arial"/>
                <a:sym typeface="Arial"/>
              </a:rPr>
              <a:t>advocates and people affected by health conditions taking </a:t>
            </a:r>
            <a:r>
              <a:rPr lang="en-GB" sz="1050" dirty="0">
                <a:solidFill>
                  <a:schemeClr val="dk1"/>
                </a:solidFill>
                <a:latin typeface="+mj-lt"/>
                <a:ea typeface="Arial"/>
                <a:cs typeface="Arial"/>
                <a:sym typeface="Arial"/>
              </a:rPr>
              <a:t>part in engagement activities with regulatory bodies, including involvement in scientific advisory groups</a:t>
            </a:r>
          </a:p>
          <a:p>
            <a:pPr marL="179388">
              <a:spcBef>
                <a:spcPts val="10"/>
              </a:spcBef>
              <a:spcAft>
                <a:spcPts val="0"/>
              </a:spcAft>
              <a:buClr>
                <a:schemeClr val="accent4"/>
              </a:buClr>
              <a:buSzPts val="1100"/>
            </a:pPr>
            <a:endParaRPr lang="en-GB" sz="1100" dirty="0">
              <a:solidFill>
                <a:schemeClr val="dk1"/>
              </a:solidFill>
              <a:latin typeface="+mj-lt"/>
              <a:ea typeface="Arial"/>
              <a:cs typeface="Arial"/>
              <a:sym typeface="Arial"/>
            </a:endParaRPr>
          </a:p>
          <a:p>
            <a:pPr marL="179388" indent="-171450">
              <a:spcBef>
                <a:spcPts val="300"/>
              </a:spcBef>
              <a:spcAft>
                <a:spcPts val="0"/>
              </a:spcAft>
              <a:buClr>
                <a:srgbClr val="FCBD4A"/>
              </a:buClr>
              <a:buSzPts val="1100"/>
              <a:buFont typeface="Arial" panose="020B0604020202020204" pitchFamily="34" charset="0"/>
              <a:buChar char="•"/>
            </a:pPr>
            <a:r>
              <a:rPr lang="en-GB" sz="1100" b="1" u="sng" dirty="0">
                <a:solidFill>
                  <a:schemeClr val="dk1"/>
                </a:solidFill>
                <a:latin typeface="+mj-lt"/>
                <a:ea typeface="Arial"/>
                <a:cs typeface="Arial"/>
                <a:sym typeface="Arial"/>
                <a:hlinkClick r:id="rId3"/>
              </a:rPr>
              <a:t>Short guide </a:t>
            </a:r>
            <a:r>
              <a:rPr lang="en-GB" sz="1100" u="sng" dirty="0">
                <a:solidFill>
                  <a:schemeClr val="dk1"/>
                </a:solidFill>
                <a:latin typeface="+mj-lt"/>
                <a:ea typeface="Arial"/>
                <a:cs typeface="Arial"/>
                <a:sym typeface="Arial"/>
              </a:rPr>
              <a:t>(European Medicines Agency)</a:t>
            </a:r>
          </a:p>
          <a:p>
            <a:pPr marL="179388">
              <a:spcBef>
                <a:spcPts val="300"/>
              </a:spcBef>
              <a:spcAft>
                <a:spcPts val="0"/>
              </a:spcAft>
              <a:buClr>
                <a:schemeClr val="accent4"/>
              </a:buClr>
              <a:buSzPts val="1100"/>
            </a:pPr>
            <a:r>
              <a:rPr lang="en-GB" sz="1050" dirty="0">
                <a:latin typeface="+mj-lt"/>
                <a:ea typeface="Arial"/>
                <a:cs typeface="Arial"/>
                <a:sym typeface="Arial"/>
              </a:rPr>
              <a:t>Two-pager guide to support participation in scientific advice procedures</a:t>
            </a:r>
          </a:p>
          <a:p>
            <a:pPr marL="179388">
              <a:lnSpc>
                <a:spcPct val="150000"/>
              </a:lnSpc>
              <a:spcBef>
                <a:spcPts val="0"/>
              </a:spcBef>
              <a:spcAft>
                <a:spcPts val="0"/>
              </a:spcAft>
              <a:buClr>
                <a:schemeClr val="accent4"/>
              </a:buClr>
              <a:buSzPts val="1100"/>
            </a:pPr>
            <a:endParaRPr lang="en-GB" sz="1200" b="1" dirty="0">
              <a:latin typeface="+mn-lt"/>
              <a:ea typeface="Arial"/>
              <a:cs typeface="Arial"/>
              <a:sym typeface="Arial"/>
            </a:endParaRPr>
          </a:p>
          <a:p>
            <a:pPr lvl="0">
              <a:lnSpc>
                <a:spcPct val="150000"/>
              </a:lnSpc>
              <a:spcBef>
                <a:spcPts val="0"/>
              </a:spcBef>
              <a:spcAft>
                <a:spcPts val="600"/>
              </a:spcAft>
              <a:buClr>
                <a:srgbClr val="000000"/>
              </a:buClr>
              <a:buSzPts val="1100"/>
            </a:pPr>
            <a:r>
              <a:rPr lang="en-GB" sz="1200" b="1" dirty="0">
                <a:latin typeface="+mn-lt"/>
                <a:ea typeface="Arial"/>
                <a:cs typeface="Arial"/>
                <a:sym typeface="Arial"/>
              </a:rPr>
              <a:t>Examples of engagement activities with wider health system stakeholders</a:t>
            </a:r>
            <a:endParaRPr lang="en-GB" sz="1200" b="1"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n-lt"/>
                <a:ea typeface="Arial"/>
                <a:cs typeface="Arial"/>
                <a:sym typeface="Arial"/>
                <a:hlinkClick r:id="rId5"/>
              </a:rPr>
              <a:t>Patient Engagement Opportunities</a:t>
            </a:r>
            <a:r>
              <a:rPr lang="en-GB" sz="1100" b="1" dirty="0">
                <a:solidFill>
                  <a:schemeClr val="dk1"/>
                </a:solidFill>
                <a:latin typeface="+mn-lt"/>
                <a:ea typeface="Arial"/>
                <a:cs typeface="Arial"/>
                <a:sym typeface="Arial"/>
                <a:hlinkClick r:id="rId6"/>
              </a:rPr>
              <a:t> </a:t>
            </a:r>
            <a:r>
              <a:rPr lang="en-GB" sz="1100" dirty="0">
                <a:solidFill>
                  <a:schemeClr val="dk1"/>
                </a:solidFill>
                <a:latin typeface="+mn-lt"/>
                <a:ea typeface="Arial"/>
                <a:cs typeface="Arial"/>
                <a:sym typeface="Arial"/>
                <a:hlinkClick r:id="rId6"/>
              </a:rPr>
              <a:t>(US Food and Drug Administration)</a:t>
            </a:r>
            <a:endParaRPr lang="en-GB" sz="110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Collection of groups, sessions and projects that actively involve people affected by health conditions in medical product development, clinical trial design and drug evaluation and regulation</a:t>
            </a:r>
          </a:p>
          <a:p>
            <a:pPr marL="172800" lvl="0">
              <a:spcBef>
                <a:spcPts val="0"/>
              </a:spcBef>
              <a:spcAft>
                <a:spcPts val="0"/>
              </a:spcAft>
              <a:buClr>
                <a:schemeClr val="dk1"/>
              </a:buClr>
              <a:buSzPts val="1100"/>
            </a:pPr>
            <a:endParaRPr lang="en-GB" sz="1050" dirty="0">
              <a:solidFill>
                <a:schemeClr val="dk1"/>
              </a:solidFill>
              <a:latin typeface="+mn-lt"/>
              <a:ea typeface="Arial"/>
              <a:cs typeface="Arial"/>
              <a:sym typeface="Arial"/>
            </a:endParaRPr>
          </a:p>
          <a:p>
            <a:pPr marL="172800" lvl="0">
              <a:spcBef>
                <a:spcPts val="0"/>
              </a:spcBef>
              <a:spcAft>
                <a:spcPts val="0"/>
              </a:spcAft>
              <a:buClr>
                <a:schemeClr val="dk1"/>
              </a:buClr>
              <a:buSzPts val="1100"/>
            </a:pPr>
            <a:endParaRPr lang="en-GB" sz="1050" dirty="0">
              <a:solidFill>
                <a:schemeClr val="dk1"/>
              </a:solidFill>
              <a:latin typeface="+mn-lt"/>
              <a:ea typeface="Arial"/>
              <a:cs typeface="Arial"/>
              <a:sym typeface="Arial"/>
            </a:endParaRPr>
          </a:p>
          <a:p>
            <a:pPr marL="172800" lvl="0">
              <a:spcBef>
                <a:spcPts val="0"/>
              </a:spcBef>
              <a:spcAft>
                <a:spcPts val="0"/>
              </a:spcAft>
              <a:buClr>
                <a:schemeClr val="dk1"/>
              </a:buClr>
              <a:buSzPts val="1100"/>
            </a:pPr>
            <a:endParaRPr lang="en-GB" sz="1050" dirty="0">
              <a:latin typeface="+mn-lt"/>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608141"/>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training material on how to map out, prepare for, and successfully engage with stakeholders (such as healthcare providers, policymakers and other health advocacy groups) to act as key partners in multi-stakeholder efforts to promote personalised healthcare </a:t>
            </a:r>
          </a:p>
        </p:txBody>
      </p:sp>
      <p:sp>
        <p:nvSpPr>
          <p:cNvPr id="30" name="Rectangle 29">
            <a:hlinkClick r:id="rId9" action="ppaction://hlinksldjump"/>
            <a:extLst>
              <a:ext uri="{FF2B5EF4-FFF2-40B4-BE49-F238E27FC236}">
                <a16:creationId xmlns:a16="http://schemas.microsoft.com/office/drawing/2014/main" id="{986BE5A9-AAF9-40B5-800E-633B97455629}"/>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10" action="ppaction://hlinksldjump"/>
            <a:extLst>
              <a:ext uri="{FF2B5EF4-FFF2-40B4-BE49-F238E27FC236}">
                <a16:creationId xmlns:a16="http://schemas.microsoft.com/office/drawing/2014/main" id="{F3C03A11-2BCD-4C1D-B082-F8C932248AAC}"/>
              </a:ext>
            </a:extLst>
          </p:cNvPr>
          <p:cNvSpPr/>
          <p:nvPr/>
        </p:nvSpPr>
        <p:spPr>
          <a:xfrm>
            <a:off x="145997" y="2673694"/>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39" name="TextBox 38">
            <a:hlinkClick r:id="rId11" action="ppaction://hlinksldjump"/>
            <a:extLst>
              <a:ext uri="{FF2B5EF4-FFF2-40B4-BE49-F238E27FC236}">
                <a16:creationId xmlns:a16="http://schemas.microsoft.com/office/drawing/2014/main" id="{C1C2ADF6-3445-4D5C-AF54-83343AB80CF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40" name="TextBox 39">
            <a:hlinkClick r:id="rId12" action="ppaction://hlinksldjump"/>
            <a:extLst>
              <a:ext uri="{FF2B5EF4-FFF2-40B4-BE49-F238E27FC236}">
                <a16:creationId xmlns:a16="http://schemas.microsoft.com/office/drawing/2014/main" id="{54F00A6D-049A-4DBE-ADBC-33B91724EAE9}"/>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42" name="Straight Connector 41">
            <a:extLst>
              <a:ext uri="{FF2B5EF4-FFF2-40B4-BE49-F238E27FC236}">
                <a16:creationId xmlns:a16="http://schemas.microsoft.com/office/drawing/2014/main" id="{2421E607-3EAB-410C-A814-3EE92C20D3EF}"/>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BAABDF9-77BB-497B-9D93-E4E745B551AD}"/>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29" name="Rectangle 28">
            <a:hlinkClick r:id="rId13" action="ppaction://hlinksldjump"/>
            <a:extLst>
              <a:ext uri="{FF2B5EF4-FFF2-40B4-BE49-F238E27FC236}">
                <a16:creationId xmlns:a16="http://schemas.microsoft.com/office/drawing/2014/main" id="{E9CF8358-EBA2-48C3-B625-D092A7805625}"/>
              </a:ext>
            </a:extLst>
          </p:cNvPr>
          <p:cNvSpPr/>
          <p:nvPr/>
        </p:nvSpPr>
        <p:spPr>
          <a:xfrm>
            <a:off x="143142" y="3079973"/>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34" name="Rectangle 33">
            <a:hlinkClick r:id="rId14" action="ppaction://hlinksldjump"/>
            <a:extLst>
              <a:ext uri="{FF2B5EF4-FFF2-40B4-BE49-F238E27FC236}">
                <a16:creationId xmlns:a16="http://schemas.microsoft.com/office/drawing/2014/main" id="{9925E528-C410-494F-8A59-90A773FA5398}"/>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6" name="TextBox 45">
            <a:extLst>
              <a:ext uri="{FF2B5EF4-FFF2-40B4-BE49-F238E27FC236}">
                <a16:creationId xmlns:a16="http://schemas.microsoft.com/office/drawing/2014/main" id="{6950B040-0ADC-4159-B9EF-F47FAF878A21}"/>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6" name="Group 55">
            <a:extLst>
              <a:ext uri="{FF2B5EF4-FFF2-40B4-BE49-F238E27FC236}">
                <a16:creationId xmlns:a16="http://schemas.microsoft.com/office/drawing/2014/main" id="{DA351584-DC74-42A9-B30E-7554BE333569}"/>
              </a:ext>
            </a:extLst>
          </p:cNvPr>
          <p:cNvGrpSpPr/>
          <p:nvPr/>
        </p:nvGrpSpPr>
        <p:grpSpPr>
          <a:xfrm>
            <a:off x="11313026" y="6458695"/>
            <a:ext cx="288000" cy="288000"/>
            <a:chOff x="8612267" y="5218900"/>
            <a:chExt cx="288000" cy="288000"/>
          </a:xfrm>
        </p:grpSpPr>
        <p:sp>
          <p:nvSpPr>
            <p:cNvPr id="57" name="Oval 56">
              <a:hlinkClick r:id="rId15" action="ppaction://hlinksldjump"/>
              <a:extLst>
                <a:ext uri="{FF2B5EF4-FFF2-40B4-BE49-F238E27FC236}">
                  <a16:creationId xmlns:a16="http://schemas.microsoft.com/office/drawing/2014/main" id="{250EC60A-F9DA-497F-B6C9-8F4C62B51BD0}"/>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71AE0964-35CE-48E8-8905-7DC8C20281E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sp>
        <p:nvSpPr>
          <p:cNvPr id="36" name="Oval 35">
            <a:extLst>
              <a:ext uri="{FF2B5EF4-FFF2-40B4-BE49-F238E27FC236}">
                <a16:creationId xmlns:a16="http://schemas.microsoft.com/office/drawing/2014/main" id="{E34B4715-E450-476D-8380-D9212F47E418}"/>
              </a:ext>
            </a:extLst>
          </p:cNvPr>
          <p:cNvSpPr/>
          <p:nvPr/>
        </p:nvSpPr>
        <p:spPr>
          <a:xfrm>
            <a:off x="4369000" y="4361792"/>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hlinkClick r:id="rId16" action="ppaction://hlinksldjump"/>
            <a:extLst>
              <a:ext uri="{FF2B5EF4-FFF2-40B4-BE49-F238E27FC236}">
                <a16:creationId xmlns:a16="http://schemas.microsoft.com/office/drawing/2014/main" id="{486F9B2D-1B24-4622-B0D7-A6F12ADAE120}"/>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7" name="Picture 46">
            <a:hlinkClick r:id="rId18" action="ppaction://hlinksldjump"/>
            <a:extLst>
              <a:ext uri="{FF2B5EF4-FFF2-40B4-BE49-F238E27FC236}">
                <a16:creationId xmlns:a16="http://schemas.microsoft.com/office/drawing/2014/main" id="{999763A3-BB86-4366-A291-119AEDEC8EF3}"/>
              </a:ext>
            </a:extLst>
          </p:cNvPr>
          <p:cNvPicPr>
            <a:picLocks noChangeAspect="1"/>
          </p:cNvPicPr>
          <p:nvPr/>
        </p:nvPicPr>
        <p:blipFill>
          <a:blip r:embed="rId19"/>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E11E96BC-E60C-44AC-9498-E2CACE58774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Graphic 51" descr="Home">
            <a:hlinkClick r:id="rId20" action="ppaction://hlinksldjump"/>
            <a:extLst>
              <a:ext uri="{FF2B5EF4-FFF2-40B4-BE49-F238E27FC236}">
                <a16:creationId xmlns:a16="http://schemas.microsoft.com/office/drawing/2014/main" id="{3FF3AD09-86C2-4983-86E3-CB68409C5841}"/>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4" name="Picture 53">
            <a:hlinkClick r:id="rId23" action="ppaction://hlinksldjump"/>
            <a:extLst>
              <a:ext uri="{FF2B5EF4-FFF2-40B4-BE49-F238E27FC236}">
                <a16:creationId xmlns:a16="http://schemas.microsoft.com/office/drawing/2014/main" id="{931F6B49-534C-4DD4-B882-F5D04DDDDF09}"/>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4" name="Group 43">
            <a:extLst>
              <a:ext uri="{FF2B5EF4-FFF2-40B4-BE49-F238E27FC236}">
                <a16:creationId xmlns:a16="http://schemas.microsoft.com/office/drawing/2014/main" id="{203CE315-F40C-491C-B544-6B142A47E233}"/>
              </a:ext>
            </a:extLst>
          </p:cNvPr>
          <p:cNvGrpSpPr/>
          <p:nvPr/>
        </p:nvGrpSpPr>
        <p:grpSpPr>
          <a:xfrm>
            <a:off x="517617" y="439395"/>
            <a:ext cx="3266955" cy="1089529"/>
            <a:chOff x="1141622" y="2021934"/>
            <a:chExt cx="3266955" cy="1089529"/>
          </a:xfrm>
        </p:grpSpPr>
        <p:pic>
          <p:nvPicPr>
            <p:cNvPr id="59" name="Picture 58">
              <a:extLst>
                <a:ext uri="{FF2B5EF4-FFF2-40B4-BE49-F238E27FC236}">
                  <a16:creationId xmlns:a16="http://schemas.microsoft.com/office/drawing/2014/main" id="{E6A1FD61-E24B-4F1A-B836-F60D38983863}"/>
                </a:ext>
              </a:extLst>
            </p:cNvPr>
            <p:cNvPicPr>
              <a:picLocks noChangeAspect="1"/>
            </p:cNvPicPr>
            <p:nvPr/>
          </p:nvPicPr>
          <p:blipFill>
            <a:blip r:embed="rId26"/>
            <a:stretch>
              <a:fillRect/>
            </a:stretch>
          </p:blipFill>
          <p:spPr>
            <a:xfrm>
              <a:off x="1141622" y="2021934"/>
              <a:ext cx="3191413" cy="1029143"/>
            </a:xfrm>
            <a:prstGeom prst="rect">
              <a:avLst/>
            </a:prstGeom>
          </p:spPr>
        </p:pic>
        <p:sp>
          <p:nvSpPr>
            <p:cNvPr id="55" name="Rectangle 54">
              <a:extLst>
                <a:ext uri="{FF2B5EF4-FFF2-40B4-BE49-F238E27FC236}">
                  <a16:creationId xmlns:a16="http://schemas.microsoft.com/office/drawing/2014/main" id="{A0E488FE-7747-4EEB-8AFB-4FDC9BFFAE29}"/>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2" name="Picture 61" descr="Logo, icon&#10;&#10;Description automatically generated">
            <a:extLst>
              <a:ext uri="{FF2B5EF4-FFF2-40B4-BE49-F238E27FC236}">
                <a16:creationId xmlns:a16="http://schemas.microsoft.com/office/drawing/2014/main" id="{01D51948-7363-4817-A2A3-C01D77282F09}"/>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399199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46221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About the healthcare regulatory system and where communities can provide input</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cs typeface="Arial"/>
                <a:sym typeface="Arial"/>
                <a:hlinkClick r:id="rId3"/>
              </a:rPr>
              <a:t>Webinar </a:t>
            </a:r>
            <a:r>
              <a:rPr lang="en-GB" sz="1100" dirty="0">
                <a:solidFill>
                  <a:schemeClr val="dk1"/>
                </a:solidFill>
                <a:latin typeface="+mj-lt"/>
                <a:cs typeface="Arial"/>
                <a:sym typeface="Arial"/>
                <a:hlinkClick r:id="rId3"/>
              </a:rPr>
              <a:t>(</a:t>
            </a:r>
            <a:r>
              <a:rPr lang="en-GB" sz="1100" dirty="0">
                <a:solidFill>
                  <a:schemeClr val="dk1"/>
                </a:solidFill>
                <a:latin typeface="+mj-lt"/>
                <a:ea typeface="Arial"/>
                <a:cs typeface="Arial"/>
                <a:sym typeface="Arial"/>
                <a:hlinkClick r:id="rId4"/>
              </a:rPr>
              <a:t>Workgroup of European Cancer Patient Advocacy Networks</a:t>
            </a:r>
            <a:r>
              <a:rPr lang="en-GB" sz="1100" dirty="0">
                <a:solidFill>
                  <a:schemeClr val="dk1"/>
                </a:solidFill>
                <a:latin typeface="+mj-lt"/>
                <a:cs typeface="Arial"/>
                <a:sym typeface="Arial"/>
                <a:hlinkClick r:id="rId3"/>
              </a:rPr>
              <a:t>)</a:t>
            </a:r>
            <a:endParaRPr lang="en-GB" sz="1100" dirty="0">
              <a:solidFill>
                <a:schemeClr val="dk1"/>
              </a:solidFill>
              <a:latin typeface="+mj-lt"/>
              <a:cs typeface="Arial"/>
              <a:sym typeface="Arial"/>
            </a:endParaRPr>
          </a:p>
          <a:p>
            <a:pPr marL="172800" lvl="0">
              <a:spcBef>
                <a:spcPts val="300"/>
              </a:spcBef>
              <a:spcAft>
                <a:spcPts val="0"/>
              </a:spcAft>
              <a:buClr>
                <a:schemeClr val="dk1"/>
              </a:buClr>
              <a:buSzPts val="1100"/>
            </a:pPr>
            <a:r>
              <a:rPr lang="en-GB" sz="1050" dirty="0">
                <a:solidFill>
                  <a:schemeClr val="dk1"/>
                </a:solidFill>
                <a:latin typeface="+mj-lt"/>
                <a:cs typeface="Arial"/>
                <a:sym typeface="Arial"/>
              </a:rPr>
              <a:t>An introduction to the healthcare regulatory system, including an overview of access pathways and why access to treatment, care and diagnostics can be an issue</a:t>
            </a:r>
          </a:p>
          <a:p>
            <a:pPr marL="172800" lvl="0">
              <a:spcBef>
                <a:spcPts val="10"/>
              </a:spcBef>
              <a:spcAft>
                <a:spcPts val="0"/>
              </a:spcAft>
              <a:buClr>
                <a:schemeClr val="dk1"/>
              </a:buClr>
              <a:buSzPts val="1100"/>
            </a:pPr>
            <a:endParaRPr lang="en-GB" sz="1050" b="1" dirty="0">
              <a:solidFill>
                <a:schemeClr val="dk1"/>
              </a:solidFill>
              <a:latin typeface="+mj-lt"/>
              <a:cs typeface="Arial"/>
              <a:sym typeface="Arial"/>
              <a:hlinkClick r:id="" action="ppaction://noaction"/>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cs typeface="Arial"/>
                <a:sym typeface="Arial"/>
                <a:hlinkClick r:id="" action="ppaction://noaction"/>
              </a:rPr>
              <a:t>Webinar </a:t>
            </a:r>
            <a:r>
              <a:rPr lang="en-GB" sz="1100" dirty="0">
                <a:solidFill>
                  <a:schemeClr val="dk1"/>
                </a:solidFill>
                <a:latin typeface="+mj-lt"/>
                <a:cs typeface="Arial"/>
                <a:sym typeface="Arial"/>
                <a:hlinkClick r:id="rId5"/>
              </a:rPr>
              <a:t>(</a:t>
            </a:r>
            <a:r>
              <a:rPr lang="en-GB" sz="1100" dirty="0">
                <a:solidFill>
                  <a:schemeClr val="dk1"/>
                </a:solidFill>
                <a:latin typeface="+mj-lt"/>
                <a:ea typeface="Arial"/>
                <a:cs typeface="Arial"/>
                <a:sym typeface="Arial"/>
                <a:hlinkClick r:id="rId4"/>
              </a:rPr>
              <a:t>Workgroup of European Cancer Patient Advocacy Networks</a:t>
            </a:r>
            <a:r>
              <a:rPr lang="en-GB" sz="1100" dirty="0">
                <a:solidFill>
                  <a:schemeClr val="dk1"/>
                </a:solidFill>
                <a:latin typeface="+mj-lt"/>
                <a:cs typeface="Arial"/>
                <a:sym typeface="Arial"/>
                <a:hlinkClick r:id="rId5"/>
              </a:rPr>
              <a:t>)</a:t>
            </a:r>
            <a:endParaRPr lang="en-GB" sz="1100" dirty="0">
              <a:solidFill>
                <a:schemeClr val="dk1"/>
              </a:solidFill>
              <a:latin typeface="+mj-lt"/>
              <a:cs typeface="Arial"/>
              <a:sym typeface="Arial"/>
            </a:endParaRPr>
          </a:p>
          <a:p>
            <a:pPr marL="172800" lvl="0">
              <a:spcBef>
                <a:spcPts val="300"/>
              </a:spcBef>
              <a:spcAft>
                <a:spcPts val="0"/>
              </a:spcAft>
              <a:buClr>
                <a:schemeClr val="dk1"/>
              </a:buClr>
              <a:buSzPts val="1100"/>
            </a:pPr>
            <a:r>
              <a:rPr lang="en-GB" sz="1050" dirty="0">
                <a:solidFill>
                  <a:schemeClr val="dk1"/>
                </a:solidFill>
                <a:latin typeface="+mj-lt"/>
                <a:cs typeface="Arial"/>
                <a:sym typeface="Arial"/>
              </a:rPr>
              <a:t>An introduction to how therapy development works, the development lifecycle, endpoints, trial design and engaging people affected by health conditions in research</a:t>
            </a:r>
          </a:p>
          <a:p>
            <a:pPr lvl="0">
              <a:spcBef>
                <a:spcPts val="0"/>
              </a:spcBef>
              <a:spcAft>
                <a:spcPts val="0"/>
              </a:spcAft>
              <a:buClr>
                <a:srgbClr val="000000"/>
              </a:buClr>
              <a:buSzPts val="1100"/>
            </a:pPr>
            <a:endParaRPr lang="en-GB" sz="1200" b="1" u="sng" dirty="0">
              <a:latin typeface="+mn-lt"/>
              <a:ea typeface="Arial"/>
              <a:cs typeface="Arial"/>
              <a:sym typeface="Arial"/>
              <a:hlinkClick r:id="rId6">
                <a:extLst>
                  <a:ext uri="{A12FA001-AC4F-418D-AE19-62706E023703}">
                    <ahyp:hlinkClr xmlns:ahyp="http://schemas.microsoft.com/office/drawing/2018/hyperlinkcolor" val="tx"/>
                  </a:ext>
                </a:extLst>
              </a:hlinkClick>
            </a:endParaRPr>
          </a:p>
          <a:p>
            <a:pPr marL="171450" lvl="0" indent="-171450" eaLnBrk="1" fontAlgn="auto" hangingPunct="1">
              <a:spcBef>
                <a:spcPts val="0"/>
              </a:spcBef>
              <a:spcAft>
                <a:spcPts val="0"/>
              </a:spcAft>
              <a:buClr>
                <a:srgbClr val="000000"/>
              </a:buClr>
              <a:buSzPts val="1100"/>
              <a:buFont typeface="Arial" panose="020B0604020202020204" pitchFamily="34" charset="0"/>
              <a:buChar char="•"/>
              <a:defRPr/>
            </a:pPr>
            <a:endParaRPr lang="en-GB" sz="1050" dirty="0">
              <a:latin typeface="+mn-lt"/>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sp>
        <p:nvSpPr>
          <p:cNvPr id="20" name="TextBox 19">
            <a:hlinkClick r:id="rId7"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21" name="TextBox 20">
            <a:hlinkClick r:id="rId8"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guidance material and (peer-to-peer) trainings to support skills development of health advocates to provide input and/or co-create health services and products</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grpSp>
        <p:nvGrpSpPr>
          <p:cNvPr id="46" name="Group 45">
            <a:extLst>
              <a:ext uri="{FF2B5EF4-FFF2-40B4-BE49-F238E27FC236}">
                <a16:creationId xmlns:a16="http://schemas.microsoft.com/office/drawing/2014/main" id="{E45BF82F-A3B1-4F67-8067-21BC645B94D3}"/>
              </a:ext>
            </a:extLst>
          </p:cNvPr>
          <p:cNvGrpSpPr/>
          <p:nvPr/>
        </p:nvGrpSpPr>
        <p:grpSpPr>
          <a:xfrm>
            <a:off x="11313026" y="6467931"/>
            <a:ext cx="288000" cy="288000"/>
            <a:chOff x="8612267" y="5218900"/>
            <a:chExt cx="288000" cy="288000"/>
          </a:xfrm>
        </p:grpSpPr>
        <p:sp>
          <p:nvSpPr>
            <p:cNvPr id="47" name="Oval 46">
              <a:hlinkClick r:id="rId11" action="ppaction://hlinksldjump"/>
              <a:extLst>
                <a:ext uri="{FF2B5EF4-FFF2-40B4-BE49-F238E27FC236}">
                  <a16:creationId xmlns:a16="http://schemas.microsoft.com/office/drawing/2014/main" id="{6CBFBF6A-E234-4D56-96F1-DB73C4E6CDDB}"/>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B50918A7-6450-486B-AA48-CB783B59A9BC}"/>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sp>
        <p:nvSpPr>
          <p:cNvPr id="35" name="Rectangle 34">
            <a:hlinkClick r:id="rId12" action="ppaction://hlinksldjump"/>
            <a:extLst>
              <a:ext uri="{FF2B5EF4-FFF2-40B4-BE49-F238E27FC236}">
                <a16:creationId xmlns:a16="http://schemas.microsoft.com/office/drawing/2014/main" id="{ACD33CB5-0C36-4BCD-9F42-EAC22721017F}"/>
              </a:ext>
            </a:extLst>
          </p:cNvPr>
          <p:cNvSpPr/>
          <p:nvPr/>
        </p:nvSpPr>
        <p:spPr>
          <a:xfrm>
            <a:off x="151978"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9" name="Rectangle 38">
            <a:hlinkClick r:id="rId13" action="ppaction://hlinksldjump"/>
            <a:extLst>
              <a:ext uri="{FF2B5EF4-FFF2-40B4-BE49-F238E27FC236}">
                <a16:creationId xmlns:a16="http://schemas.microsoft.com/office/drawing/2014/main" id="{2ACC9AE3-71C8-45F8-BFF9-734768C7F4B8}"/>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3" name="Rectangle 42">
            <a:hlinkClick r:id="rId14" action="ppaction://hlinksldjump"/>
            <a:extLst>
              <a:ext uri="{FF2B5EF4-FFF2-40B4-BE49-F238E27FC236}">
                <a16:creationId xmlns:a16="http://schemas.microsoft.com/office/drawing/2014/main" id="{A694F9AB-7B24-46A3-B530-F970CD86EF70}"/>
              </a:ext>
            </a:extLst>
          </p:cNvPr>
          <p:cNvSpPr/>
          <p:nvPr/>
        </p:nvSpPr>
        <p:spPr>
          <a:xfrm>
            <a:off x="143142" y="3079973"/>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44" name="Rectangle 43">
            <a:hlinkClick r:id="rId15" action="ppaction://hlinksldjump"/>
            <a:extLst>
              <a:ext uri="{FF2B5EF4-FFF2-40B4-BE49-F238E27FC236}">
                <a16:creationId xmlns:a16="http://schemas.microsoft.com/office/drawing/2014/main" id="{2CB9CE5A-6F7C-455E-AA9C-A313D163E020}"/>
              </a:ext>
            </a:extLst>
          </p:cNvPr>
          <p:cNvSpPr/>
          <p:nvPr/>
        </p:nvSpPr>
        <p:spPr>
          <a:xfrm>
            <a:off x="144823" y="348938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pic>
        <p:nvPicPr>
          <p:cNvPr id="36" name="Picture 35">
            <a:hlinkClick r:id="rId16" action="ppaction://hlinksldjump"/>
            <a:extLst>
              <a:ext uri="{FF2B5EF4-FFF2-40B4-BE49-F238E27FC236}">
                <a16:creationId xmlns:a16="http://schemas.microsoft.com/office/drawing/2014/main" id="{67A594F2-164A-4E7E-95BD-C4B7F50BA487}"/>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0" name="Picture 39">
            <a:hlinkClick r:id="rId18" action="ppaction://hlinksldjump"/>
            <a:extLst>
              <a:ext uri="{FF2B5EF4-FFF2-40B4-BE49-F238E27FC236}">
                <a16:creationId xmlns:a16="http://schemas.microsoft.com/office/drawing/2014/main" id="{B438C0DD-9BD7-4188-8E5A-45C9814CF117}"/>
              </a:ext>
            </a:extLst>
          </p:cNvPr>
          <p:cNvPicPr>
            <a:picLocks noChangeAspect="1"/>
          </p:cNvPicPr>
          <p:nvPr/>
        </p:nvPicPr>
        <p:blipFill>
          <a:blip r:embed="rId19"/>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5787298A-7054-4D8B-8C79-2643A80EA39E}"/>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descr="Home">
            <a:hlinkClick r:id="rId20" action="ppaction://hlinksldjump"/>
            <a:extLst>
              <a:ext uri="{FF2B5EF4-FFF2-40B4-BE49-F238E27FC236}">
                <a16:creationId xmlns:a16="http://schemas.microsoft.com/office/drawing/2014/main" id="{3E77855C-4BB9-4B44-B1F6-C6DE29AEC23E}"/>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2" name="Picture 51">
            <a:hlinkClick r:id="rId23" action="ppaction://hlinksldjump"/>
            <a:extLst>
              <a:ext uri="{FF2B5EF4-FFF2-40B4-BE49-F238E27FC236}">
                <a16:creationId xmlns:a16="http://schemas.microsoft.com/office/drawing/2014/main" id="{304959A2-0339-4AFD-8E46-D64FB1637B9C}"/>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2" name="Group 41">
            <a:extLst>
              <a:ext uri="{FF2B5EF4-FFF2-40B4-BE49-F238E27FC236}">
                <a16:creationId xmlns:a16="http://schemas.microsoft.com/office/drawing/2014/main" id="{60D913CC-6EFF-4424-B3E6-4893BE51CEDF}"/>
              </a:ext>
            </a:extLst>
          </p:cNvPr>
          <p:cNvGrpSpPr/>
          <p:nvPr/>
        </p:nvGrpSpPr>
        <p:grpSpPr>
          <a:xfrm>
            <a:off x="517617" y="439395"/>
            <a:ext cx="3266955" cy="1089529"/>
            <a:chOff x="1141622" y="2021934"/>
            <a:chExt cx="3266955" cy="1089529"/>
          </a:xfrm>
        </p:grpSpPr>
        <p:pic>
          <p:nvPicPr>
            <p:cNvPr id="57" name="Picture 56">
              <a:extLst>
                <a:ext uri="{FF2B5EF4-FFF2-40B4-BE49-F238E27FC236}">
                  <a16:creationId xmlns:a16="http://schemas.microsoft.com/office/drawing/2014/main" id="{6A383F9D-C9D3-437D-A616-ADBFB621FCCA}"/>
                </a:ext>
              </a:extLst>
            </p:cNvPr>
            <p:cNvPicPr>
              <a:picLocks noChangeAspect="1"/>
            </p:cNvPicPr>
            <p:nvPr/>
          </p:nvPicPr>
          <p:blipFill>
            <a:blip r:embed="rId26"/>
            <a:stretch>
              <a:fillRect/>
            </a:stretch>
          </p:blipFill>
          <p:spPr>
            <a:xfrm>
              <a:off x="1141622" y="2021934"/>
              <a:ext cx="3191413" cy="1029143"/>
            </a:xfrm>
            <a:prstGeom prst="rect">
              <a:avLst/>
            </a:prstGeom>
          </p:spPr>
        </p:pic>
        <p:sp>
          <p:nvSpPr>
            <p:cNvPr id="56" name="Rectangle 55">
              <a:extLst>
                <a:ext uri="{FF2B5EF4-FFF2-40B4-BE49-F238E27FC236}">
                  <a16:creationId xmlns:a16="http://schemas.microsoft.com/office/drawing/2014/main" id="{592A4B0E-F8E9-491E-B30C-564CCD782CFB}"/>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0" name="Picture 59" descr="Logo, icon&#10;&#10;Description automatically generated">
            <a:extLst>
              <a:ext uri="{FF2B5EF4-FFF2-40B4-BE49-F238E27FC236}">
                <a16:creationId xmlns:a16="http://schemas.microsoft.com/office/drawing/2014/main" id="{1519716F-47F7-4D18-8D61-0288D01456CE}"/>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291112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hlinkClick r:id="rId4" action="ppaction://hlinksldjump"/>
            <a:extLst>
              <a:ext uri="{FF2B5EF4-FFF2-40B4-BE49-F238E27FC236}">
                <a16:creationId xmlns:a16="http://schemas.microsoft.com/office/drawing/2014/main" id="{3F9B9638-DF48-4731-B47D-76DB8DFB4174}"/>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32" name="TextBox 31">
            <a:hlinkClick r:id="rId4" action="ppaction://hlinksldjump"/>
            <a:extLst>
              <a:ext uri="{FF2B5EF4-FFF2-40B4-BE49-F238E27FC236}">
                <a16:creationId xmlns:a16="http://schemas.microsoft.com/office/drawing/2014/main" id="{46C49229-1D86-4374-986B-0FD86D5D6F35}"/>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34" name="Straight Connector 33">
            <a:extLst>
              <a:ext uri="{FF2B5EF4-FFF2-40B4-BE49-F238E27FC236}">
                <a16:creationId xmlns:a16="http://schemas.microsoft.com/office/drawing/2014/main" id="{AA3774C1-CDC1-4A05-9F54-1EC73141FDC2}"/>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17F702-C9FA-4EB6-AC71-E47B9DFCC4DB}"/>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5" name="Rectangle 34">
            <a:extLst>
              <a:ext uri="{FF2B5EF4-FFF2-40B4-BE49-F238E27FC236}">
                <a16:creationId xmlns:a16="http://schemas.microsoft.com/office/drawing/2014/main" id="{5B72425E-B2F6-4961-A0B4-6D67CBFC1194}"/>
              </a:ext>
            </a:extLst>
          </p:cNvPr>
          <p:cNvSpPr/>
          <p:nvPr/>
        </p:nvSpPr>
        <p:spPr>
          <a:xfrm>
            <a:off x="4659354" y="2493817"/>
            <a:ext cx="7015028" cy="112338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how people affected by health conditions can input and help to personalise healthcare systems</a:t>
            </a:r>
            <a:endParaRPr lang="en-GB" sz="1200" b="1" dirty="0">
              <a:latin typeface="+mn-lt"/>
              <a:ea typeface="Arial"/>
              <a:cs typeface="Arial"/>
              <a:sym typeface="Arial"/>
              <a:hlinkClick r:id="rId5">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solidFill>
                  <a:srgbClr val="4A4A4A"/>
                </a:solidFill>
                <a:latin typeface="+mn-lt"/>
                <a:ea typeface="Arial"/>
                <a:cs typeface="Arial"/>
                <a:sym typeface="Arial"/>
                <a:hlinkClick r:id="rId6"/>
              </a:rPr>
              <a:t>Online framework &amp; toolkit </a:t>
            </a:r>
            <a:r>
              <a:rPr lang="en-GB" sz="1100" u="sng" dirty="0">
                <a:solidFill>
                  <a:srgbClr val="4A4A4A"/>
                </a:solidFill>
                <a:latin typeface="+mn-lt"/>
                <a:ea typeface="Arial"/>
                <a:cs typeface="Arial"/>
                <a:sym typeface="Arial"/>
                <a:hlinkClick r:id="rId6"/>
              </a:rPr>
              <a:t>(Think Local Act Personal)</a:t>
            </a:r>
            <a:endParaRPr lang="en-GB" sz="1100" u="sng" dirty="0">
              <a:solidFill>
                <a:srgbClr val="4A4A4A"/>
              </a:solidFill>
              <a:latin typeface="+mn-lt"/>
              <a:ea typeface="Arial"/>
              <a:cs typeface="Arial"/>
              <a:sym typeface="Arial"/>
            </a:endParaRPr>
          </a:p>
          <a:p>
            <a:pPr marL="172800" lvl="0">
              <a:spcBef>
                <a:spcPts val="300"/>
              </a:spcBef>
              <a:spcAft>
                <a:spcPts val="0"/>
              </a:spcAft>
              <a:buClr>
                <a:srgbClr val="000000"/>
              </a:buClr>
              <a:buSzPts val="1100"/>
            </a:pPr>
            <a:r>
              <a:rPr lang="en-GB" sz="1050" dirty="0">
                <a:latin typeface="+mn-lt"/>
                <a:ea typeface="Arial"/>
                <a:cs typeface="Arial"/>
                <a:sym typeface="Arial"/>
              </a:rPr>
              <a:t>A framework to support improved personalised care and support for providers, commissioners and people who access services</a:t>
            </a:r>
            <a:endParaRPr lang="en-GB" sz="1000" b="1" dirty="0">
              <a:latin typeface="+mn-lt"/>
              <a:cs typeface="Arial"/>
              <a:sym typeface="Arial"/>
              <a:hlinkClick r:id="rId7">
                <a:extLst>
                  <a:ext uri="{A12FA001-AC4F-418D-AE19-62706E023703}">
                    <ahyp:hlinkClr xmlns:ahyp="http://schemas.microsoft.com/office/drawing/2018/hyperlinkcolor" val="tx"/>
                  </a:ext>
                </a:extLst>
              </a:hlinkClick>
            </a:endParaRPr>
          </a:p>
        </p:txBody>
      </p:sp>
      <p:sp>
        <p:nvSpPr>
          <p:cNvPr id="43" name="Rectangle 42">
            <a:hlinkClick r:id="rId4" action="ppaction://hlinksldjump"/>
            <a:extLst>
              <a:ext uri="{FF2B5EF4-FFF2-40B4-BE49-F238E27FC236}">
                <a16:creationId xmlns:a16="http://schemas.microsoft.com/office/drawing/2014/main" id="{74A80AF1-B0F7-4D39-984A-8BF5342855A5}"/>
              </a:ext>
            </a:extLst>
          </p:cNvPr>
          <p:cNvSpPr/>
          <p:nvPr/>
        </p:nvSpPr>
        <p:spPr>
          <a:xfrm>
            <a:off x="161552" y="3045086"/>
            <a:ext cx="281311"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44" name="Rectangle 43">
            <a:hlinkClick r:id="rId8" action="ppaction://hlinksldjump"/>
            <a:extLst>
              <a:ext uri="{FF2B5EF4-FFF2-40B4-BE49-F238E27FC236}">
                <a16:creationId xmlns:a16="http://schemas.microsoft.com/office/drawing/2014/main" id="{D2375701-8397-44A5-98AB-AB2B74C00541}"/>
              </a:ext>
            </a:extLst>
          </p:cNvPr>
          <p:cNvSpPr/>
          <p:nvPr/>
        </p:nvSpPr>
        <p:spPr>
          <a:xfrm>
            <a:off x="145997" y="2673694"/>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5" name="Google Shape;442;p34">
            <a:extLst>
              <a:ext uri="{FF2B5EF4-FFF2-40B4-BE49-F238E27FC236}">
                <a16:creationId xmlns:a16="http://schemas.microsoft.com/office/drawing/2014/main" id="{C072B210-F00D-42FF-9C1C-065724C92699}"/>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guidance material and (peer-to-peer) trainings to support skills development of health advocates to provide input and/or co-create health services and products</a:t>
            </a:r>
          </a:p>
        </p:txBody>
      </p:sp>
      <p:sp>
        <p:nvSpPr>
          <p:cNvPr id="46" name="Rectangle 45">
            <a:hlinkClick r:id="rId9" action="ppaction://hlinksldjump"/>
            <a:extLst>
              <a:ext uri="{FF2B5EF4-FFF2-40B4-BE49-F238E27FC236}">
                <a16:creationId xmlns:a16="http://schemas.microsoft.com/office/drawing/2014/main" id="{494E7ACB-4D5C-46D8-BA3B-400C37FF0E9C}"/>
              </a:ext>
            </a:extLst>
          </p:cNvPr>
          <p:cNvSpPr/>
          <p:nvPr/>
        </p:nvSpPr>
        <p:spPr>
          <a:xfrm>
            <a:off x="161552" y="3435368"/>
            <a:ext cx="28131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4</a:t>
            </a:r>
          </a:p>
        </p:txBody>
      </p:sp>
      <p:sp>
        <p:nvSpPr>
          <p:cNvPr id="47" name="Rectangle 46">
            <a:hlinkClick r:id="rId10" action="ppaction://hlinksldjump"/>
            <a:extLst>
              <a:ext uri="{FF2B5EF4-FFF2-40B4-BE49-F238E27FC236}">
                <a16:creationId xmlns:a16="http://schemas.microsoft.com/office/drawing/2014/main" id="{04BE5E71-3C9C-44DA-9096-104EBC9EC587}"/>
              </a:ext>
            </a:extLst>
          </p:cNvPr>
          <p:cNvSpPr/>
          <p:nvPr/>
        </p:nvSpPr>
        <p:spPr>
          <a:xfrm>
            <a:off x="145997" y="2283412"/>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57" name="TextBox 56">
            <a:extLst>
              <a:ext uri="{FF2B5EF4-FFF2-40B4-BE49-F238E27FC236}">
                <a16:creationId xmlns:a16="http://schemas.microsoft.com/office/drawing/2014/main" id="{FD142886-2682-498A-9036-7B0B9C3EB172}"/>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61" name="Group 60">
            <a:extLst>
              <a:ext uri="{FF2B5EF4-FFF2-40B4-BE49-F238E27FC236}">
                <a16:creationId xmlns:a16="http://schemas.microsoft.com/office/drawing/2014/main" id="{1B0BF089-961D-44D4-8568-7D587CF5E672}"/>
              </a:ext>
            </a:extLst>
          </p:cNvPr>
          <p:cNvGrpSpPr/>
          <p:nvPr/>
        </p:nvGrpSpPr>
        <p:grpSpPr>
          <a:xfrm>
            <a:off x="11313026" y="6458695"/>
            <a:ext cx="288000" cy="288000"/>
            <a:chOff x="8612267" y="5218900"/>
            <a:chExt cx="288000" cy="288000"/>
          </a:xfrm>
        </p:grpSpPr>
        <p:sp>
          <p:nvSpPr>
            <p:cNvPr id="62" name="Oval 61">
              <a:hlinkClick r:id="rId11" action="ppaction://hlinksldjump"/>
              <a:extLst>
                <a:ext uri="{FF2B5EF4-FFF2-40B4-BE49-F238E27FC236}">
                  <a16:creationId xmlns:a16="http://schemas.microsoft.com/office/drawing/2014/main" id="{5DAE2429-5DE7-4660-BACF-2CA83B81775B}"/>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B7E8B8EE-BC89-40A9-8DE0-58C4FE6E219D}"/>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40" name="Picture 39">
            <a:hlinkClick r:id="rId12" action="ppaction://hlinksldjump"/>
            <a:extLst>
              <a:ext uri="{FF2B5EF4-FFF2-40B4-BE49-F238E27FC236}">
                <a16:creationId xmlns:a16="http://schemas.microsoft.com/office/drawing/2014/main" id="{47FE5BF5-4809-43FE-909C-82A23F9E462D}"/>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42" name="Picture 41">
            <a:hlinkClick r:id="rId14" action="ppaction://hlinksldjump"/>
            <a:extLst>
              <a:ext uri="{FF2B5EF4-FFF2-40B4-BE49-F238E27FC236}">
                <a16:creationId xmlns:a16="http://schemas.microsoft.com/office/drawing/2014/main" id="{949EA760-3883-4A37-87ED-DAC099D9A084}"/>
              </a:ext>
            </a:extLst>
          </p:cNvPr>
          <p:cNvPicPr>
            <a:picLocks noChangeAspect="1"/>
          </p:cNvPicPr>
          <p:nvPr/>
        </p:nvPicPr>
        <p:blipFill>
          <a:blip r:embed="rId15"/>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1B7C1523-5DAB-4468-8124-F755905F3B9C}"/>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Graphic 51" descr="Home">
            <a:hlinkClick r:id="rId16" action="ppaction://hlinksldjump"/>
            <a:extLst>
              <a:ext uri="{FF2B5EF4-FFF2-40B4-BE49-F238E27FC236}">
                <a16:creationId xmlns:a16="http://schemas.microsoft.com/office/drawing/2014/main" id="{913CB972-B912-46CF-924A-773414F1E85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53" name="Picture 52">
            <a:hlinkClick r:id="rId19" action="ppaction://hlinksldjump"/>
            <a:extLst>
              <a:ext uri="{FF2B5EF4-FFF2-40B4-BE49-F238E27FC236}">
                <a16:creationId xmlns:a16="http://schemas.microsoft.com/office/drawing/2014/main" id="{77F85CD9-852A-4EF0-A376-971C8C10378E}"/>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6" name="Group 35">
            <a:extLst>
              <a:ext uri="{FF2B5EF4-FFF2-40B4-BE49-F238E27FC236}">
                <a16:creationId xmlns:a16="http://schemas.microsoft.com/office/drawing/2014/main" id="{74D10833-7073-4FA8-AAD0-D46F9D6E8D5D}"/>
              </a:ext>
            </a:extLst>
          </p:cNvPr>
          <p:cNvGrpSpPr/>
          <p:nvPr/>
        </p:nvGrpSpPr>
        <p:grpSpPr>
          <a:xfrm>
            <a:off x="517617" y="439395"/>
            <a:ext cx="3266955" cy="1089529"/>
            <a:chOff x="1141622" y="2021934"/>
            <a:chExt cx="3266955" cy="1089529"/>
          </a:xfrm>
        </p:grpSpPr>
        <p:pic>
          <p:nvPicPr>
            <p:cNvPr id="55" name="Picture 54">
              <a:extLst>
                <a:ext uri="{FF2B5EF4-FFF2-40B4-BE49-F238E27FC236}">
                  <a16:creationId xmlns:a16="http://schemas.microsoft.com/office/drawing/2014/main" id="{71897DCD-4E8C-4919-A0DA-CB7E7C380F02}"/>
                </a:ext>
              </a:extLst>
            </p:cNvPr>
            <p:cNvPicPr>
              <a:picLocks noChangeAspect="1"/>
            </p:cNvPicPr>
            <p:nvPr/>
          </p:nvPicPr>
          <p:blipFill>
            <a:blip r:embed="rId22"/>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C2E07B82-BB3F-4A6C-B825-8ED586E03441}"/>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9" name="Picture 58" descr="Logo, icon&#10;&#10;Description automatically generated">
            <a:extLst>
              <a:ext uri="{FF2B5EF4-FFF2-40B4-BE49-F238E27FC236}">
                <a16:creationId xmlns:a16="http://schemas.microsoft.com/office/drawing/2014/main" id="{A2AAA6C4-3582-41F7-8BF8-FD49CF635D59}"/>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117189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61302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About key topics for community involvement in personalised healthcare</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n-lt"/>
                <a:cs typeface="Arial"/>
                <a:sym typeface="Arial"/>
                <a:hlinkClick r:id="rId3"/>
              </a:rPr>
              <a:t>White paper </a:t>
            </a:r>
            <a:r>
              <a:rPr lang="en-GB" sz="1100" dirty="0">
                <a:solidFill>
                  <a:schemeClr val="dk1"/>
                </a:solidFill>
                <a:latin typeface="+mn-lt"/>
                <a:cs typeface="Arial"/>
                <a:sym typeface="Arial"/>
                <a:hlinkClick r:id="rId3"/>
              </a:rPr>
              <a:t>(Personalized Medicine Coalition)</a:t>
            </a:r>
            <a:endParaRPr lang="en-GB" sz="1100" dirty="0">
              <a:solidFill>
                <a:schemeClr val="dk1"/>
              </a:solidFill>
              <a:latin typeface="+mn-lt"/>
              <a:cs typeface="Arial"/>
              <a:sym typeface="Arial"/>
            </a:endParaRPr>
          </a:p>
          <a:p>
            <a:pPr marL="172800" lvl="0">
              <a:spcBef>
                <a:spcPts val="300"/>
              </a:spcBef>
              <a:spcAft>
                <a:spcPts val="0"/>
              </a:spcAft>
              <a:buClr>
                <a:srgbClr val="000000"/>
              </a:buClr>
              <a:buSzPts val="1100"/>
            </a:pPr>
            <a:r>
              <a:rPr lang="en-GB" sz="1050" dirty="0">
                <a:solidFill>
                  <a:schemeClr val="dk1"/>
                </a:solidFill>
                <a:latin typeface="+mn-lt"/>
                <a:cs typeface="Arial"/>
                <a:sym typeface="Arial"/>
              </a:rPr>
              <a:t>Report outlining the importance of a person-centred research agenda and </a:t>
            </a:r>
            <a:r>
              <a:rPr lang="en-GB" sz="1050" dirty="0">
                <a:latin typeface="+mn-lt"/>
              </a:rPr>
              <a:t>identifying research topics to improve </a:t>
            </a:r>
            <a:r>
              <a:rPr lang="en-GB" sz="1050" dirty="0">
                <a:latin typeface="+mj-lt"/>
              </a:rPr>
              <a:t>the delivery of personalised medicine in ways that are most meaningful to people living with conditions</a:t>
            </a:r>
          </a:p>
          <a:p>
            <a:pPr marL="172800" lvl="0">
              <a:spcBef>
                <a:spcPts val="10"/>
              </a:spcBef>
              <a:spcAft>
                <a:spcPts val="50"/>
              </a:spcAft>
              <a:buClr>
                <a:srgbClr val="000000"/>
              </a:buClr>
              <a:buSzPts val="1100"/>
            </a:pPr>
            <a:endParaRPr lang="en-GB" sz="1050" dirty="0">
              <a:latin typeface="+mj-lt"/>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dirty="0">
                <a:solidFill>
                  <a:schemeClr val="dk1"/>
                </a:solidFill>
                <a:latin typeface="+mj-lt"/>
                <a:cs typeface="Arial"/>
                <a:sym typeface="Arial"/>
                <a:hlinkClick r:id="rId4"/>
              </a:rPr>
              <a:t>Webinar </a:t>
            </a:r>
            <a:r>
              <a:rPr lang="en-GB" sz="1100" dirty="0">
                <a:solidFill>
                  <a:schemeClr val="dk1"/>
                </a:solidFill>
                <a:latin typeface="+mj-lt"/>
                <a:cs typeface="Arial"/>
                <a:sym typeface="Arial"/>
                <a:hlinkClick r:id="rId4"/>
              </a:rPr>
              <a:t>(</a:t>
            </a:r>
            <a:r>
              <a:rPr lang="en-GB" sz="1100" dirty="0">
                <a:solidFill>
                  <a:schemeClr val="dk1"/>
                </a:solidFill>
                <a:latin typeface="+mj-lt"/>
                <a:ea typeface="Arial"/>
                <a:cs typeface="Arial"/>
                <a:sym typeface="Arial"/>
                <a:hlinkClick r:id="rId5"/>
              </a:rPr>
              <a:t>Workgroup of European Cancer Patient Advocacy Networks</a:t>
            </a:r>
            <a:r>
              <a:rPr lang="en-GB" sz="1100" dirty="0">
                <a:solidFill>
                  <a:schemeClr val="dk1"/>
                </a:solidFill>
                <a:latin typeface="+mj-lt"/>
                <a:cs typeface="Arial"/>
                <a:sym typeface="Arial"/>
                <a:hlinkClick r:id="rId4"/>
              </a:rPr>
              <a:t>)</a:t>
            </a:r>
            <a:endParaRPr lang="en-GB" sz="1100" dirty="0">
              <a:solidFill>
                <a:schemeClr val="dk1"/>
              </a:solidFill>
              <a:latin typeface="+mj-lt"/>
              <a:cs typeface="Arial"/>
              <a:sym typeface="Arial"/>
            </a:endParaRPr>
          </a:p>
          <a:p>
            <a:pPr marL="172800" lvl="0">
              <a:spcBef>
                <a:spcPts val="300"/>
              </a:spcBef>
              <a:spcAft>
                <a:spcPts val="0"/>
              </a:spcAft>
              <a:buClr>
                <a:srgbClr val="000000"/>
              </a:buClr>
              <a:buSzPts val="1100"/>
            </a:pPr>
            <a:r>
              <a:rPr lang="en-GB" sz="1050" dirty="0">
                <a:solidFill>
                  <a:schemeClr val="dk1"/>
                </a:solidFill>
                <a:latin typeface="+mn-lt"/>
                <a:cs typeface="Arial"/>
                <a:sym typeface="Arial"/>
              </a:rPr>
              <a:t>An introduction to outcomes </a:t>
            </a:r>
            <a:r>
              <a:rPr lang="en-GB" sz="1050" dirty="0">
                <a:latin typeface="+mj-lt"/>
                <a:sym typeface="Arial"/>
              </a:rPr>
              <a:t>reported by people affected by health conditions, and </a:t>
            </a:r>
            <a:r>
              <a:rPr lang="en-GB" sz="1050" dirty="0">
                <a:solidFill>
                  <a:schemeClr val="dk1"/>
                </a:solidFill>
                <a:latin typeface="+mn-lt"/>
                <a:cs typeface="Arial"/>
                <a:sym typeface="Arial"/>
              </a:rPr>
              <a:t>other measures and endpoints relevant for them</a:t>
            </a:r>
          </a:p>
          <a:p>
            <a:pPr marL="172800" lvl="0">
              <a:spcBef>
                <a:spcPts val="300"/>
              </a:spcBef>
              <a:spcAft>
                <a:spcPts val="0"/>
              </a:spcAft>
              <a:buClr>
                <a:srgbClr val="000000"/>
              </a:buClr>
              <a:buSzPts val="1100"/>
            </a:pPr>
            <a:endParaRPr lang="en-GB" sz="1050" dirty="0">
              <a:solidFill>
                <a:schemeClr val="dk1"/>
              </a:solidFill>
              <a:latin typeface="+mn-lt"/>
              <a:cs typeface="Arial"/>
              <a:sym typeface="Arial"/>
            </a:endParaRPr>
          </a:p>
          <a:p>
            <a:pPr marL="171450" indent="-171450">
              <a:lnSpc>
                <a:spcPct val="107000"/>
              </a:lnSpc>
              <a:spcBef>
                <a:spcPts val="0"/>
              </a:spcBef>
              <a:spcAft>
                <a:spcPts val="0"/>
              </a:spcAft>
              <a:buClr>
                <a:srgbClr val="FFC000"/>
              </a:buClr>
              <a:buFont typeface="Arial" panose="020B0604020202020204" pitchFamily="34" charset="0"/>
              <a:buChar char="•"/>
            </a:pPr>
            <a:r>
              <a:rPr lang="en-GB" sz="1050" b="1" u="sng" dirty="0">
                <a:solidFill>
                  <a:srgbClr val="0563C1"/>
                </a:solidFill>
                <a:effectLst/>
                <a:latin typeface="+mj-lt"/>
                <a:ea typeface="Yu Mincho" panose="02020400000000000000" pitchFamily="18" charset="-128"/>
                <a:cs typeface="Times New Roman" panose="02020603050405020304" pitchFamily="18" charset="0"/>
                <a:hlinkClick r:id="rId6"/>
              </a:rPr>
              <a:t>Factsheet</a:t>
            </a:r>
            <a:r>
              <a:rPr lang="en-GB" sz="1050" b="0" u="sng" dirty="0">
                <a:solidFill>
                  <a:srgbClr val="0563C1"/>
                </a:solidFill>
                <a:effectLst/>
                <a:latin typeface="+mj-lt"/>
                <a:ea typeface="Yu Mincho" panose="02020400000000000000" pitchFamily="18" charset="-128"/>
                <a:cs typeface="Times New Roman" panose="02020603050405020304" pitchFamily="18" charset="0"/>
                <a:hlinkClick r:id="rId6"/>
              </a:rPr>
              <a:t> (Personalised Healthcare Toolkit for the Patient Community)</a:t>
            </a:r>
            <a:r>
              <a:rPr lang="en-GB" sz="1050" dirty="0">
                <a:effectLst/>
                <a:latin typeface="+mj-lt"/>
                <a:ea typeface="Yu Mincho" panose="02020400000000000000" pitchFamily="18" charset="-128"/>
                <a:cs typeface="Times New Roman" panose="02020603050405020304" pitchFamily="18" charset="0"/>
              </a:rPr>
              <a:t> </a:t>
            </a:r>
          </a:p>
          <a:p>
            <a:pPr>
              <a:lnSpc>
                <a:spcPct val="107000"/>
              </a:lnSpc>
              <a:spcBef>
                <a:spcPts val="0"/>
              </a:spcBef>
              <a:spcAft>
                <a:spcPts val="0"/>
              </a:spcAft>
              <a:buClr>
                <a:srgbClr val="FFC000"/>
              </a:buClr>
            </a:pPr>
            <a:r>
              <a:rPr lang="en-GB" sz="1050" dirty="0">
                <a:latin typeface="+mj-lt"/>
                <a:ea typeface="Yu Mincho" panose="02020400000000000000" pitchFamily="18" charset="-128"/>
                <a:cs typeface="Times New Roman" panose="02020603050405020304" pitchFamily="18" charset="0"/>
              </a:rPr>
              <a:t>     </a:t>
            </a:r>
            <a:r>
              <a:rPr lang="en-GB" sz="1050" dirty="0">
                <a:effectLst/>
                <a:latin typeface="+mj-lt"/>
                <a:ea typeface="Yu Mincho" panose="02020400000000000000" pitchFamily="18" charset="-128"/>
                <a:cs typeface="Times New Roman" panose="02020603050405020304" pitchFamily="18" charset="0"/>
              </a:rPr>
              <a:t>A factsheet explaining health data, how it can benefit the patient community and how health data are kept safe</a:t>
            </a:r>
          </a:p>
          <a:p>
            <a:pPr marL="172800" lvl="0">
              <a:spcBef>
                <a:spcPts val="300"/>
              </a:spcBef>
              <a:spcAft>
                <a:spcPts val="0"/>
              </a:spcAft>
              <a:buClr>
                <a:srgbClr val="000000"/>
              </a:buClr>
              <a:buSzPts val="1100"/>
            </a:pPr>
            <a:endParaRPr lang="en-GB" sz="1050" dirty="0">
              <a:solidFill>
                <a:schemeClr val="dk1"/>
              </a:solidFill>
              <a:latin typeface="+mn-lt"/>
              <a:cs typeface="Arial"/>
              <a:sym typeface="Arial"/>
            </a:endParaRPr>
          </a:p>
          <a:p>
            <a:pPr marL="172800" lvl="0">
              <a:spcBef>
                <a:spcPts val="300"/>
              </a:spcBef>
              <a:spcAft>
                <a:spcPts val="0"/>
              </a:spcAft>
              <a:buClr>
                <a:srgbClr val="000000"/>
              </a:buClr>
              <a:buSzPts val="1100"/>
            </a:pPr>
            <a:endParaRPr lang="en-GB" sz="1050" dirty="0">
              <a:solidFill>
                <a:schemeClr val="dk1"/>
              </a:solidFill>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Collect, share and map best practices against specific topics of interest/priorities and disease areas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9" action="ppaction://hlinksldjump"/>
            <a:extLst>
              <a:ext uri="{FF2B5EF4-FFF2-40B4-BE49-F238E27FC236}">
                <a16:creationId xmlns:a16="http://schemas.microsoft.com/office/drawing/2014/main" id="{986BE5A9-AAF9-40B5-800E-633B97455629}"/>
              </a:ext>
            </a:extLst>
          </p:cNvPr>
          <p:cNvSpPr/>
          <p:nvPr/>
        </p:nvSpPr>
        <p:spPr>
          <a:xfrm>
            <a:off x="145295"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31" name="Rectangle 30">
            <a:hlinkClick r:id="rId10" action="ppaction://hlinksldjump"/>
            <a:extLst>
              <a:ext uri="{FF2B5EF4-FFF2-40B4-BE49-F238E27FC236}">
                <a16:creationId xmlns:a16="http://schemas.microsoft.com/office/drawing/2014/main" id="{F3C03A11-2BCD-4C1D-B082-F8C932248AAC}"/>
              </a:ext>
            </a:extLst>
          </p:cNvPr>
          <p:cNvSpPr/>
          <p:nvPr/>
        </p:nvSpPr>
        <p:spPr>
          <a:xfrm>
            <a:off x="145295" y="3374748"/>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sp>
        <p:nvSpPr>
          <p:cNvPr id="32" name="TextBox 31">
            <a:hlinkClick r:id="rId11"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CBD4A"/>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CBD4A"/>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9" name="Rectangle 28">
            <a:hlinkClick r:id="rId12" action="ppaction://hlinksldjump"/>
            <a:extLst>
              <a:ext uri="{FF2B5EF4-FFF2-40B4-BE49-F238E27FC236}">
                <a16:creationId xmlns:a16="http://schemas.microsoft.com/office/drawing/2014/main" id="{BC6C1392-7F05-4810-87A4-A4A0968658EB}"/>
              </a:ext>
            </a:extLst>
          </p:cNvPr>
          <p:cNvSpPr/>
          <p:nvPr/>
        </p:nvSpPr>
        <p:spPr>
          <a:xfrm>
            <a:off x="145295" y="3005637"/>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36" name="Rectangle 35">
            <a:hlinkClick r:id="rId10" action="ppaction://hlinksldjump"/>
            <a:extLst>
              <a:ext uri="{FF2B5EF4-FFF2-40B4-BE49-F238E27FC236}">
                <a16:creationId xmlns:a16="http://schemas.microsoft.com/office/drawing/2014/main" id="{407161AF-0DBE-4B4C-932B-E8DA5CBF00D3}"/>
              </a:ext>
            </a:extLst>
          </p:cNvPr>
          <p:cNvSpPr/>
          <p:nvPr/>
        </p:nvSpPr>
        <p:spPr>
          <a:xfrm>
            <a:off x="145295" y="2636526"/>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2" name="TextBox 41">
            <a:extLst>
              <a:ext uri="{FF2B5EF4-FFF2-40B4-BE49-F238E27FC236}">
                <a16:creationId xmlns:a16="http://schemas.microsoft.com/office/drawing/2014/main" id="{0E6F7A7F-6FBB-445F-AD56-B1A013E8E3DC}"/>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1" name="Group 50">
            <a:extLst>
              <a:ext uri="{FF2B5EF4-FFF2-40B4-BE49-F238E27FC236}">
                <a16:creationId xmlns:a16="http://schemas.microsoft.com/office/drawing/2014/main" id="{0EB18724-F3CC-416A-899D-9B8CC36EFE3A}"/>
              </a:ext>
            </a:extLst>
          </p:cNvPr>
          <p:cNvGrpSpPr/>
          <p:nvPr/>
        </p:nvGrpSpPr>
        <p:grpSpPr>
          <a:xfrm>
            <a:off x="11313026" y="6458695"/>
            <a:ext cx="288000" cy="288000"/>
            <a:chOff x="8612267" y="5218900"/>
            <a:chExt cx="288000" cy="288000"/>
          </a:xfrm>
        </p:grpSpPr>
        <p:sp>
          <p:nvSpPr>
            <p:cNvPr id="52" name="Oval 51">
              <a:hlinkClick r:id="rId13" action="ppaction://hlinksldjump"/>
              <a:extLst>
                <a:ext uri="{FF2B5EF4-FFF2-40B4-BE49-F238E27FC236}">
                  <a16:creationId xmlns:a16="http://schemas.microsoft.com/office/drawing/2014/main" id="{ABAFCB46-6914-48F1-8460-5CC46E9EEFF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A3924BFC-34DF-4642-A2C3-83C1A812D71B}"/>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itle 4">
            <a:extLst>
              <a:ext uri="{FF2B5EF4-FFF2-40B4-BE49-F238E27FC236}">
                <a16:creationId xmlns:a16="http://schemas.microsoft.com/office/drawing/2014/main" id="{1AA5E838-2AD3-4447-AFA7-B96CF0672566}"/>
              </a:ext>
            </a:extLst>
          </p:cNvPr>
          <p:cNvSpPr txBox="1">
            <a:spLocks/>
          </p:cNvSpPr>
          <p:nvPr/>
        </p:nvSpPr>
        <p:spPr>
          <a:xfrm>
            <a:off x="3826400" y="420308"/>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39" name="Picture 38">
            <a:hlinkClick r:id="rId14" action="ppaction://hlinksldjump"/>
            <a:extLst>
              <a:ext uri="{FF2B5EF4-FFF2-40B4-BE49-F238E27FC236}">
                <a16:creationId xmlns:a16="http://schemas.microsoft.com/office/drawing/2014/main" id="{D7B69C13-9523-457B-986C-62CFFCF22D18}"/>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44" name="Picture 43">
            <a:hlinkClick r:id="rId16" action="ppaction://hlinksldjump"/>
            <a:extLst>
              <a:ext uri="{FF2B5EF4-FFF2-40B4-BE49-F238E27FC236}">
                <a16:creationId xmlns:a16="http://schemas.microsoft.com/office/drawing/2014/main" id="{20FE5156-BFB2-4642-8409-013CA0B7056D}"/>
              </a:ext>
            </a:extLst>
          </p:cNvPr>
          <p:cNvPicPr>
            <a:picLocks noChangeAspect="1"/>
          </p:cNvPicPr>
          <p:nvPr/>
        </p:nvPicPr>
        <p:blipFill>
          <a:blip r:embed="rId17"/>
          <a:stretch>
            <a:fillRect/>
          </a:stretch>
        </p:blipFill>
        <p:spPr>
          <a:xfrm>
            <a:off x="143742" y="1039387"/>
            <a:ext cx="271618" cy="365126"/>
          </a:xfrm>
          <a:prstGeom prst="rect">
            <a:avLst/>
          </a:prstGeom>
        </p:spPr>
      </p:pic>
      <p:sp>
        <p:nvSpPr>
          <p:cNvPr id="45" name="Oval 44">
            <a:extLst>
              <a:ext uri="{FF2B5EF4-FFF2-40B4-BE49-F238E27FC236}">
                <a16:creationId xmlns:a16="http://schemas.microsoft.com/office/drawing/2014/main" id="{29DE5FFA-924E-4D86-9805-A630626CCC5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Home">
            <a:hlinkClick r:id="rId18" action="ppaction://hlinksldjump"/>
            <a:extLst>
              <a:ext uri="{FF2B5EF4-FFF2-40B4-BE49-F238E27FC236}">
                <a16:creationId xmlns:a16="http://schemas.microsoft.com/office/drawing/2014/main" id="{0BF6D12B-8CAA-4F44-9297-CA610B2D7765}"/>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47" name="Picture 46">
            <a:hlinkClick r:id="rId21" action="ppaction://hlinksldjump"/>
            <a:extLst>
              <a:ext uri="{FF2B5EF4-FFF2-40B4-BE49-F238E27FC236}">
                <a16:creationId xmlns:a16="http://schemas.microsoft.com/office/drawing/2014/main" id="{3561EF88-A7CF-4D04-BB4C-659919243CB0}"/>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0" name="Group 39">
            <a:extLst>
              <a:ext uri="{FF2B5EF4-FFF2-40B4-BE49-F238E27FC236}">
                <a16:creationId xmlns:a16="http://schemas.microsoft.com/office/drawing/2014/main" id="{B87BF082-2656-4C57-856A-E9BA68B0A3F4}"/>
              </a:ext>
            </a:extLst>
          </p:cNvPr>
          <p:cNvGrpSpPr/>
          <p:nvPr/>
        </p:nvGrpSpPr>
        <p:grpSpPr>
          <a:xfrm>
            <a:off x="517617" y="439395"/>
            <a:ext cx="3266955" cy="1089529"/>
            <a:chOff x="1141622" y="2021934"/>
            <a:chExt cx="3266955" cy="1089529"/>
          </a:xfrm>
        </p:grpSpPr>
        <p:pic>
          <p:nvPicPr>
            <p:cNvPr id="55" name="Picture 54">
              <a:extLst>
                <a:ext uri="{FF2B5EF4-FFF2-40B4-BE49-F238E27FC236}">
                  <a16:creationId xmlns:a16="http://schemas.microsoft.com/office/drawing/2014/main" id="{30A7C803-F2A4-4FE5-AE66-ED075CA4416B}"/>
                </a:ext>
              </a:extLst>
            </p:cNvPr>
            <p:cNvPicPr>
              <a:picLocks noChangeAspect="1"/>
            </p:cNvPicPr>
            <p:nvPr/>
          </p:nvPicPr>
          <p:blipFill>
            <a:blip r:embed="rId24"/>
            <a:stretch>
              <a:fillRect/>
            </a:stretch>
          </p:blipFill>
          <p:spPr>
            <a:xfrm>
              <a:off x="1141622" y="2021934"/>
              <a:ext cx="3191413" cy="1029143"/>
            </a:xfrm>
            <a:prstGeom prst="rect">
              <a:avLst/>
            </a:prstGeom>
          </p:spPr>
        </p:pic>
        <p:sp>
          <p:nvSpPr>
            <p:cNvPr id="54" name="Rectangle 53">
              <a:extLst>
                <a:ext uri="{FF2B5EF4-FFF2-40B4-BE49-F238E27FC236}">
                  <a16:creationId xmlns:a16="http://schemas.microsoft.com/office/drawing/2014/main" id="{8FF81FA8-70AB-45D0-8C3F-968E8E270805}"/>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59" name="Picture 58" descr="Logo, icon&#10;&#10;Description automatically generated">
            <a:extLst>
              <a:ext uri="{FF2B5EF4-FFF2-40B4-BE49-F238E27FC236}">
                <a16:creationId xmlns:a16="http://schemas.microsoft.com/office/drawing/2014/main" id="{8870D9E7-45E6-45DF-9CD9-AEDBFB65AF26}"/>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Tree>
    <p:extLst>
      <p:ext uri="{BB962C8B-B14F-4D97-AF65-F5344CB8AC3E}">
        <p14:creationId xmlns:p14="http://schemas.microsoft.com/office/powerpoint/2010/main" val="339258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CBD4A"/>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CBD4A"/>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CBD4A"/>
                </a:solidFill>
                <a:latin typeface="+mn-lt"/>
                <a:cs typeface="Arial"/>
                <a:sym typeface="Arial"/>
              </a:rPr>
              <a:t>Who benefits?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ea typeface="HGSMinchoB" panose="02020800000000000000" pitchFamily="18" charset="-128"/>
                <a:cs typeface="Arial"/>
                <a:sym typeface="Arial"/>
              </a:rPr>
              <a:t>Population at large</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ea typeface="HGSMinchoB" panose="02020800000000000000" pitchFamily="18" charset="-128"/>
                <a:cs typeface="Arial"/>
                <a:sym typeface="Arial"/>
              </a:rPr>
              <a:t>People affected by health conditions</a:t>
            </a:r>
          </a:p>
          <a:p>
            <a:pPr marL="285750" indent="-285750" eaLnBrk="1" fontAlgn="auto" hangingPunct="1">
              <a:spcBef>
                <a:spcPts val="0"/>
              </a:spcBef>
              <a:spcAft>
                <a:spcPts val="0"/>
              </a:spcAft>
              <a:buClr>
                <a:srgbClr val="FCBD4A"/>
              </a:buClr>
              <a:buSzPts val="1400"/>
              <a:buFont typeface="Arial" panose="020B0604020202020204" pitchFamily="34" charset="0"/>
              <a:buChar char="•"/>
            </a:pPr>
            <a:r>
              <a:rPr lang="en-GB" sz="1300" kern="0" dirty="0">
                <a:latin typeface="+mn-lt"/>
                <a:ea typeface="HGSMinchoB" panose="02020800000000000000" pitchFamily="18" charset="-128"/>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CBD4A"/>
          </a:solidFill>
          <a:ln w="28575">
            <a:solidFill>
              <a:srgbClr val="FCBD4A"/>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j-lt"/>
                <a:cs typeface="Arial"/>
                <a:sym typeface="Arial"/>
              </a:rPr>
              <a:t>Collect, share and map best practices against specific topics of interest/priorities and disease areas</a:t>
            </a:r>
          </a:p>
        </p:txBody>
      </p:sp>
      <p:sp>
        <p:nvSpPr>
          <p:cNvPr id="39" name="TextBox 38">
            <a:hlinkClick r:id="rId4" action="ppaction://hlinksldjump"/>
            <a:extLst>
              <a:ext uri="{FF2B5EF4-FFF2-40B4-BE49-F238E27FC236}">
                <a16:creationId xmlns:a16="http://schemas.microsoft.com/office/drawing/2014/main" id="{C1C2ADF6-3445-4D5C-AF54-83343AB80CF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FCBD4A"/>
                </a:solidFill>
                <a:latin typeface="+mn-lt"/>
              </a:rPr>
              <a:t>BEST PRACTICE EXAMPLES</a:t>
            </a:r>
          </a:p>
        </p:txBody>
      </p:sp>
      <p:sp>
        <p:nvSpPr>
          <p:cNvPr id="40" name="TextBox 39">
            <a:hlinkClick r:id="rId5" action="ppaction://hlinksldjump"/>
            <a:extLst>
              <a:ext uri="{FF2B5EF4-FFF2-40B4-BE49-F238E27FC236}">
                <a16:creationId xmlns:a16="http://schemas.microsoft.com/office/drawing/2014/main" id="{54F00A6D-049A-4DBE-ADBC-33B91724EAE9}"/>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CBD4A"/>
                </a:solidFill>
                <a:latin typeface="+mn-lt"/>
              </a:rPr>
              <a:t>GUIDANCE AND TOOLS</a:t>
            </a:r>
          </a:p>
        </p:txBody>
      </p:sp>
      <p:cxnSp>
        <p:nvCxnSpPr>
          <p:cNvPr id="42" name="Straight Connector 41">
            <a:extLst>
              <a:ext uri="{FF2B5EF4-FFF2-40B4-BE49-F238E27FC236}">
                <a16:creationId xmlns:a16="http://schemas.microsoft.com/office/drawing/2014/main" id="{2421E607-3EAB-410C-A814-3EE92C20D3EF}"/>
              </a:ext>
            </a:extLst>
          </p:cNvPr>
          <p:cNvCxnSpPr/>
          <p:nvPr/>
        </p:nvCxnSpPr>
        <p:spPr>
          <a:xfrm>
            <a:off x="6746787" y="2105418"/>
            <a:ext cx="2052000" cy="0"/>
          </a:xfrm>
          <a:prstGeom prst="line">
            <a:avLst/>
          </a:prstGeom>
          <a:ln w="19050">
            <a:solidFill>
              <a:srgbClr val="FCBD4A"/>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BAABDF9-77BB-497B-9D93-E4E745B551AD}"/>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28" name="Rectangle 27">
            <a:extLst>
              <a:ext uri="{FF2B5EF4-FFF2-40B4-BE49-F238E27FC236}">
                <a16:creationId xmlns:a16="http://schemas.microsoft.com/office/drawing/2014/main" id="{56CA8552-1340-474A-B5DA-3345AB6ADF38}"/>
              </a:ext>
            </a:extLst>
          </p:cNvPr>
          <p:cNvSpPr/>
          <p:nvPr/>
        </p:nvSpPr>
        <p:spPr>
          <a:xfrm>
            <a:off x="4659354" y="2493817"/>
            <a:ext cx="7015028" cy="4170372"/>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 resource bank of best practices for engaging with people affected by health conditions</a:t>
            </a:r>
            <a:endParaRPr lang="en-GB" sz="1200" b="1" dirty="0">
              <a:latin typeface="+mn-lt"/>
              <a:ea typeface="Arial"/>
              <a:cs typeface="Arial"/>
              <a:sym typeface="Arial"/>
              <a:hlinkClick r:id="rId6">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n-lt"/>
                <a:hlinkClick r:id="rId7"/>
              </a:rPr>
              <a:t>Book of good practices </a:t>
            </a:r>
            <a:r>
              <a:rPr lang="en-GB" sz="1100" u="sng" dirty="0">
                <a:solidFill>
                  <a:schemeClr val="hlink"/>
                </a:solidFill>
                <a:latin typeface="+mn-lt"/>
                <a:hlinkClick r:id="rId7"/>
              </a:rPr>
              <a:t>(Patient Focussed Medicine Development)</a:t>
            </a:r>
            <a:endParaRPr lang="en-GB" sz="1100" u="sng" dirty="0">
              <a:solidFill>
                <a:schemeClr val="hlink"/>
              </a:solidFill>
              <a:latin typeface="+mn-lt"/>
            </a:endParaRPr>
          </a:p>
          <a:p>
            <a:pPr marL="172800" lvl="0">
              <a:spcBef>
                <a:spcPts val="300"/>
              </a:spcBef>
              <a:spcAft>
                <a:spcPts val="0"/>
              </a:spcAft>
              <a:buClr>
                <a:srgbClr val="000000"/>
              </a:buClr>
              <a:buSzPts val="1100"/>
            </a:pPr>
            <a:r>
              <a:rPr lang="en-GB" sz="1050" dirty="0">
                <a:latin typeface="+mn-lt"/>
              </a:rPr>
              <a:t>Practical tools to plan, assess and execute any community engagement initiative</a:t>
            </a:r>
          </a:p>
          <a:p>
            <a:pPr marL="172800" lvl="0">
              <a:spcBef>
                <a:spcPts val="10"/>
              </a:spcBef>
              <a:spcAft>
                <a:spcPts val="0"/>
              </a:spcAft>
              <a:buClr>
                <a:srgbClr val="000000"/>
              </a:buClr>
              <a:buSzPts val="1100"/>
            </a:pPr>
            <a:endParaRPr lang="en-GB" sz="1050" dirty="0">
              <a:latin typeface="+mn-lt"/>
            </a:endParaRPr>
          </a:p>
          <a:p>
            <a:pPr marL="171450" lvl="0" indent="-171450">
              <a:spcBef>
                <a:spcPts val="300"/>
              </a:spcBef>
              <a:spcAft>
                <a:spcPts val="0"/>
              </a:spcAft>
              <a:buClr>
                <a:srgbClr val="FCBD4A"/>
              </a:buClr>
              <a:buSzPts val="1100"/>
              <a:buFont typeface="Arial" panose="020B0604020202020204" pitchFamily="34" charset="0"/>
              <a:buChar char="•"/>
            </a:pPr>
            <a:r>
              <a:rPr lang="en-GB" sz="1100" b="1" u="sng" dirty="0">
                <a:solidFill>
                  <a:schemeClr val="hlink"/>
                </a:solidFill>
                <a:latin typeface="+mn-lt"/>
                <a:hlinkClick r:id="rId8"/>
              </a:rPr>
              <a:t>Resource bank </a:t>
            </a:r>
            <a:r>
              <a:rPr lang="en-GB" sz="1100" u="sng" dirty="0">
                <a:solidFill>
                  <a:schemeClr val="hlink"/>
                </a:solidFill>
                <a:latin typeface="+mn-lt"/>
                <a:hlinkClick r:id="rId8"/>
              </a:rPr>
              <a:t>(Patient Engagement Synapse)</a:t>
            </a:r>
            <a:endParaRPr lang="en-GB" sz="1100" u="sng" dirty="0">
              <a:solidFill>
                <a:schemeClr val="hlink"/>
              </a:solidFill>
              <a:latin typeface="+mn-lt"/>
            </a:endParaRPr>
          </a:p>
          <a:p>
            <a:pPr marL="172800" lvl="0">
              <a:spcBef>
                <a:spcPts val="300"/>
              </a:spcBef>
              <a:spcAft>
                <a:spcPts val="0"/>
              </a:spcAft>
              <a:buClr>
                <a:srgbClr val="000000"/>
              </a:buClr>
              <a:buSzPts val="1100"/>
            </a:pPr>
            <a:r>
              <a:rPr lang="en-GB" sz="1050" dirty="0">
                <a:latin typeface="+mn-lt"/>
              </a:rPr>
              <a:t>Discover the latest tools and resources for more meaningful engagement with </a:t>
            </a:r>
            <a:r>
              <a:rPr lang="en-GB" sz="1050" dirty="0">
                <a:latin typeface="+mn-lt"/>
                <a:sym typeface="Arial"/>
              </a:rPr>
              <a:t>people affected by health conditions</a:t>
            </a:r>
          </a:p>
          <a:p>
            <a:pPr marL="172800" lvl="0">
              <a:spcBef>
                <a:spcPts val="300"/>
              </a:spcBef>
              <a:spcAft>
                <a:spcPts val="0"/>
              </a:spcAft>
              <a:buClr>
                <a:srgbClr val="000000"/>
              </a:buClr>
              <a:buSzPts val="1100"/>
            </a:pPr>
            <a:endParaRPr lang="en-GB" sz="1050" b="1" dirty="0">
              <a:latin typeface="+mn-lt"/>
              <a:sym typeface="Arial"/>
              <a:hlinkClick r:id="rId9"/>
            </a:endParaRPr>
          </a:p>
          <a:p>
            <a:pPr marL="172800" lvl="0">
              <a:spcBef>
                <a:spcPts val="300"/>
              </a:spcBef>
              <a:spcAft>
                <a:spcPts val="0"/>
              </a:spcAft>
              <a:buClr>
                <a:srgbClr val="000000"/>
              </a:buClr>
              <a:buSzPts val="1100"/>
            </a:pPr>
            <a:r>
              <a:rPr lang="en-GB" sz="1100" b="1" dirty="0">
                <a:latin typeface="+mn-lt"/>
                <a:hlinkClick r:id="rId9"/>
              </a:rPr>
              <a:t>Position paper summary </a:t>
            </a:r>
            <a:r>
              <a:rPr lang="en-GB" sz="1100" dirty="0">
                <a:latin typeface="+mn-lt"/>
                <a:hlinkClick r:id="rId9"/>
              </a:rPr>
              <a:t>(IEEPO)</a:t>
            </a:r>
            <a:endParaRPr lang="en-GB" sz="1100" dirty="0">
              <a:latin typeface="+mn-lt"/>
            </a:endParaRPr>
          </a:p>
          <a:p>
            <a:pPr marL="172800" lvl="0">
              <a:spcBef>
                <a:spcPts val="300"/>
              </a:spcBef>
              <a:spcAft>
                <a:spcPts val="0"/>
              </a:spcAft>
              <a:buClr>
                <a:srgbClr val="000000"/>
              </a:buClr>
              <a:buSzPts val="1100"/>
            </a:pPr>
            <a:r>
              <a:rPr lang="en-GB" sz="1100" dirty="0">
                <a:latin typeface="+mn-lt"/>
              </a:rPr>
              <a:t>A position paper summary on rebuilding more resilient and sustainable humanised healthcare systems</a:t>
            </a:r>
          </a:p>
          <a:p>
            <a:pPr marL="171450" lvl="0" indent="-171450">
              <a:spcBef>
                <a:spcPts val="0"/>
              </a:spcBef>
              <a:spcAft>
                <a:spcPts val="0"/>
              </a:spcAft>
              <a:buClr>
                <a:schemeClr val="accent4"/>
              </a:buClr>
              <a:buSzPct val="100000"/>
              <a:buFont typeface="Arial" panose="020B0604020202020204" pitchFamily="34" charset="0"/>
              <a:buChar char="•"/>
            </a:pPr>
            <a:endParaRPr lang="en-GB" sz="1100" b="1" dirty="0">
              <a:latin typeface="+mn-lt"/>
              <a:ea typeface="Arial"/>
              <a:cs typeface="Arial"/>
              <a:sym typeface="Arial"/>
            </a:endParaRPr>
          </a:p>
          <a:p>
            <a:pPr lvl="0">
              <a:spcBef>
                <a:spcPts val="0"/>
              </a:spcBef>
              <a:spcAft>
                <a:spcPts val="0"/>
              </a:spcAft>
              <a:buClr>
                <a:schemeClr val="accent4"/>
              </a:buClr>
              <a:buSzPct val="100000"/>
            </a:pPr>
            <a:r>
              <a:rPr lang="en-GB" sz="1200" b="1" dirty="0">
                <a:latin typeface="+mn-lt"/>
                <a:ea typeface="Arial"/>
                <a:cs typeface="Arial"/>
                <a:sym typeface="Arial"/>
              </a:rPr>
              <a:t>Examples of successful translation of personalised medicine research</a:t>
            </a:r>
          </a:p>
          <a:p>
            <a:pPr lvl="0">
              <a:spcBef>
                <a:spcPts val="0"/>
              </a:spcBef>
              <a:spcAft>
                <a:spcPts val="0"/>
              </a:spcAft>
              <a:buClr>
                <a:schemeClr val="accent4"/>
              </a:buClr>
              <a:buSzPct val="100000"/>
            </a:pPr>
            <a:endParaRPr lang="en-GB" sz="1200" b="1" dirty="0">
              <a:latin typeface="+mn-lt"/>
              <a:ea typeface="Arial"/>
              <a:cs typeface="Arial"/>
              <a:sym typeface="Arial"/>
            </a:endParaRPr>
          </a:p>
          <a:p>
            <a:pPr marL="171450" lvl="0" indent="-171450">
              <a:spcBef>
                <a:spcPts val="0"/>
              </a:spcBef>
              <a:spcAft>
                <a:spcPts val="0"/>
              </a:spcAft>
              <a:buClr>
                <a:srgbClr val="FCBD4A"/>
              </a:buClr>
              <a:buSzPts val="1100"/>
              <a:buFont typeface="Arial" panose="020B0604020202020204" pitchFamily="34" charset="0"/>
              <a:buChar char="•"/>
            </a:pPr>
            <a:r>
              <a:rPr lang="en-GB" sz="1100" b="1" u="sng" dirty="0">
                <a:latin typeface="+mn-lt"/>
                <a:ea typeface="Arial"/>
                <a:cs typeface="Arial"/>
                <a:sym typeface="Arial"/>
                <a:hlinkClick r:id="rId10"/>
              </a:rPr>
              <a:t>Personalised Medicine in Action</a:t>
            </a:r>
            <a:endParaRPr lang="en-GB" sz="1100" b="1" u="sng" dirty="0">
              <a:latin typeface="+mn-lt"/>
              <a:ea typeface="Arial"/>
              <a:cs typeface="Arial"/>
              <a:sym typeface="Arial"/>
            </a:endParaRPr>
          </a:p>
          <a:p>
            <a:pPr lvl="0">
              <a:spcBef>
                <a:spcPts val="0"/>
              </a:spcBef>
              <a:spcAft>
                <a:spcPts val="0"/>
              </a:spcAft>
              <a:buClr>
                <a:srgbClr val="FCBD4A"/>
              </a:buClr>
              <a:buSzPts val="1100"/>
            </a:pPr>
            <a:r>
              <a:rPr lang="en-GB" sz="1100" dirty="0">
                <a:latin typeface="+mn-lt"/>
                <a:ea typeface="Arial"/>
                <a:cs typeface="Arial"/>
                <a:sym typeface="Arial"/>
              </a:rPr>
              <a:t>     A video presentation exploring an impact analysis for personalised medicine research</a:t>
            </a:r>
          </a:p>
          <a:p>
            <a:pPr lvl="0">
              <a:spcBef>
                <a:spcPts val="0"/>
              </a:spcBef>
              <a:spcAft>
                <a:spcPts val="0"/>
              </a:spcAft>
              <a:buClr>
                <a:srgbClr val="FCBD4A"/>
              </a:buClr>
              <a:buSzPts val="1100"/>
            </a:pPr>
            <a:endParaRPr lang="en-GB" sz="1100"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lvl="0">
              <a:spcBef>
                <a:spcPts val="0"/>
              </a:spcBef>
              <a:spcAft>
                <a:spcPts val="0"/>
              </a:spcAft>
              <a:buClr>
                <a:srgbClr val="FCBD4A"/>
              </a:buClr>
              <a:buSzPts val="1100"/>
            </a:pPr>
            <a:r>
              <a:rPr lang="en-GB" sz="1200" b="1" dirty="0">
                <a:latin typeface="+mn-lt"/>
                <a:ea typeface="Arial"/>
                <a:cs typeface="Arial"/>
                <a:sym typeface="Arial"/>
              </a:rPr>
              <a:t>An evaluation of personalised medicine in the Nordic region</a:t>
            </a:r>
            <a:endParaRPr lang="en-GB" sz="1200" b="1"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lvl="0">
              <a:spcBef>
                <a:spcPts val="0"/>
              </a:spcBef>
              <a:spcAft>
                <a:spcPts val="0"/>
              </a:spcAft>
              <a:buClr>
                <a:srgbClr val="FCBD4A"/>
              </a:buClr>
              <a:buSzPts val="1100"/>
            </a:pPr>
            <a:endParaRPr lang="en-GB" sz="1100"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marL="171450" lvl="0" indent="-171450">
              <a:spcBef>
                <a:spcPts val="0"/>
              </a:spcBef>
              <a:spcAft>
                <a:spcPts val="0"/>
              </a:spcAft>
              <a:buClr>
                <a:srgbClr val="FCBD4A"/>
              </a:buClr>
              <a:buSzPts val="1100"/>
              <a:buFont typeface="Arial" panose="020B0604020202020204" pitchFamily="34" charset="0"/>
              <a:buChar char="•"/>
            </a:pPr>
            <a:r>
              <a:rPr lang="en-GB" sz="1100" b="1" dirty="0">
                <a:latin typeface="+mn-lt"/>
                <a:ea typeface="Arial"/>
                <a:cs typeface="Arial"/>
                <a:sym typeface="Arial"/>
                <a:hlinkClick r:id="rId12"/>
              </a:rPr>
              <a:t>Report</a:t>
            </a:r>
            <a:r>
              <a:rPr lang="en-GB" sz="1100" dirty="0">
                <a:latin typeface="+mn-lt"/>
                <a:ea typeface="Arial"/>
                <a:cs typeface="Arial"/>
                <a:sym typeface="Arial"/>
                <a:hlinkClick r:id="rId12"/>
              </a:rPr>
              <a:t> (Nordic Medical Research Council)</a:t>
            </a:r>
            <a:endParaRPr lang="en-GB" sz="1100" dirty="0">
              <a:latin typeface="+mn-lt"/>
              <a:ea typeface="Arial"/>
              <a:cs typeface="Arial"/>
              <a:sym typeface="Arial"/>
            </a:endParaRPr>
          </a:p>
          <a:p>
            <a:pPr lvl="0">
              <a:spcBef>
                <a:spcPts val="0"/>
              </a:spcBef>
              <a:spcAft>
                <a:spcPts val="0"/>
              </a:spcAft>
              <a:buClr>
                <a:srgbClr val="FCBD4A"/>
              </a:buClr>
              <a:buSzPts val="1100"/>
            </a:pPr>
            <a:r>
              <a:rPr lang="en-GB" sz="1100" dirty="0">
                <a:latin typeface="+mn-lt"/>
                <a:ea typeface="Arial"/>
                <a:cs typeface="Arial"/>
                <a:sym typeface="Arial"/>
              </a:rPr>
              <a:t>An evaluation of the current state of personalised medicine in the Nordic region, focusing on strategic and public funding initiatives related to personalised medicine</a:t>
            </a:r>
            <a:endParaRPr lang="en-GB" sz="1100"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marL="171450" lvl="0" indent="-171450">
              <a:spcBef>
                <a:spcPts val="0"/>
              </a:spcBef>
              <a:spcAft>
                <a:spcPts val="0"/>
              </a:spcAft>
              <a:buClr>
                <a:srgbClr val="FCBD4A"/>
              </a:buClr>
              <a:buSzPts val="1100"/>
              <a:buFont typeface="Arial" panose="020B0604020202020204" pitchFamily="34" charset="0"/>
              <a:buChar char="•"/>
            </a:pPr>
            <a:endParaRPr lang="en-GB" sz="1100" dirty="0">
              <a:latin typeface="+mn-lt"/>
              <a:ea typeface="Arial"/>
              <a:cs typeface="Arial"/>
              <a:sym typeface="Arial"/>
              <a:hlinkClick r:id="rId11">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54AD3747-0691-44F3-B1D3-A4819A1587DA}"/>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6" name="Group 55">
            <a:extLst>
              <a:ext uri="{FF2B5EF4-FFF2-40B4-BE49-F238E27FC236}">
                <a16:creationId xmlns:a16="http://schemas.microsoft.com/office/drawing/2014/main" id="{771E4E40-59E4-4786-BA7D-83B8087BE1E3}"/>
              </a:ext>
            </a:extLst>
          </p:cNvPr>
          <p:cNvGrpSpPr/>
          <p:nvPr/>
        </p:nvGrpSpPr>
        <p:grpSpPr>
          <a:xfrm>
            <a:off x="11313026" y="6458695"/>
            <a:ext cx="288000" cy="288000"/>
            <a:chOff x="8612267" y="5218900"/>
            <a:chExt cx="288000" cy="288000"/>
          </a:xfrm>
        </p:grpSpPr>
        <p:sp>
          <p:nvSpPr>
            <p:cNvPr id="57" name="Oval 56">
              <a:hlinkClick r:id="rId13" action="ppaction://hlinksldjump"/>
              <a:extLst>
                <a:ext uri="{FF2B5EF4-FFF2-40B4-BE49-F238E27FC236}">
                  <a16:creationId xmlns:a16="http://schemas.microsoft.com/office/drawing/2014/main" id="{16074C54-F04F-4497-B276-CFBB864EB2AE}"/>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7FF8E2DC-3132-4EE5-94B2-1CBC07F558B2}"/>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4">
            <a:extLst>
              <a:ext uri="{FF2B5EF4-FFF2-40B4-BE49-F238E27FC236}">
                <a16:creationId xmlns:a16="http://schemas.microsoft.com/office/drawing/2014/main" id="{1AA5E838-2AD3-4447-AFA7-B96CF0672566}"/>
              </a:ext>
            </a:extLst>
          </p:cNvPr>
          <p:cNvSpPr txBox="1">
            <a:spLocks/>
          </p:cNvSpPr>
          <p:nvPr/>
        </p:nvSpPr>
        <p:spPr>
          <a:xfrm>
            <a:off x="3784572" y="400237"/>
            <a:ext cx="7681792"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t>Empowering communities to act as key stakeholders in developing personalised healthcare-enabled health systems</a:t>
            </a:r>
          </a:p>
        </p:txBody>
      </p:sp>
      <p:pic>
        <p:nvPicPr>
          <p:cNvPr id="36" name="Picture 35">
            <a:hlinkClick r:id="rId14" action="ppaction://hlinksldjump"/>
            <a:extLst>
              <a:ext uri="{FF2B5EF4-FFF2-40B4-BE49-F238E27FC236}">
                <a16:creationId xmlns:a16="http://schemas.microsoft.com/office/drawing/2014/main" id="{2AC56528-034B-453A-97A1-592E8A3364B4}"/>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41" name="Picture 40">
            <a:hlinkClick r:id="rId16" action="ppaction://hlinksldjump"/>
            <a:extLst>
              <a:ext uri="{FF2B5EF4-FFF2-40B4-BE49-F238E27FC236}">
                <a16:creationId xmlns:a16="http://schemas.microsoft.com/office/drawing/2014/main" id="{9B00F1C1-628B-43EA-AE55-1F7EBDEA9779}"/>
              </a:ext>
            </a:extLst>
          </p:cNvPr>
          <p:cNvPicPr>
            <a:picLocks noChangeAspect="1"/>
          </p:cNvPicPr>
          <p:nvPr/>
        </p:nvPicPr>
        <p:blipFill>
          <a:blip r:embed="rId17"/>
          <a:stretch>
            <a:fillRect/>
          </a:stretch>
        </p:blipFill>
        <p:spPr>
          <a:xfrm>
            <a:off x="143742" y="1039387"/>
            <a:ext cx="271618" cy="365126"/>
          </a:xfrm>
          <a:prstGeom prst="rect">
            <a:avLst/>
          </a:prstGeom>
        </p:spPr>
      </p:pic>
      <p:sp>
        <p:nvSpPr>
          <p:cNvPr id="47" name="Oval 46">
            <a:extLst>
              <a:ext uri="{FF2B5EF4-FFF2-40B4-BE49-F238E27FC236}">
                <a16:creationId xmlns:a16="http://schemas.microsoft.com/office/drawing/2014/main" id="{83331437-04C4-468B-8173-2A72EB58A36A}"/>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18" action="ppaction://hlinksldjump"/>
            <a:extLst>
              <a:ext uri="{FF2B5EF4-FFF2-40B4-BE49-F238E27FC236}">
                <a16:creationId xmlns:a16="http://schemas.microsoft.com/office/drawing/2014/main" id="{1922491A-21EB-4F68-8577-B218DA5D753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52" name="Picture 51">
            <a:hlinkClick r:id="rId21" action="ppaction://hlinksldjump"/>
            <a:extLst>
              <a:ext uri="{FF2B5EF4-FFF2-40B4-BE49-F238E27FC236}">
                <a16:creationId xmlns:a16="http://schemas.microsoft.com/office/drawing/2014/main" id="{B5116878-0A8F-4B1E-A097-073A05A9A7D8}"/>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4" name="Group 53">
            <a:extLst>
              <a:ext uri="{FF2B5EF4-FFF2-40B4-BE49-F238E27FC236}">
                <a16:creationId xmlns:a16="http://schemas.microsoft.com/office/drawing/2014/main" id="{9B333C0D-9057-4313-9A50-743A86B08895}"/>
              </a:ext>
            </a:extLst>
          </p:cNvPr>
          <p:cNvGrpSpPr/>
          <p:nvPr/>
        </p:nvGrpSpPr>
        <p:grpSpPr>
          <a:xfrm>
            <a:off x="517617" y="439395"/>
            <a:ext cx="3266955" cy="1089529"/>
            <a:chOff x="1141622" y="2021934"/>
            <a:chExt cx="3266955" cy="1089529"/>
          </a:xfrm>
        </p:grpSpPr>
        <p:pic>
          <p:nvPicPr>
            <p:cNvPr id="60" name="Picture 59">
              <a:extLst>
                <a:ext uri="{FF2B5EF4-FFF2-40B4-BE49-F238E27FC236}">
                  <a16:creationId xmlns:a16="http://schemas.microsoft.com/office/drawing/2014/main" id="{B0334296-2D62-4005-BBD2-9C2D2D562284}"/>
                </a:ext>
              </a:extLst>
            </p:cNvPr>
            <p:cNvPicPr>
              <a:picLocks noChangeAspect="1"/>
            </p:cNvPicPr>
            <p:nvPr/>
          </p:nvPicPr>
          <p:blipFill>
            <a:blip r:embed="rId24"/>
            <a:stretch>
              <a:fillRect/>
            </a:stretch>
          </p:blipFill>
          <p:spPr>
            <a:xfrm>
              <a:off x="1141622" y="2021934"/>
              <a:ext cx="3191413" cy="1029143"/>
            </a:xfrm>
            <a:prstGeom prst="rect">
              <a:avLst/>
            </a:prstGeom>
          </p:spPr>
        </p:pic>
        <p:sp>
          <p:nvSpPr>
            <p:cNvPr id="59" name="Rectangle 58">
              <a:extLst>
                <a:ext uri="{FF2B5EF4-FFF2-40B4-BE49-F238E27FC236}">
                  <a16:creationId xmlns:a16="http://schemas.microsoft.com/office/drawing/2014/main" id="{CB4CF71A-B81F-4E69-9019-35D9E00A0B47}"/>
                </a:ext>
              </a:extLst>
            </p:cNvPr>
            <p:cNvSpPr/>
            <p:nvPr/>
          </p:nvSpPr>
          <p:spPr>
            <a:xfrm>
              <a:off x="1468677" y="2021934"/>
              <a:ext cx="2939900"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pic>
        <p:nvPicPr>
          <p:cNvPr id="63" name="Picture 62" descr="Logo, icon&#10;&#10;Description automatically generated">
            <a:extLst>
              <a:ext uri="{FF2B5EF4-FFF2-40B4-BE49-F238E27FC236}">
                <a16:creationId xmlns:a16="http://schemas.microsoft.com/office/drawing/2014/main" id="{068BE9E5-8344-4218-866B-8BF9098A0096}"/>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6812" y="663113"/>
            <a:ext cx="935563" cy="615274"/>
          </a:xfrm>
          <a:prstGeom prst="rect">
            <a:avLst/>
          </a:prstGeom>
        </p:spPr>
      </p:pic>
      <p:sp>
        <p:nvSpPr>
          <p:cNvPr id="55" name="Rectangle 54">
            <a:hlinkClick r:id="rId27" action="ppaction://hlinksldjump"/>
            <a:extLst>
              <a:ext uri="{FF2B5EF4-FFF2-40B4-BE49-F238E27FC236}">
                <a16:creationId xmlns:a16="http://schemas.microsoft.com/office/drawing/2014/main" id="{C0E79195-C6F8-4FF0-9972-93809B2268F3}"/>
              </a:ext>
            </a:extLst>
          </p:cNvPr>
          <p:cNvSpPr/>
          <p:nvPr/>
        </p:nvSpPr>
        <p:spPr>
          <a:xfrm>
            <a:off x="145295" y="2267415"/>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1</a:t>
            </a:r>
          </a:p>
        </p:txBody>
      </p:sp>
      <p:sp>
        <p:nvSpPr>
          <p:cNvPr id="61" name="Rectangle 60">
            <a:hlinkClick r:id="rId28" action="ppaction://hlinksldjump"/>
            <a:extLst>
              <a:ext uri="{FF2B5EF4-FFF2-40B4-BE49-F238E27FC236}">
                <a16:creationId xmlns:a16="http://schemas.microsoft.com/office/drawing/2014/main" id="{6DBA1F02-2464-424E-8892-4B8AFD2BE114}"/>
              </a:ext>
            </a:extLst>
          </p:cNvPr>
          <p:cNvSpPr/>
          <p:nvPr/>
        </p:nvSpPr>
        <p:spPr>
          <a:xfrm>
            <a:off x="145295" y="3374748"/>
            <a:ext cx="304022" cy="309766"/>
          </a:xfrm>
          <a:prstGeom prst="rect">
            <a:avLst/>
          </a:prstGeom>
          <a:solidFill>
            <a:srgbClr val="FCB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sp>
        <p:nvSpPr>
          <p:cNvPr id="62" name="Rectangle 61">
            <a:hlinkClick r:id="rId29" action="ppaction://hlinksldjump"/>
            <a:extLst>
              <a:ext uri="{FF2B5EF4-FFF2-40B4-BE49-F238E27FC236}">
                <a16:creationId xmlns:a16="http://schemas.microsoft.com/office/drawing/2014/main" id="{D7E7033D-9028-4349-B414-83E37ABBF47E}"/>
              </a:ext>
            </a:extLst>
          </p:cNvPr>
          <p:cNvSpPr/>
          <p:nvPr/>
        </p:nvSpPr>
        <p:spPr>
          <a:xfrm>
            <a:off x="145295" y="3005637"/>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3</a:t>
            </a:r>
          </a:p>
        </p:txBody>
      </p:sp>
      <p:sp>
        <p:nvSpPr>
          <p:cNvPr id="64" name="Rectangle 63">
            <a:hlinkClick r:id="rId28" action="ppaction://hlinksldjump"/>
            <a:extLst>
              <a:ext uri="{FF2B5EF4-FFF2-40B4-BE49-F238E27FC236}">
                <a16:creationId xmlns:a16="http://schemas.microsoft.com/office/drawing/2014/main" id="{0292C039-953D-461A-BDF1-A31EC4B0D0A1}"/>
              </a:ext>
            </a:extLst>
          </p:cNvPr>
          <p:cNvSpPr/>
          <p:nvPr/>
        </p:nvSpPr>
        <p:spPr>
          <a:xfrm>
            <a:off x="145295" y="2636526"/>
            <a:ext cx="304022" cy="309766"/>
          </a:xfrm>
          <a:prstGeom prst="rect">
            <a:avLst/>
          </a:prstGeom>
          <a:solidFill>
            <a:srgbClr val="FCBD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CBD4A"/>
                </a:solidFill>
              </a:rPr>
              <a:t>2</a:t>
            </a:r>
          </a:p>
        </p:txBody>
      </p:sp>
      <p:sp>
        <p:nvSpPr>
          <p:cNvPr id="43" name="Oval 42">
            <a:extLst>
              <a:ext uri="{FF2B5EF4-FFF2-40B4-BE49-F238E27FC236}">
                <a16:creationId xmlns:a16="http://schemas.microsoft.com/office/drawing/2014/main" id="{7B3BF332-3ABF-4AF6-91C2-735D0112BF42}"/>
              </a:ext>
            </a:extLst>
          </p:cNvPr>
          <p:cNvSpPr/>
          <p:nvPr/>
        </p:nvSpPr>
        <p:spPr>
          <a:xfrm>
            <a:off x="4369000" y="4712658"/>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BEECBAA-E85B-44C0-AF0F-F4B3D878885B}"/>
              </a:ext>
            </a:extLst>
          </p:cNvPr>
          <p:cNvSpPr/>
          <p:nvPr/>
        </p:nvSpPr>
        <p:spPr>
          <a:xfrm>
            <a:off x="4364381" y="5541333"/>
            <a:ext cx="180000" cy="180000"/>
          </a:xfrm>
          <a:prstGeom prst="ellipse">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01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pSp>
        <p:nvGrpSpPr>
          <p:cNvPr id="74" name="Group 73">
            <a:extLst>
              <a:ext uri="{FF2B5EF4-FFF2-40B4-BE49-F238E27FC236}">
                <a16:creationId xmlns:a16="http://schemas.microsoft.com/office/drawing/2014/main" id="{D0D4BA94-17C6-4032-A2FF-96D8EC91214D}"/>
              </a:ext>
            </a:extLst>
          </p:cNvPr>
          <p:cNvGrpSpPr/>
          <p:nvPr/>
        </p:nvGrpSpPr>
        <p:grpSpPr>
          <a:xfrm>
            <a:off x="4263821" y="1375073"/>
            <a:ext cx="3492727" cy="1046728"/>
            <a:chOff x="4403350" y="2009158"/>
            <a:chExt cx="3492727" cy="1046728"/>
          </a:xfrm>
        </p:grpSpPr>
        <p:pic>
          <p:nvPicPr>
            <p:cNvPr id="75" name="Picture 74">
              <a:extLst>
                <a:ext uri="{FF2B5EF4-FFF2-40B4-BE49-F238E27FC236}">
                  <a16:creationId xmlns:a16="http://schemas.microsoft.com/office/drawing/2014/main" id="{66825C6B-CF4D-4A43-81FE-B56FCEE57EDA}"/>
                </a:ext>
              </a:extLst>
            </p:cNvPr>
            <p:cNvPicPr>
              <a:picLocks noChangeAspect="1"/>
            </p:cNvPicPr>
            <p:nvPr/>
          </p:nvPicPr>
          <p:blipFill>
            <a:blip r:embed="rId3"/>
            <a:stretch>
              <a:fillRect/>
            </a:stretch>
          </p:blipFill>
          <p:spPr>
            <a:xfrm>
              <a:off x="4403350" y="2034685"/>
              <a:ext cx="3353700" cy="1021201"/>
            </a:xfrm>
            <a:prstGeom prst="rect">
              <a:avLst/>
            </a:prstGeom>
          </p:spPr>
        </p:pic>
        <p:sp>
          <p:nvSpPr>
            <p:cNvPr id="76" name="Google Shape;92;p11">
              <a:extLst>
                <a:ext uri="{FF2B5EF4-FFF2-40B4-BE49-F238E27FC236}">
                  <a16:creationId xmlns:a16="http://schemas.microsoft.com/office/drawing/2014/main" id="{BCBE77E1-7D3F-46DB-92DA-EC41D6BA051D}"/>
                </a:ext>
              </a:extLst>
            </p:cNvPr>
            <p:cNvSpPr/>
            <p:nvPr/>
          </p:nvSpPr>
          <p:spPr>
            <a:xfrm>
              <a:off x="4775359" y="2009158"/>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sp>
        <p:nvSpPr>
          <p:cNvPr id="503" name="Google Shape;503;p37">
            <a:hlinkClick r:id="rId4" action="ppaction://hlinksldjump"/>
          </p:cNvPr>
          <p:cNvSpPr/>
          <p:nvPr/>
        </p:nvSpPr>
        <p:spPr>
          <a:xfrm>
            <a:off x="8010024" y="1194732"/>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1265237" lvl="1">
              <a:lnSpc>
                <a:spcPct val="90000"/>
              </a:lnSpc>
              <a:spcBef>
                <a:spcPts val="0"/>
              </a:spcBef>
              <a:spcAft>
                <a:spcPts val="0"/>
              </a:spcAft>
              <a:buClr>
                <a:srgbClr val="000000"/>
              </a:buClr>
              <a:buSzPts val="1800"/>
            </a:pPr>
            <a:r>
              <a:rPr lang="en-GB" b="1" i="0" u="none" strike="noStrike" cap="none" dirty="0">
                <a:solidFill>
                  <a:srgbClr val="FFFFFF"/>
                </a:solidFill>
                <a:latin typeface="+mn-lt"/>
                <a:ea typeface="Arial"/>
                <a:cs typeface="Arial"/>
                <a:sym typeface="Arial"/>
              </a:rPr>
              <a:t>Data &amp; Digitalisation of Healthcare</a:t>
            </a:r>
            <a:endParaRPr sz="1400" b="0" i="0" u="none" strike="noStrike" cap="none" dirty="0">
              <a:solidFill>
                <a:srgbClr val="000000"/>
              </a:solidFill>
              <a:latin typeface="+mn-lt"/>
              <a:ea typeface="Arial"/>
              <a:cs typeface="Arial"/>
              <a:sym typeface="Arial"/>
            </a:endParaRPr>
          </a:p>
        </p:txBody>
      </p:sp>
      <p:cxnSp>
        <p:nvCxnSpPr>
          <p:cNvPr id="505" name="Google Shape;505;p37"/>
          <p:cNvCxnSpPr/>
          <p:nvPr/>
        </p:nvCxnSpPr>
        <p:spPr>
          <a:xfrm rot="10800000" flipH="1">
            <a:off x="517618" y="2424430"/>
            <a:ext cx="10857600" cy="3900"/>
          </a:xfrm>
          <a:prstGeom prst="straightConnector1">
            <a:avLst/>
          </a:prstGeom>
          <a:noFill/>
          <a:ln w="38100" cap="flat" cmpd="sng">
            <a:solidFill>
              <a:srgbClr val="458DF4"/>
            </a:solidFill>
            <a:prstDash val="solid"/>
            <a:round/>
            <a:headEnd type="none" w="sm" len="sm"/>
            <a:tailEnd type="none" w="sm" len="sm"/>
          </a:ln>
        </p:spPr>
      </p:cxnSp>
      <p:sp>
        <p:nvSpPr>
          <p:cNvPr id="524" name="Google Shape;524;p37">
            <a:hlinkClick r:id="rId5" action="ppaction://hlinksldjump"/>
          </p:cNvPr>
          <p:cNvSpPr/>
          <p:nvPr/>
        </p:nvSpPr>
        <p:spPr>
          <a:xfrm>
            <a:off x="517618" y="1197448"/>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808037" lvl="0">
              <a:lnSpc>
                <a:spcPct val="90000"/>
              </a:lnSpc>
              <a:spcBef>
                <a:spcPts val="0"/>
              </a:spcBef>
              <a:spcAft>
                <a:spcPts val="0"/>
              </a:spcAft>
              <a:buClr>
                <a:srgbClr val="000000"/>
              </a:buClr>
              <a:buSzPts val="1800"/>
            </a:pPr>
            <a:r>
              <a:rPr lang="en-GB" b="1" dirty="0">
                <a:solidFill>
                  <a:srgbClr val="FFFFFF"/>
                </a:solidFill>
                <a:latin typeface="+mn-lt"/>
                <a:cs typeface="Arial"/>
                <a:sym typeface="Arial"/>
              </a:rPr>
              <a:t>Personalised Healthcare Literacy Building &amp; </a:t>
            </a:r>
            <a:r>
              <a:rPr lang="en-GB" sz="1800" b="1" i="0" u="none" strike="noStrike" cap="none" dirty="0">
                <a:solidFill>
                  <a:srgbClr val="FFFFFF"/>
                </a:solidFill>
                <a:latin typeface="+mn-lt"/>
                <a:ea typeface="Arial"/>
                <a:cs typeface="Arial"/>
                <a:sym typeface="Arial"/>
              </a:rPr>
              <a:t>Empowerment</a:t>
            </a:r>
            <a:endParaRPr sz="1400" b="0" i="0" u="none" strike="noStrike" cap="none" dirty="0">
              <a:solidFill>
                <a:srgbClr val="000000"/>
              </a:solidFill>
              <a:latin typeface="+mn-lt"/>
              <a:ea typeface="Arial"/>
              <a:cs typeface="Arial"/>
              <a:sym typeface="Arial"/>
            </a:endParaRPr>
          </a:p>
        </p:txBody>
      </p:sp>
      <p:sp>
        <p:nvSpPr>
          <p:cNvPr id="41" name="Google Shape;442;p34">
            <a:hlinkClick r:id="rId6" action="ppaction://hlinksldjump"/>
            <a:extLst>
              <a:ext uri="{FF2B5EF4-FFF2-40B4-BE49-F238E27FC236}">
                <a16:creationId xmlns:a16="http://schemas.microsoft.com/office/drawing/2014/main" id="{B9927C3F-A67A-4E1B-8C6B-7518F457D556}"/>
              </a:ext>
            </a:extLst>
          </p:cNvPr>
          <p:cNvSpPr/>
          <p:nvPr/>
        </p:nvSpPr>
        <p:spPr>
          <a:xfrm>
            <a:off x="4169124" y="2775934"/>
            <a:ext cx="4590629" cy="792000"/>
          </a:xfrm>
          <a:prstGeom prst="rect">
            <a:avLst/>
          </a:prstGeom>
          <a:solidFill>
            <a:srgbClr val="458DF4">
              <a:alpha val="50196"/>
            </a:srgbClr>
          </a:solidFill>
          <a:ln>
            <a:noFill/>
          </a:ln>
        </p:spPr>
        <p:txBody>
          <a:bodyPr spcFirstLastPara="1" wrap="square" lIns="91425" tIns="45700" rIns="91425" bIns="45700" anchor="ctr" anchorCtr="0">
            <a:noAutofit/>
          </a:bodyPr>
          <a:lstStyle/>
          <a:p>
            <a:pPr lvl="0" eaLnBrk="1" fontAlgn="auto" hangingPunct="1">
              <a:spcBef>
                <a:spcPts val="0"/>
              </a:spcBef>
              <a:spcAft>
                <a:spcPts val="0"/>
              </a:spcAft>
              <a:buClr>
                <a:srgbClr val="000000"/>
              </a:buClr>
              <a:buSzPts val="1400"/>
            </a:pPr>
            <a:r>
              <a:rPr kumimoji="0" lang="en-GB" sz="1400" b="0" i="0" u="none" strike="noStrike" kern="0" cap="none" spc="0" normalizeH="0" baseline="0" noProof="0" dirty="0">
                <a:ln>
                  <a:noFill/>
                </a:ln>
                <a:effectLst/>
                <a:uLnTx/>
                <a:uFillTx/>
                <a:latin typeface="+mn-lt"/>
                <a:ea typeface="Arial"/>
                <a:cs typeface="Arial"/>
                <a:sym typeface="Arial"/>
              </a:rPr>
              <a:t>…how to input into regulatory frameworks and pricing/reimbursement/access pathways for personalised healthcare </a:t>
            </a:r>
            <a:endParaRPr kumimoji="0" sz="1400" b="0" i="0" u="none" strike="noStrike" kern="0" cap="none" spc="0" normalizeH="0" baseline="0" noProof="0" dirty="0">
              <a:ln>
                <a:noFill/>
              </a:ln>
              <a:effectLst/>
              <a:uLnTx/>
              <a:uFillTx/>
              <a:latin typeface="+mn-lt"/>
              <a:ea typeface="Arial"/>
              <a:cs typeface="Arial"/>
              <a:sym typeface="Arial"/>
            </a:endParaRPr>
          </a:p>
        </p:txBody>
      </p:sp>
      <p:sp>
        <p:nvSpPr>
          <p:cNvPr id="42" name="Google Shape;443;p34">
            <a:hlinkClick r:id="rId7" action="ppaction://hlinksldjump"/>
            <a:extLst>
              <a:ext uri="{FF2B5EF4-FFF2-40B4-BE49-F238E27FC236}">
                <a16:creationId xmlns:a16="http://schemas.microsoft.com/office/drawing/2014/main" id="{184E9551-754A-4B5A-8B85-CCFC34CDECF9}"/>
              </a:ext>
            </a:extLst>
          </p:cNvPr>
          <p:cNvSpPr/>
          <p:nvPr/>
        </p:nvSpPr>
        <p:spPr>
          <a:xfrm>
            <a:off x="4169125" y="3701873"/>
            <a:ext cx="4590629" cy="792000"/>
          </a:xfrm>
          <a:prstGeom prst="rect">
            <a:avLst/>
          </a:prstGeom>
          <a:solidFill>
            <a:srgbClr val="458DF4">
              <a:alpha val="50196"/>
            </a:srgbClr>
          </a:solidFill>
          <a:ln w="28575">
            <a:noFill/>
          </a:ln>
        </p:spPr>
        <p:txBody>
          <a:bodyPr spcFirstLastPara="1" wrap="square" lIns="91425" tIns="45700" rIns="91425" bIns="45700" anchor="ctr" anchorCtr="0">
            <a:noAutofit/>
          </a:bodyPr>
          <a:lstStyle/>
          <a:p>
            <a:pPr lvl="0" eaLnBrk="1" fontAlgn="auto" hangingPunct="1">
              <a:spcBef>
                <a:spcPts val="0"/>
              </a:spcBef>
              <a:spcAft>
                <a:spcPts val="0"/>
              </a:spcAft>
              <a:buClr>
                <a:srgbClr val="000000"/>
              </a:buClr>
              <a:buSzPts val="1400"/>
              <a:defRPr/>
            </a:pPr>
            <a:r>
              <a:rPr kumimoji="0" lang="en-GB" sz="1400" b="0" i="0" u="none" strike="noStrike" kern="0" cap="none" spc="0" normalizeH="0" baseline="0" noProof="0" dirty="0">
                <a:ln>
                  <a:noFill/>
                </a:ln>
                <a:effectLst/>
                <a:uLnTx/>
                <a:uFillTx/>
                <a:latin typeface="+mn-lt"/>
                <a:ea typeface="Arial"/>
                <a:cs typeface="Arial"/>
                <a:sym typeface="Arial"/>
              </a:rPr>
              <a:t>…strengthening </a:t>
            </a:r>
            <a:r>
              <a:rPr lang="en-GB" sz="1400" kern="0" dirty="0">
                <a:latin typeface="+mn-lt"/>
                <a:cs typeface="Arial"/>
                <a:sym typeface="Arial"/>
              </a:rPr>
              <a:t>shared decision making between people affected by health conditions and their doctors and/or healthcare team</a:t>
            </a:r>
            <a:endParaRPr sz="1400" kern="0" dirty="0">
              <a:latin typeface="+mn-lt"/>
              <a:cs typeface="Arial"/>
              <a:sym typeface="Arial"/>
            </a:endParaRPr>
          </a:p>
        </p:txBody>
      </p:sp>
      <p:sp>
        <p:nvSpPr>
          <p:cNvPr id="43" name="Google Shape;444;p34">
            <a:hlinkClick r:id="rId8" action="ppaction://hlinksldjump"/>
            <a:extLst>
              <a:ext uri="{FF2B5EF4-FFF2-40B4-BE49-F238E27FC236}">
                <a16:creationId xmlns:a16="http://schemas.microsoft.com/office/drawing/2014/main" id="{CFED821D-6B41-4082-B5B3-5AC8D9977C28}"/>
              </a:ext>
            </a:extLst>
          </p:cNvPr>
          <p:cNvSpPr/>
          <p:nvPr/>
        </p:nvSpPr>
        <p:spPr>
          <a:xfrm>
            <a:off x="4169124" y="4627812"/>
            <a:ext cx="4590629" cy="792000"/>
          </a:xfrm>
          <a:prstGeom prst="rect">
            <a:avLst/>
          </a:prstGeom>
          <a:solidFill>
            <a:srgbClr val="458DF4">
              <a:alpha val="50196"/>
            </a:srgbClr>
          </a:solidFill>
          <a:ln>
            <a:noFill/>
          </a:ln>
        </p:spPr>
        <p:txBody>
          <a:bodyPr spcFirstLastPara="1" wrap="square" lIns="91425" tIns="45700" rIns="91425" bIns="45700" anchor="ctr" anchorCtr="0">
            <a:noAutofit/>
          </a:bodyPr>
          <a:lstStyle/>
          <a:p>
            <a:pPr lvl="0" eaLnBrk="1" fontAlgn="auto" hangingPunct="1">
              <a:spcBef>
                <a:spcPts val="0"/>
              </a:spcBef>
              <a:spcAft>
                <a:spcPts val="0"/>
              </a:spcAft>
              <a:buClr>
                <a:srgbClr val="000000"/>
              </a:buClr>
              <a:buSzPts val="1400"/>
              <a:defRPr/>
            </a:pPr>
            <a:r>
              <a:rPr kumimoji="0" lang="en-GB" sz="1400" b="0" i="0" u="none" strike="noStrike" kern="0" cap="none" spc="0" normalizeH="0" baseline="0" noProof="0" dirty="0">
                <a:ln>
                  <a:noFill/>
                </a:ln>
                <a:effectLst/>
                <a:uLnTx/>
                <a:uFillTx/>
                <a:latin typeface="+mn-lt"/>
                <a:ea typeface="Arial"/>
                <a:cs typeface="Arial"/>
                <a:sym typeface="Arial"/>
              </a:rPr>
              <a:t>…participating in the co-creation of guidelines, services and clinical trials which are inclusive of </a:t>
            </a:r>
            <a:r>
              <a:rPr lang="en-GB" sz="1400" kern="0" dirty="0">
                <a:latin typeface="+mn-lt"/>
                <a:cs typeface="Arial"/>
                <a:sym typeface="Arial"/>
              </a:rPr>
              <a:t>people affected by health conditions</a:t>
            </a:r>
            <a:endParaRPr sz="1400" kern="0" dirty="0">
              <a:latin typeface="+mn-lt"/>
              <a:cs typeface="Arial"/>
              <a:sym typeface="Arial"/>
            </a:endParaRPr>
          </a:p>
        </p:txBody>
      </p:sp>
      <p:sp>
        <p:nvSpPr>
          <p:cNvPr id="44" name="Google Shape;445;p34">
            <a:hlinkClick r:id="rId9" action="ppaction://hlinksldjump"/>
            <a:extLst>
              <a:ext uri="{FF2B5EF4-FFF2-40B4-BE49-F238E27FC236}">
                <a16:creationId xmlns:a16="http://schemas.microsoft.com/office/drawing/2014/main" id="{189215E4-0F8F-49D7-8953-89503C6785A7}"/>
              </a:ext>
            </a:extLst>
          </p:cNvPr>
          <p:cNvSpPr/>
          <p:nvPr/>
        </p:nvSpPr>
        <p:spPr>
          <a:xfrm>
            <a:off x="4169124" y="5553752"/>
            <a:ext cx="4590629" cy="792000"/>
          </a:xfrm>
          <a:prstGeom prst="rect">
            <a:avLst/>
          </a:prstGeom>
          <a:solidFill>
            <a:srgbClr val="458DF4">
              <a:alpha val="50196"/>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dirty="0">
                <a:ln>
                  <a:noFill/>
                </a:ln>
                <a:effectLst/>
                <a:uLnTx/>
                <a:uFillTx/>
                <a:latin typeface="+mn-lt"/>
                <a:ea typeface="Arial"/>
                <a:cs typeface="Arial"/>
                <a:sym typeface="Arial"/>
              </a:rPr>
              <a:t>…tracking quality of care and outcomes for people affected by health conditions</a:t>
            </a:r>
            <a:endParaRPr kumimoji="0" sz="1400" b="0" i="0" u="none" strike="noStrike" kern="0" cap="none" spc="0" normalizeH="0" baseline="0" noProof="0" dirty="0">
              <a:ln>
                <a:noFill/>
              </a:ln>
              <a:effectLst/>
              <a:uLnTx/>
              <a:uFillTx/>
              <a:latin typeface="+mn-lt"/>
              <a:ea typeface="Arial"/>
              <a:cs typeface="Arial"/>
              <a:sym typeface="Arial"/>
            </a:endParaRPr>
          </a:p>
        </p:txBody>
      </p:sp>
      <p:sp>
        <p:nvSpPr>
          <p:cNvPr id="45" name="Google Shape;454;p34">
            <a:extLst>
              <a:ext uri="{FF2B5EF4-FFF2-40B4-BE49-F238E27FC236}">
                <a16:creationId xmlns:a16="http://schemas.microsoft.com/office/drawing/2014/main" id="{ABF3F8E6-A8A3-4DE5-A7BA-1DA0B0D98817}"/>
              </a:ext>
            </a:extLst>
          </p:cNvPr>
          <p:cNvSpPr/>
          <p:nvPr/>
        </p:nvSpPr>
        <p:spPr>
          <a:xfrm>
            <a:off x="517618" y="2784324"/>
            <a:ext cx="2588047" cy="3487290"/>
          </a:xfrm>
          <a:prstGeom prst="rect">
            <a:avLst/>
          </a:prstGeom>
          <a:solidFill>
            <a:schemeClr val="bg1"/>
          </a:solidFill>
          <a:ln w="25400" cap="flat" cmpd="sng">
            <a:solidFill>
              <a:srgbClr val="458DF4"/>
            </a:solidFill>
            <a:prstDash val="solid"/>
            <a:round/>
            <a:headEnd type="none" w="sm" len="sm"/>
            <a:tailEnd type="none" w="sm" len="sm"/>
          </a:ln>
        </p:spPr>
        <p:txBody>
          <a:bodyPr spcFirstLastPara="1" wrap="square" lIns="144000" tIns="45700" rIns="91425" bIns="45700" anchor="ctr" anchorCtr="0">
            <a:noAutofit/>
          </a:bodyPr>
          <a:lstStyle/>
          <a:p>
            <a:pPr lvl="0" algn="ctr" eaLnBrk="1" fontAlgn="auto" hangingPunct="1">
              <a:spcBef>
                <a:spcPts val="0"/>
              </a:spcBef>
              <a:spcAft>
                <a:spcPts val="0"/>
              </a:spcAft>
              <a:buClr>
                <a:srgbClr val="000000"/>
              </a:buClr>
              <a:buSzPts val="1600"/>
              <a:defRPr/>
            </a:pPr>
            <a:r>
              <a:rPr lang="en-GB" sz="1400" b="1" kern="0" dirty="0">
                <a:latin typeface="+mn-lt"/>
                <a:ea typeface="Arial"/>
                <a:cs typeface="Arial"/>
                <a:sym typeface="Arial"/>
              </a:rPr>
              <a:t>People affected by health conditions can input into clinical research, care delivery plans and regulatory/health policy frameworks</a:t>
            </a:r>
          </a:p>
        </p:txBody>
      </p:sp>
      <p:sp>
        <p:nvSpPr>
          <p:cNvPr id="46" name="Google Shape;459;p34">
            <a:extLst>
              <a:ext uri="{FF2B5EF4-FFF2-40B4-BE49-F238E27FC236}">
                <a16:creationId xmlns:a16="http://schemas.microsoft.com/office/drawing/2014/main" id="{BC8C6C49-9B75-4186-B7D5-19415872880E}"/>
              </a:ext>
            </a:extLst>
          </p:cNvPr>
          <p:cNvSpPr/>
          <p:nvPr/>
        </p:nvSpPr>
        <p:spPr>
          <a:xfrm rot="5400000">
            <a:off x="3241396" y="2957359"/>
            <a:ext cx="792000" cy="429151"/>
          </a:xfrm>
          <a:prstGeom prst="triangle">
            <a:avLst>
              <a:gd name="adj" fmla="val 50000"/>
            </a:avLst>
          </a:prstGeom>
          <a:solidFill>
            <a:srgbClr val="458DF4"/>
          </a:solidFill>
          <a:ln w="9525" cap="flat" cmpd="sng">
            <a:solidFill>
              <a:srgbClr val="458DF4"/>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7" name="Google Shape;462;p34">
            <a:extLst>
              <a:ext uri="{FF2B5EF4-FFF2-40B4-BE49-F238E27FC236}">
                <a16:creationId xmlns:a16="http://schemas.microsoft.com/office/drawing/2014/main" id="{A855C470-6FBF-4061-A9F1-1E41A6ADB5BE}"/>
              </a:ext>
            </a:extLst>
          </p:cNvPr>
          <p:cNvSpPr txBox="1"/>
          <p:nvPr/>
        </p:nvSpPr>
        <p:spPr>
          <a:xfrm>
            <a:off x="529493" y="2452791"/>
            <a:ext cx="1832700"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DESIRED OUTCOME</a:t>
            </a:r>
          </a:p>
        </p:txBody>
      </p:sp>
      <p:sp>
        <p:nvSpPr>
          <p:cNvPr id="48" name="Google Shape;463;p34">
            <a:extLst>
              <a:ext uri="{FF2B5EF4-FFF2-40B4-BE49-F238E27FC236}">
                <a16:creationId xmlns:a16="http://schemas.microsoft.com/office/drawing/2014/main" id="{6DA76C3B-A58A-4E21-A5E7-091E5CA59E14}"/>
              </a:ext>
            </a:extLst>
          </p:cNvPr>
          <p:cNvSpPr txBox="1"/>
          <p:nvPr/>
        </p:nvSpPr>
        <p:spPr>
          <a:xfrm>
            <a:off x="4166292" y="2452791"/>
            <a:ext cx="3132652"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ACTION AREAS: READ MORE ABOUT…</a:t>
            </a:r>
          </a:p>
        </p:txBody>
      </p:sp>
      <p:sp>
        <p:nvSpPr>
          <p:cNvPr id="49" name="Google Shape;459;p34">
            <a:extLst>
              <a:ext uri="{FF2B5EF4-FFF2-40B4-BE49-F238E27FC236}">
                <a16:creationId xmlns:a16="http://schemas.microsoft.com/office/drawing/2014/main" id="{0A053290-F5F1-4DE5-8BC8-35D214E14F0D}"/>
              </a:ext>
            </a:extLst>
          </p:cNvPr>
          <p:cNvSpPr/>
          <p:nvPr/>
        </p:nvSpPr>
        <p:spPr>
          <a:xfrm rot="5400000">
            <a:off x="3241395" y="3883298"/>
            <a:ext cx="792000" cy="429151"/>
          </a:xfrm>
          <a:prstGeom prst="triangle">
            <a:avLst>
              <a:gd name="adj" fmla="val 50000"/>
            </a:avLst>
          </a:prstGeom>
          <a:solidFill>
            <a:srgbClr val="458DF4"/>
          </a:solidFill>
          <a:ln w="9525" cap="flat" cmpd="sng">
            <a:solidFill>
              <a:srgbClr val="458DF4"/>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50" name="Google Shape;459;p34">
            <a:extLst>
              <a:ext uri="{FF2B5EF4-FFF2-40B4-BE49-F238E27FC236}">
                <a16:creationId xmlns:a16="http://schemas.microsoft.com/office/drawing/2014/main" id="{8400D91D-B5C1-459A-823F-A1C07086AC35}"/>
              </a:ext>
            </a:extLst>
          </p:cNvPr>
          <p:cNvSpPr/>
          <p:nvPr/>
        </p:nvSpPr>
        <p:spPr>
          <a:xfrm rot="5400000">
            <a:off x="3241394" y="4810274"/>
            <a:ext cx="792000" cy="429151"/>
          </a:xfrm>
          <a:prstGeom prst="triangle">
            <a:avLst>
              <a:gd name="adj" fmla="val 50000"/>
            </a:avLst>
          </a:prstGeom>
          <a:solidFill>
            <a:srgbClr val="458DF4"/>
          </a:solidFill>
          <a:ln w="9525" cap="flat" cmpd="sng">
            <a:solidFill>
              <a:srgbClr val="458DF4"/>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51" name="Google Shape;459;p34">
            <a:extLst>
              <a:ext uri="{FF2B5EF4-FFF2-40B4-BE49-F238E27FC236}">
                <a16:creationId xmlns:a16="http://schemas.microsoft.com/office/drawing/2014/main" id="{541E5C51-2A13-4906-95AA-7F1E52131D4E}"/>
              </a:ext>
            </a:extLst>
          </p:cNvPr>
          <p:cNvSpPr/>
          <p:nvPr/>
        </p:nvSpPr>
        <p:spPr>
          <a:xfrm rot="5400000">
            <a:off x="3241393" y="5735177"/>
            <a:ext cx="792000" cy="429151"/>
          </a:xfrm>
          <a:prstGeom prst="triangle">
            <a:avLst>
              <a:gd name="adj" fmla="val 50000"/>
            </a:avLst>
          </a:prstGeom>
          <a:solidFill>
            <a:srgbClr val="458DF4"/>
          </a:solidFill>
          <a:ln w="9525" cap="flat" cmpd="sng">
            <a:solidFill>
              <a:srgbClr val="458DF4"/>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52" name="TextBox 51">
            <a:extLst>
              <a:ext uri="{FF2B5EF4-FFF2-40B4-BE49-F238E27FC236}">
                <a16:creationId xmlns:a16="http://schemas.microsoft.com/office/drawing/2014/main" id="{D703FCAA-9F82-4BFB-A482-F0DE15FF0E9E}"/>
              </a:ext>
            </a:extLst>
          </p:cNvPr>
          <p:cNvSpPr txBox="1"/>
          <p:nvPr/>
        </p:nvSpPr>
        <p:spPr>
          <a:xfrm>
            <a:off x="8844910" y="3174654"/>
            <a:ext cx="1403345" cy="369332"/>
          </a:xfrm>
          <a:prstGeom prst="rect">
            <a:avLst/>
          </a:prstGeom>
          <a:noFill/>
        </p:spPr>
        <p:txBody>
          <a:bodyPr wrap="square" rtlCol="0">
            <a:spAutoFit/>
          </a:bodyPr>
          <a:lstStyle/>
          <a:p>
            <a:r>
              <a:rPr lang="en-GB" sz="900" b="1" dirty="0">
                <a:solidFill>
                  <a:srgbClr val="458DF4"/>
                </a:solidFill>
                <a:latin typeface="+mn-lt"/>
              </a:rPr>
              <a:t>BEST PRACTICE EXAMPLES</a:t>
            </a:r>
          </a:p>
        </p:txBody>
      </p:sp>
      <p:sp>
        <p:nvSpPr>
          <p:cNvPr id="53" name="TextBox 52">
            <a:extLst>
              <a:ext uri="{FF2B5EF4-FFF2-40B4-BE49-F238E27FC236}">
                <a16:creationId xmlns:a16="http://schemas.microsoft.com/office/drawing/2014/main" id="{349AB83E-6238-43A3-91D2-0612D78A47DF}"/>
              </a:ext>
            </a:extLst>
          </p:cNvPr>
          <p:cNvSpPr txBox="1"/>
          <p:nvPr/>
        </p:nvSpPr>
        <p:spPr>
          <a:xfrm>
            <a:off x="8820197" y="2452791"/>
            <a:ext cx="2622160" cy="261610"/>
          </a:xfrm>
          <a:prstGeom prst="rect">
            <a:avLst/>
          </a:prstGeom>
          <a:noFill/>
        </p:spPr>
        <p:txBody>
          <a:bodyPr wrap="square" rtlCol="0" anchor="ctr">
            <a:spAutoFit/>
          </a:bodyPr>
          <a:lstStyle/>
          <a:p>
            <a:r>
              <a:rPr lang="en-GB" sz="1100" b="1" dirty="0">
                <a:latin typeface="+mn-lt"/>
              </a:rPr>
              <a:t>IMPLEMENTATION ACTIVITIES</a:t>
            </a:r>
          </a:p>
        </p:txBody>
      </p:sp>
      <p:sp>
        <p:nvSpPr>
          <p:cNvPr id="54" name="Rectangle 53">
            <a:hlinkClick r:id="rId10" action="ppaction://hlinksldjump"/>
            <a:extLst>
              <a:ext uri="{FF2B5EF4-FFF2-40B4-BE49-F238E27FC236}">
                <a16:creationId xmlns:a16="http://schemas.microsoft.com/office/drawing/2014/main" id="{7A3D8DA1-8E2F-4033-98F2-58CF2B646249}"/>
              </a:ext>
            </a:extLst>
          </p:cNvPr>
          <p:cNvSpPr/>
          <p:nvPr/>
        </p:nvSpPr>
        <p:spPr>
          <a:xfrm>
            <a:off x="10062726" y="3210652"/>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5" name="Rectangle 54">
            <a:hlinkClick r:id="rId11" action="ppaction://hlinksldjump"/>
            <a:extLst>
              <a:ext uri="{FF2B5EF4-FFF2-40B4-BE49-F238E27FC236}">
                <a16:creationId xmlns:a16="http://schemas.microsoft.com/office/drawing/2014/main" id="{B97C2444-B5A6-475B-9904-DC31C3D11ED6}"/>
              </a:ext>
            </a:extLst>
          </p:cNvPr>
          <p:cNvSpPr/>
          <p:nvPr/>
        </p:nvSpPr>
        <p:spPr>
          <a:xfrm>
            <a:off x="10445569" y="3210652"/>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6" name="TextBox 55">
            <a:extLst>
              <a:ext uri="{FF2B5EF4-FFF2-40B4-BE49-F238E27FC236}">
                <a16:creationId xmlns:a16="http://schemas.microsoft.com/office/drawing/2014/main" id="{A032233C-4424-4692-B8FC-2C080344C5CD}"/>
              </a:ext>
            </a:extLst>
          </p:cNvPr>
          <p:cNvSpPr txBox="1"/>
          <p:nvPr/>
        </p:nvSpPr>
        <p:spPr>
          <a:xfrm>
            <a:off x="8860716" y="2796134"/>
            <a:ext cx="1403345" cy="369332"/>
          </a:xfrm>
          <a:prstGeom prst="rect">
            <a:avLst/>
          </a:prstGeom>
          <a:noFill/>
        </p:spPr>
        <p:txBody>
          <a:bodyPr wrap="square" rtlCol="0">
            <a:spAutoFit/>
          </a:bodyPr>
          <a:lstStyle/>
          <a:p>
            <a:r>
              <a:rPr lang="en-GB" sz="900" b="1" dirty="0">
                <a:solidFill>
                  <a:srgbClr val="458DF4"/>
                </a:solidFill>
                <a:latin typeface="+mn-lt"/>
              </a:rPr>
              <a:t>GUIDANCE AND TOOLS</a:t>
            </a:r>
          </a:p>
        </p:txBody>
      </p:sp>
      <p:sp>
        <p:nvSpPr>
          <p:cNvPr id="57" name="Rectangle 56">
            <a:hlinkClick r:id="rId6" action="ppaction://hlinksldjump"/>
            <a:extLst>
              <a:ext uri="{FF2B5EF4-FFF2-40B4-BE49-F238E27FC236}">
                <a16:creationId xmlns:a16="http://schemas.microsoft.com/office/drawing/2014/main" id="{BB1DE485-21BF-4697-9D63-F846D75320DE}"/>
              </a:ext>
            </a:extLst>
          </p:cNvPr>
          <p:cNvSpPr/>
          <p:nvPr/>
        </p:nvSpPr>
        <p:spPr>
          <a:xfrm>
            <a:off x="10062726" y="2829709"/>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8" name="Rectangle 57">
            <a:hlinkClick r:id="rId12" action="ppaction://hlinksldjump"/>
            <a:extLst>
              <a:ext uri="{FF2B5EF4-FFF2-40B4-BE49-F238E27FC236}">
                <a16:creationId xmlns:a16="http://schemas.microsoft.com/office/drawing/2014/main" id="{47B696FA-79A9-4333-9A86-8BB032C974D8}"/>
              </a:ext>
            </a:extLst>
          </p:cNvPr>
          <p:cNvSpPr/>
          <p:nvPr/>
        </p:nvSpPr>
        <p:spPr>
          <a:xfrm>
            <a:off x="10445569" y="2829683"/>
            <a:ext cx="304022" cy="309767"/>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9" name="TextBox 58">
            <a:extLst>
              <a:ext uri="{FF2B5EF4-FFF2-40B4-BE49-F238E27FC236}">
                <a16:creationId xmlns:a16="http://schemas.microsoft.com/office/drawing/2014/main" id="{A79A983F-2297-4247-A62B-05EBF189E170}"/>
              </a:ext>
            </a:extLst>
          </p:cNvPr>
          <p:cNvSpPr txBox="1"/>
          <p:nvPr/>
        </p:nvSpPr>
        <p:spPr>
          <a:xfrm>
            <a:off x="8844910" y="3682634"/>
            <a:ext cx="1403345" cy="369332"/>
          </a:xfrm>
          <a:prstGeom prst="rect">
            <a:avLst/>
          </a:prstGeom>
          <a:noFill/>
        </p:spPr>
        <p:txBody>
          <a:bodyPr wrap="square" rtlCol="0">
            <a:spAutoFit/>
          </a:bodyPr>
          <a:lstStyle/>
          <a:p>
            <a:r>
              <a:rPr lang="en-GB" sz="900" b="1" dirty="0">
                <a:solidFill>
                  <a:srgbClr val="458DF4"/>
                </a:solidFill>
                <a:latin typeface="+mn-lt"/>
              </a:rPr>
              <a:t>GUIDANCE AND TOOLS</a:t>
            </a:r>
          </a:p>
        </p:txBody>
      </p:sp>
      <p:sp>
        <p:nvSpPr>
          <p:cNvPr id="60" name="Rectangle 59">
            <a:hlinkClick r:id="rId7" action="ppaction://hlinksldjump"/>
            <a:extLst>
              <a:ext uri="{FF2B5EF4-FFF2-40B4-BE49-F238E27FC236}">
                <a16:creationId xmlns:a16="http://schemas.microsoft.com/office/drawing/2014/main" id="{DC781196-3C1F-43CC-A7CD-8DB92B043619}"/>
              </a:ext>
            </a:extLst>
          </p:cNvPr>
          <p:cNvSpPr/>
          <p:nvPr/>
        </p:nvSpPr>
        <p:spPr>
          <a:xfrm>
            <a:off x="10062726" y="3706977"/>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61" name="TextBox 60">
            <a:extLst>
              <a:ext uri="{FF2B5EF4-FFF2-40B4-BE49-F238E27FC236}">
                <a16:creationId xmlns:a16="http://schemas.microsoft.com/office/drawing/2014/main" id="{9A491D39-AF26-4D1C-9F5D-7F5BBD0AF1AD}"/>
              </a:ext>
            </a:extLst>
          </p:cNvPr>
          <p:cNvSpPr txBox="1"/>
          <p:nvPr/>
        </p:nvSpPr>
        <p:spPr>
          <a:xfrm>
            <a:off x="8844910" y="4100355"/>
            <a:ext cx="1403345" cy="369332"/>
          </a:xfrm>
          <a:prstGeom prst="rect">
            <a:avLst/>
          </a:prstGeom>
          <a:noFill/>
        </p:spPr>
        <p:txBody>
          <a:bodyPr wrap="square" rtlCol="0">
            <a:spAutoFit/>
          </a:bodyPr>
          <a:lstStyle/>
          <a:p>
            <a:r>
              <a:rPr lang="en-GB" sz="900" b="1" dirty="0">
                <a:solidFill>
                  <a:srgbClr val="458DF4"/>
                </a:solidFill>
                <a:latin typeface="+mn-lt"/>
              </a:rPr>
              <a:t>BEST PRACTICE EXAMPLES</a:t>
            </a:r>
          </a:p>
        </p:txBody>
      </p:sp>
      <p:sp>
        <p:nvSpPr>
          <p:cNvPr id="62" name="Rectangle 61">
            <a:hlinkClick r:id="rId13" action="ppaction://hlinksldjump"/>
            <a:extLst>
              <a:ext uri="{FF2B5EF4-FFF2-40B4-BE49-F238E27FC236}">
                <a16:creationId xmlns:a16="http://schemas.microsoft.com/office/drawing/2014/main" id="{6F9F9AC3-CF7A-4144-90AB-722B10214C92}"/>
              </a:ext>
            </a:extLst>
          </p:cNvPr>
          <p:cNvSpPr/>
          <p:nvPr/>
        </p:nvSpPr>
        <p:spPr>
          <a:xfrm>
            <a:off x="10062726" y="4134517"/>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63" name="TextBox 62">
            <a:extLst>
              <a:ext uri="{FF2B5EF4-FFF2-40B4-BE49-F238E27FC236}">
                <a16:creationId xmlns:a16="http://schemas.microsoft.com/office/drawing/2014/main" id="{28553F1A-BE63-4DD2-A99A-317713D365C5}"/>
              </a:ext>
            </a:extLst>
          </p:cNvPr>
          <p:cNvSpPr txBox="1"/>
          <p:nvPr/>
        </p:nvSpPr>
        <p:spPr>
          <a:xfrm>
            <a:off x="8844910" y="4628800"/>
            <a:ext cx="1403345" cy="369332"/>
          </a:xfrm>
          <a:prstGeom prst="rect">
            <a:avLst/>
          </a:prstGeom>
          <a:noFill/>
        </p:spPr>
        <p:txBody>
          <a:bodyPr wrap="square" rtlCol="0">
            <a:spAutoFit/>
          </a:bodyPr>
          <a:lstStyle/>
          <a:p>
            <a:r>
              <a:rPr lang="en-GB" sz="900" b="1" dirty="0">
                <a:solidFill>
                  <a:srgbClr val="458DF4"/>
                </a:solidFill>
                <a:latin typeface="+mn-lt"/>
              </a:rPr>
              <a:t>GUIDANCE AND TOOLS</a:t>
            </a:r>
          </a:p>
        </p:txBody>
      </p:sp>
      <p:sp>
        <p:nvSpPr>
          <p:cNvPr id="64" name="Rectangle 63">
            <a:hlinkClick r:id="rId8" action="ppaction://hlinksldjump"/>
            <a:extLst>
              <a:ext uri="{FF2B5EF4-FFF2-40B4-BE49-F238E27FC236}">
                <a16:creationId xmlns:a16="http://schemas.microsoft.com/office/drawing/2014/main" id="{5197DAD7-46F0-49E4-A224-B52FBD97588C}"/>
              </a:ext>
            </a:extLst>
          </p:cNvPr>
          <p:cNvSpPr/>
          <p:nvPr/>
        </p:nvSpPr>
        <p:spPr>
          <a:xfrm>
            <a:off x="10062726" y="4653143"/>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65" name="Rectangle 64">
            <a:hlinkClick r:id="rId14" action="ppaction://hlinksldjump"/>
            <a:extLst>
              <a:ext uri="{FF2B5EF4-FFF2-40B4-BE49-F238E27FC236}">
                <a16:creationId xmlns:a16="http://schemas.microsoft.com/office/drawing/2014/main" id="{ECAC38DE-96BE-4A54-B78E-9D71E25C02FE}"/>
              </a:ext>
            </a:extLst>
          </p:cNvPr>
          <p:cNvSpPr/>
          <p:nvPr/>
        </p:nvSpPr>
        <p:spPr>
          <a:xfrm>
            <a:off x="10445569" y="4653143"/>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66" name="TextBox 65">
            <a:extLst>
              <a:ext uri="{FF2B5EF4-FFF2-40B4-BE49-F238E27FC236}">
                <a16:creationId xmlns:a16="http://schemas.microsoft.com/office/drawing/2014/main" id="{00413B1D-32A3-4349-A137-85F3952E4912}"/>
              </a:ext>
            </a:extLst>
          </p:cNvPr>
          <p:cNvSpPr txBox="1"/>
          <p:nvPr/>
        </p:nvSpPr>
        <p:spPr>
          <a:xfrm>
            <a:off x="8844910" y="5046521"/>
            <a:ext cx="1403345" cy="369332"/>
          </a:xfrm>
          <a:prstGeom prst="rect">
            <a:avLst/>
          </a:prstGeom>
          <a:noFill/>
        </p:spPr>
        <p:txBody>
          <a:bodyPr wrap="square" rtlCol="0">
            <a:spAutoFit/>
          </a:bodyPr>
          <a:lstStyle/>
          <a:p>
            <a:r>
              <a:rPr lang="en-GB" sz="900" b="1" dirty="0">
                <a:solidFill>
                  <a:srgbClr val="458DF4"/>
                </a:solidFill>
                <a:latin typeface="+mn-lt"/>
              </a:rPr>
              <a:t>BEST PRACTICE EXAMPLES</a:t>
            </a:r>
          </a:p>
        </p:txBody>
      </p:sp>
      <p:sp>
        <p:nvSpPr>
          <p:cNvPr id="67" name="Rectangle 66">
            <a:hlinkClick r:id="rId15" action="ppaction://hlinksldjump"/>
            <a:extLst>
              <a:ext uri="{FF2B5EF4-FFF2-40B4-BE49-F238E27FC236}">
                <a16:creationId xmlns:a16="http://schemas.microsoft.com/office/drawing/2014/main" id="{BC03490A-1819-485E-B9FB-3C1425DAD7E0}"/>
              </a:ext>
            </a:extLst>
          </p:cNvPr>
          <p:cNvSpPr/>
          <p:nvPr/>
        </p:nvSpPr>
        <p:spPr>
          <a:xfrm>
            <a:off x="10062726" y="5070864"/>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68" name="Rectangle 67">
            <a:hlinkClick r:id="rId16" action="ppaction://hlinksldjump"/>
            <a:extLst>
              <a:ext uri="{FF2B5EF4-FFF2-40B4-BE49-F238E27FC236}">
                <a16:creationId xmlns:a16="http://schemas.microsoft.com/office/drawing/2014/main" id="{4F458D81-01E3-49F9-861D-61A3659C5E3D}"/>
              </a:ext>
            </a:extLst>
          </p:cNvPr>
          <p:cNvSpPr/>
          <p:nvPr/>
        </p:nvSpPr>
        <p:spPr>
          <a:xfrm>
            <a:off x="10445569" y="5070864"/>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69" name="TextBox 68">
            <a:extLst>
              <a:ext uri="{FF2B5EF4-FFF2-40B4-BE49-F238E27FC236}">
                <a16:creationId xmlns:a16="http://schemas.microsoft.com/office/drawing/2014/main" id="{80CEBCEE-7569-4753-98EC-2E98FF72F968}"/>
              </a:ext>
            </a:extLst>
          </p:cNvPr>
          <p:cNvSpPr txBox="1"/>
          <p:nvPr/>
        </p:nvSpPr>
        <p:spPr>
          <a:xfrm>
            <a:off x="8844910" y="5548598"/>
            <a:ext cx="1403345" cy="369332"/>
          </a:xfrm>
          <a:prstGeom prst="rect">
            <a:avLst/>
          </a:prstGeom>
          <a:noFill/>
        </p:spPr>
        <p:txBody>
          <a:bodyPr wrap="square" rtlCol="0">
            <a:spAutoFit/>
          </a:bodyPr>
          <a:lstStyle/>
          <a:p>
            <a:r>
              <a:rPr lang="en-GB" sz="900" b="1" dirty="0">
                <a:solidFill>
                  <a:srgbClr val="458DF4"/>
                </a:solidFill>
                <a:latin typeface="+mn-lt"/>
              </a:rPr>
              <a:t>GUIDANCE AND TOOLS</a:t>
            </a:r>
          </a:p>
        </p:txBody>
      </p:sp>
      <p:sp>
        <p:nvSpPr>
          <p:cNvPr id="70" name="Rectangle 69">
            <a:hlinkClick r:id="rId9" action="ppaction://hlinksldjump"/>
            <a:extLst>
              <a:ext uri="{FF2B5EF4-FFF2-40B4-BE49-F238E27FC236}">
                <a16:creationId xmlns:a16="http://schemas.microsoft.com/office/drawing/2014/main" id="{CDD83393-6585-47CF-8636-810E1E3E0A1D}"/>
              </a:ext>
            </a:extLst>
          </p:cNvPr>
          <p:cNvSpPr/>
          <p:nvPr/>
        </p:nvSpPr>
        <p:spPr>
          <a:xfrm>
            <a:off x="10062726" y="5572941"/>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72" name="TextBox 71">
            <a:extLst>
              <a:ext uri="{FF2B5EF4-FFF2-40B4-BE49-F238E27FC236}">
                <a16:creationId xmlns:a16="http://schemas.microsoft.com/office/drawing/2014/main" id="{36CFC028-1528-4D3A-9098-A535D6F8AA3E}"/>
              </a:ext>
            </a:extLst>
          </p:cNvPr>
          <p:cNvSpPr txBox="1"/>
          <p:nvPr/>
        </p:nvSpPr>
        <p:spPr>
          <a:xfrm>
            <a:off x="8844910" y="5966319"/>
            <a:ext cx="1403345" cy="369332"/>
          </a:xfrm>
          <a:prstGeom prst="rect">
            <a:avLst/>
          </a:prstGeom>
          <a:noFill/>
        </p:spPr>
        <p:txBody>
          <a:bodyPr wrap="square" rtlCol="0">
            <a:spAutoFit/>
          </a:bodyPr>
          <a:lstStyle/>
          <a:p>
            <a:r>
              <a:rPr lang="en-GB" sz="900" b="1" dirty="0">
                <a:solidFill>
                  <a:srgbClr val="458DF4"/>
                </a:solidFill>
                <a:latin typeface="+mn-lt"/>
              </a:rPr>
              <a:t>BEST PRACTICE EXAMPLES</a:t>
            </a:r>
          </a:p>
        </p:txBody>
      </p:sp>
      <p:sp>
        <p:nvSpPr>
          <p:cNvPr id="73" name="Rectangle 72">
            <a:hlinkClick r:id="rId17" action="ppaction://hlinksldjump"/>
            <a:extLst>
              <a:ext uri="{FF2B5EF4-FFF2-40B4-BE49-F238E27FC236}">
                <a16:creationId xmlns:a16="http://schemas.microsoft.com/office/drawing/2014/main" id="{9E8DB3A9-6295-4608-B382-8C59F148AE24}"/>
              </a:ext>
            </a:extLst>
          </p:cNvPr>
          <p:cNvSpPr/>
          <p:nvPr/>
        </p:nvSpPr>
        <p:spPr>
          <a:xfrm>
            <a:off x="10062726" y="5990662"/>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5" name="Rectangle 84">
            <a:hlinkClick r:id="rId18" action="ppaction://hlinksldjump"/>
            <a:extLst>
              <a:ext uri="{FF2B5EF4-FFF2-40B4-BE49-F238E27FC236}">
                <a16:creationId xmlns:a16="http://schemas.microsoft.com/office/drawing/2014/main" id="{8E5D3EE8-D871-48C8-93C7-21648C50050C}"/>
              </a:ext>
            </a:extLst>
          </p:cNvPr>
          <p:cNvSpPr/>
          <p:nvPr/>
        </p:nvSpPr>
        <p:spPr>
          <a:xfrm>
            <a:off x="10828412" y="2829683"/>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86" name="Rectangle 85">
            <a:hlinkClick r:id="rId19" action="ppaction://hlinksldjump"/>
            <a:extLst>
              <a:ext uri="{FF2B5EF4-FFF2-40B4-BE49-F238E27FC236}">
                <a16:creationId xmlns:a16="http://schemas.microsoft.com/office/drawing/2014/main" id="{280E30E7-EFC6-4E70-AE73-B91573099215}"/>
              </a:ext>
            </a:extLst>
          </p:cNvPr>
          <p:cNvSpPr/>
          <p:nvPr/>
        </p:nvSpPr>
        <p:spPr>
          <a:xfrm>
            <a:off x="10832208" y="3206951"/>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87" name="Rectangle 86">
            <a:hlinkClick r:id="rId20" action="ppaction://hlinksldjump"/>
            <a:extLst>
              <a:ext uri="{FF2B5EF4-FFF2-40B4-BE49-F238E27FC236}">
                <a16:creationId xmlns:a16="http://schemas.microsoft.com/office/drawing/2014/main" id="{2984D7AC-BAC8-4F0F-BAC3-D586D1A4C99C}"/>
              </a:ext>
            </a:extLst>
          </p:cNvPr>
          <p:cNvSpPr/>
          <p:nvPr/>
        </p:nvSpPr>
        <p:spPr>
          <a:xfrm>
            <a:off x="10445569" y="3706977"/>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88" name="Rectangle 87">
            <a:hlinkClick r:id="rId21" action="ppaction://hlinksldjump"/>
            <a:extLst>
              <a:ext uri="{FF2B5EF4-FFF2-40B4-BE49-F238E27FC236}">
                <a16:creationId xmlns:a16="http://schemas.microsoft.com/office/drawing/2014/main" id="{DFF100CB-E260-4D83-885E-BC93ECDDFD70}"/>
              </a:ext>
            </a:extLst>
          </p:cNvPr>
          <p:cNvSpPr/>
          <p:nvPr/>
        </p:nvSpPr>
        <p:spPr>
          <a:xfrm>
            <a:off x="10445569" y="4133898"/>
            <a:ext cx="304022" cy="309766"/>
          </a:xfrm>
          <a:prstGeom prst="rect">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pic>
        <p:nvPicPr>
          <p:cNvPr id="79" name="Picture 78">
            <a:hlinkClick r:id="rId22" action="ppaction://hlinksldjump"/>
            <a:extLst>
              <a:ext uri="{FF2B5EF4-FFF2-40B4-BE49-F238E27FC236}">
                <a16:creationId xmlns:a16="http://schemas.microsoft.com/office/drawing/2014/main" id="{C8083828-1C42-4D9A-993C-871B048E8650}"/>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70458" y="458629"/>
            <a:ext cx="227091" cy="231543"/>
          </a:xfrm>
          <a:prstGeom prst="rect">
            <a:avLst/>
          </a:prstGeom>
        </p:spPr>
      </p:pic>
      <p:pic>
        <p:nvPicPr>
          <p:cNvPr id="80" name="Picture 79">
            <a:hlinkClick r:id="rId25" action="ppaction://hlinksldjump"/>
            <a:extLst>
              <a:ext uri="{FF2B5EF4-FFF2-40B4-BE49-F238E27FC236}">
                <a16:creationId xmlns:a16="http://schemas.microsoft.com/office/drawing/2014/main" id="{EC7540DC-FB26-4A80-BA5A-372D912F5199}"/>
              </a:ext>
            </a:extLst>
          </p:cNvPr>
          <p:cNvPicPr>
            <a:picLocks noChangeAspect="1"/>
          </p:cNvPicPr>
          <p:nvPr/>
        </p:nvPicPr>
        <p:blipFill>
          <a:blip r:embed="rId26"/>
          <a:stretch>
            <a:fillRect/>
          </a:stretch>
        </p:blipFill>
        <p:spPr>
          <a:xfrm>
            <a:off x="143742" y="734587"/>
            <a:ext cx="271618" cy="365126"/>
          </a:xfrm>
          <a:prstGeom prst="rect">
            <a:avLst/>
          </a:prstGeom>
        </p:spPr>
      </p:pic>
      <p:sp>
        <p:nvSpPr>
          <p:cNvPr id="81" name="Oval 80">
            <a:extLst>
              <a:ext uri="{FF2B5EF4-FFF2-40B4-BE49-F238E27FC236}">
                <a16:creationId xmlns:a16="http://schemas.microsoft.com/office/drawing/2014/main" id="{E5A572E2-D99A-4DA0-8085-661D3517D67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2" name="Graphic 81" descr="Home">
            <a:hlinkClick r:id="rId27" action="ppaction://hlinksldjump"/>
            <a:extLst>
              <a:ext uri="{FF2B5EF4-FFF2-40B4-BE49-F238E27FC236}">
                <a16:creationId xmlns:a16="http://schemas.microsoft.com/office/drawing/2014/main" id="{045828B6-A7CB-42A9-B3EB-289791BF3A5C}"/>
              </a:ext>
            </a:extLst>
          </p:cNvPr>
          <p:cNvPicPr>
            <a:picLocks noChangeAspect="1"/>
          </p:cNvPicPr>
          <p:nvPr/>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86676" y="145807"/>
            <a:ext cx="195449" cy="195449"/>
          </a:xfrm>
          <a:prstGeom prst="rect">
            <a:avLst/>
          </a:prstGeom>
        </p:spPr>
      </p:pic>
      <p:sp>
        <p:nvSpPr>
          <p:cNvPr id="71" name="Title 1">
            <a:extLst>
              <a:ext uri="{FF2B5EF4-FFF2-40B4-BE49-F238E27FC236}">
                <a16:creationId xmlns:a16="http://schemas.microsoft.com/office/drawing/2014/main" id="{D9D89A78-4D30-4465-8BCB-DF62547BA947}"/>
              </a:ext>
            </a:extLst>
          </p:cNvPr>
          <p:cNvSpPr>
            <a:spLocks noGrp="1"/>
          </p:cNvSpPr>
          <p:nvPr>
            <p:ph type="title"/>
          </p:nvPr>
        </p:nvSpPr>
        <p:spPr>
          <a:xfrm>
            <a:off x="515939" y="365126"/>
            <a:ext cx="10837862" cy="1030538"/>
          </a:xfrm>
        </p:spPr>
        <p:txBody>
          <a:bodyPr anchor="t"/>
          <a:lstStyle/>
          <a:p>
            <a:r>
              <a:rPr lang="en-GB" dirty="0"/>
              <a:t>Personalised Healthcare Ecosystem Development &amp; Policy</a:t>
            </a:r>
          </a:p>
        </p:txBody>
      </p:sp>
      <p:pic>
        <p:nvPicPr>
          <p:cNvPr id="5" name="Picture 4" descr="Logo, icon&#10;&#10;Description automatically generated">
            <a:extLst>
              <a:ext uri="{FF2B5EF4-FFF2-40B4-BE49-F238E27FC236}">
                <a16:creationId xmlns:a16="http://schemas.microsoft.com/office/drawing/2014/main" id="{0B5F563C-D70C-45F6-9215-B600FB7056C5}"/>
              </a:ext>
            </a:extLst>
          </p:cNvPr>
          <p:cNvPicPr>
            <a:picLocks noChangeAspect="1"/>
          </p:cNvPicPr>
          <p:nvPr/>
        </p:nvPicPr>
        <p:blipFill rotWithShape="1">
          <a:blip r:embed="rId30">
            <a:extLst>
              <a:ext uri="{BEBA8EAE-BF5A-486C-A8C5-ECC9F3942E4B}">
                <a14:imgProps xmlns:a14="http://schemas.microsoft.com/office/drawing/2010/main">
                  <a14:imgLayer r:embed="rId31">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22140" y="1457174"/>
            <a:ext cx="787275" cy="517752"/>
          </a:xfrm>
          <a:prstGeom prst="rect">
            <a:avLst/>
          </a:prstGeom>
        </p:spPr>
      </p:pic>
      <p:pic>
        <p:nvPicPr>
          <p:cNvPr id="92" name="Picture 91">
            <a:extLst>
              <a:ext uri="{FF2B5EF4-FFF2-40B4-BE49-F238E27FC236}">
                <a16:creationId xmlns:a16="http://schemas.microsoft.com/office/drawing/2014/main" id="{12C138C9-07F0-4493-B2EC-46E8F1DBD747}"/>
              </a:ext>
            </a:extLst>
          </p:cNvPr>
          <p:cNvPicPr>
            <a:picLocks noChangeAspect="1"/>
          </p:cNvPicPr>
          <p:nvPr/>
        </p:nvPicPr>
        <p:blipFill rotWithShape="1">
          <a:blip r:embed="rId32">
            <a:extLst>
              <a:ext uri="{BEBA8EAE-BF5A-486C-A8C5-ECC9F3942E4B}">
                <a14:imgProps xmlns:a14="http://schemas.microsoft.com/office/drawing/2010/main">
                  <a14:imgLayer r:embed="rId33">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4556820" y="1520675"/>
            <a:ext cx="730797" cy="754283"/>
          </a:xfrm>
          <a:prstGeom prst="rect">
            <a:avLst/>
          </a:prstGeom>
        </p:spPr>
      </p:pic>
      <p:pic>
        <p:nvPicPr>
          <p:cNvPr id="93" name="Picture 92" descr="Icon&#10;&#10;Description automatically generated">
            <a:extLst>
              <a:ext uri="{FF2B5EF4-FFF2-40B4-BE49-F238E27FC236}">
                <a16:creationId xmlns:a16="http://schemas.microsoft.com/office/drawing/2014/main" id="{551D62A8-B405-4806-B8A3-1021E39959B4}"/>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tretch>
            <a:fillRect/>
          </a:stretch>
        </p:blipFill>
        <p:spPr>
          <a:xfrm>
            <a:off x="7552420" y="729966"/>
            <a:ext cx="2401500" cy="1927520"/>
          </a:xfrm>
          <a:prstGeom prst="rect">
            <a:avLst/>
          </a:prstGeom>
        </p:spPr>
      </p:pic>
    </p:spTree>
    <p:extLst>
      <p:ext uri="{BB962C8B-B14F-4D97-AF65-F5344CB8AC3E}">
        <p14:creationId xmlns:p14="http://schemas.microsoft.com/office/powerpoint/2010/main" val="2946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591451DA-2D5C-4201-8B1D-880F812566EF}"/>
              </a:ext>
            </a:extLst>
          </p:cNvPr>
          <p:cNvGrpSpPr/>
          <p:nvPr/>
        </p:nvGrpSpPr>
        <p:grpSpPr>
          <a:xfrm>
            <a:off x="517617" y="447810"/>
            <a:ext cx="3419884" cy="1038289"/>
            <a:chOff x="4403350" y="2045263"/>
            <a:chExt cx="3419884" cy="1038289"/>
          </a:xfrm>
        </p:grpSpPr>
        <p:pic>
          <p:nvPicPr>
            <p:cNvPr id="47" name="Picture 46">
              <a:extLst>
                <a:ext uri="{FF2B5EF4-FFF2-40B4-BE49-F238E27FC236}">
                  <a16:creationId xmlns:a16="http://schemas.microsoft.com/office/drawing/2014/main" id="{41B29025-B7A7-4714-9B27-0C4189D58201}"/>
                </a:ext>
              </a:extLst>
            </p:cNvPr>
            <p:cNvPicPr>
              <a:picLocks noChangeAspect="1"/>
            </p:cNvPicPr>
            <p:nvPr/>
          </p:nvPicPr>
          <p:blipFill>
            <a:blip r:embed="rId2"/>
            <a:stretch>
              <a:fillRect/>
            </a:stretch>
          </p:blipFill>
          <p:spPr>
            <a:xfrm>
              <a:off x="4403350" y="2045263"/>
              <a:ext cx="3120718" cy="1021201"/>
            </a:xfrm>
            <a:prstGeom prst="rect">
              <a:avLst/>
            </a:prstGeom>
          </p:spPr>
        </p:pic>
        <p:sp>
          <p:nvSpPr>
            <p:cNvPr id="57" name="Google Shape;92;p11">
              <a:extLst>
                <a:ext uri="{FF2B5EF4-FFF2-40B4-BE49-F238E27FC236}">
                  <a16:creationId xmlns:a16="http://schemas.microsoft.com/office/drawing/2014/main" id="{D9C02939-27E0-4665-A6AE-4B074E71897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572003"/>
          </a:xfrm>
          <a:prstGeom prst="rect">
            <a:avLst/>
          </a:prstGeom>
        </p:spPr>
        <p:txBody>
          <a:bodyPr wrap="square">
            <a:spAutoFit/>
          </a:bodyPr>
          <a:lstStyle/>
          <a:p>
            <a:pPr lvl="0">
              <a:lnSpc>
                <a:spcPct val="150000"/>
              </a:lnSpc>
              <a:spcBef>
                <a:spcPts val="0"/>
              </a:spcBef>
              <a:spcAft>
                <a:spcPts val="600"/>
              </a:spcAft>
              <a:buClr>
                <a:srgbClr val="000000"/>
              </a:buClr>
              <a:buSzPts val="1100"/>
            </a:pPr>
            <a:r>
              <a:rPr lang="en-GB" sz="1200" b="1" dirty="0">
                <a:latin typeface="+mn-lt"/>
                <a:ea typeface="Arial"/>
                <a:cs typeface="Arial"/>
                <a:sym typeface="Arial"/>
              </a:rPr>
              <a:t>How to expand and advance personalised healthcare-related policy</a:t>
            </a:r>
            <a:endParaRPr lang="en-GB" sz="1200" b="1" dirty="0">
              <a:latin typeface="+mn-lt"/>
              <a:ea typeface="Arial"/>
              <a:cs typeface="Arial"/>
              <a:sym typeface="Arial"/>
              <a:hlinkClick r:id="rId3">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dirty="0">
                <a:latin typeface="+mn-lt"/>
                <a:ea typeface="Arial"/>
                <a:cs typeface="Arial"/>
                <a:sym typeface="Arial"/>
                <a:hlinkClick r:id="rId3">
                  <a:extLst>
                    <a:ext uri="{A12FA001-AC4F-418D-AE19-62706E023703}">
                      <ahyp:hlinkClr xmlns:ahyp="http://schemas.microsoft.com/office/drawing/2018/hyperlinkcolor" val="tx"/>
                    </a:ext>
                  </a:extLst>
                </a:hlinkClick>
              </a:rPr>
              <a:t>Strategic plan </a:t>
            </a:r>
            <a:r>
              <a:rPr lang="en-GB" sz="1100" dirty="0">
                <a:latin typeface="+mn-lt"/>
                <a:ea typeface="Arial"/>
                <a:cs typeface="Arial"/>
                <a:sym typeface="Arial"/>
                <a:hlinkClick r:id="rId3">
                  <a:extLst>
                    <a:ext uri="{A12FA001-AC4F-418D-AE19-62706E023703}">
                      <ahyp:hlinkClr xmlns:ahyp="http://schemas.microsoft.com/office/drawing/2018/hyperlinkcolor" val="tx"/>
                    </a:ext>
                  </a:extLst>
                </a:hlinkClick>
              </a:rPr>
              <a:t>(Personalised Medicine Coalition)</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A comprehensive overview of the Personalised Medicine Coalition’s strategic plan and activities to advance personalised medicine policy </a:t>
            </a:r>
            <a:endParaRPr lang="en-GB" sz="1200" b="1" u="sng"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lvl="0">
              <a:lnSpc>
                <a:spcPct val="150000"/>
              </a:lnSpc>
              <a:spcBef>
                <a:spcPts val="0"/>
              </a:spcBef>
              <a:spcAft>
                <a:spcPts val="0"/>
              </a:spcAft>
              <a:buClr>
                <a:schemeClr val="accent4"/>
              </a:buClr>
              <a:buSzPts val="1100"/>
            </a:pPr>
            <a:r>
              <a:rPr lang="en-GB" sz="1200" b="1" dirty="0">
                <a:solidFill>
                  <a:srgbClr val="000000"/>
                </a:solidFill>
                <a:latin typeface="+mn-lt"/>
                <a:cs typeface="Arial"/>
                <a:sym typeface="Arial"/>
              </a:rPr>
              <a:t>How to write position papers for health and education</a:t>
            </a:r>
            <a:endParaRPr lang="en-GB" sz="1100" dirty="0">
              <a:latin typeface="+mn-lt"/>
              <a:ea typeface="Arial"/>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ea typeface="Arial"/>
                <a:cs typeface="Arial"/>
                <a:sym typeface="Arial"/>
                <a:hlinkClick r:id="rId5">
                  <a:extLst>
                    <a:ext uri="{A12FA001-AC4F-418D-AE19-62706E023703}">
                      <ahyp:hlinkClr xmlns:ahyp="http://schemas.microsoft.com/office/drawing/2018/hyperlinkcolor" val="tx"/>
                    </a:ext>
                  </a:extLst>
                </a:hlinkClick>
              </a:rPr>
              <a:t>Writing guide </a:t>
            </a:r>
            <a:r>
              <a:rPr lang="en-GB" sz="1100" dirty="0">
                <a:latin typeface="+mn-lt"/>
                <a:ea typeface="Arial"/>
                <a:cs typeface="Arial"/>
                <a:sym typeface="Arial"/>
                <a:hlinkClick r:id="rId5">
                  <a:extLst>
                    <a:ext uri="{A12FA001-AC4F-418D-AE19-62706E023703}">
                      <ahyp:hlinkClr xmlns:ahyp="http://schemas.microsoft.com/office/drawing/2018/hyperlinkcolor" val="tx"/>
                    </a:ext>
                  </a:extLst>
                </a:hlinkClick>
              </a:rPr>
              <a:t>(Ontario Medical Students Association)</a:t>
            </a:r>
            <a:endParaRPr lang="en-GB" sz="1100" dirty="0">
              <a:latin typeface="+mn-lt"/>
              <a:ea typeface="Arial"/>
              <a:cs typeface="Arial"/>
              <a:sym typeface="Arial"/>
            </a:endParaRPr>
          </a:p>
          <a:p>
            <a:pPr marL="172800" lvl="0">
              <a:spcBef>
                <a:spcPts val="300"/>
              </a:spcBef>
              <a:spcAft>
                <a:spcPts val="0"/>
              </a:spcAft>
              <a:buClr>
                <a:schemeClr val="accent4"/>
              </a:buClr>
              <a:buSzPct val="100000"/>
              <a:defRPr/>
            </a:pPr>
            <a:r>
              <a:rPr lang="en-GB" sz="1050" dirty="0">
                <a:latin typeface="+mn-lt"/>
                <a:cs typeface="Arial"/>
                <a:sym typeface="Arial"/>
              </a:rPr>
              <a:t>Templates and guidance on writing and submitting policy and position papers</a:t>
            </a:r>
          </a:p>
          <a:p>
            <a:pPr marL="172800" lvl="0">
              <a:spcBef>
                <a:spcPts val="300"/>
              </a:spcBef>
              <a:spcAft>
                <a:spcPts val="0"/>
              </a:spcAft>
              <a:buClr>
                <a:schemeClr val="accent4"/>
              </a:buClr>
              <a:buSzPct val="100000"/>
              <a:defRPr/>
            </a:pPr>
            <a:endParaRPr lang="en-GB" sz="1050" dirty="0">
              <a:latin typeface="+mn-lt"/>
              <a:cs typeface="Arial"/>
              <a:sym typeface="Arial"/>
            </a:endParaRPr>
          </a:p>
          <a:p>
            <a:pPr marL="172800" lvl="0">
              <a:spcBef>
                <a:spcPts val="300"/>
              </a:spcBef>
              <a:spcAft>
                <a:spcPts val="0"/>
              </a:spcAft>
              <a:buClr>
                <a:schemeClr val="accent4"/>
              </a:buClr>
              <a:buSzPct val="100000"/>
              <a:defRPr/>
            </a:pPr>
            <a:endParaRPr lang="en-GB" sz="1050" dirty="0">
              <a:latin typeface="+mn-lt"/>
              <a:cs typeface="Arial"/>
              <a:sym typeface="Arial"/>
            </a:endParaRPr>
          </a:p>
          <a:p>
            <a:pPr marL="0" marR="0" lvl="0" indent="0" algn="l" defTabSz="914400" rtl="0" eaLnBrk="0" fontAlgn="base" latinLnBrk="0" hangingPunct="0">
              <a:lnSpc>
                <a:spcPct val="107000"/>
              </a:lnSpc>
              <a:spcBef>
                <a:spcPts val="0"/>
              </a:spcBef>
              <a:spcAft>
                <a:spcPts val="0"/>
              </a:spcAft>
              <a:buClr>
                <a:srgbClr val="FFC000"/>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rPr>
              <a:t>More about the potential of social prescribing </a:t>
            </a:r>
          </a:p>
          <a:p>
            <a:pPr marL="0" marR="0" lvl="0" indent="0" algn="l" defTabSz="914400" rtl="0" eaLnBrk="0" fontAlgn="base" latinLnBrk="0" hangingPunct="0">
              <a:lnSpc>
                <a:spcPct val="107000"/>
              </a:lnSpc>
              <a:spcBef>
                <a:spcPts val="0"/>
              </a:spcBef>
              <a:spcAft>
                <a:spcPts val="0"/>
              </a:spcAft>
              <a:buClr>
                <a:srgbClr val="FFC000"/>
              </a:buClr>
              <a:buSzTx/>
              <a:buFontTx/>
              <a:buNone/>
              <a:tabLst/>
              <a:defRPr/>
            </a:pPr>
            <a:endParaRPr kumimoji="0" lang="en-GB" sz="1200" b="1"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endParaRPr>
          </a:p>
          <a:p>
            <a:pPr marL="171450" marR="0" lvl="0" indent="-171450" algn="l" defTabSz="914400" rtl="0" eaLnBrk="0" fontAlgn="base" latinLnBrk="0" hangingPunct="0">
              <a:lnSpc>
                <a:spcPct val="107000"/>
              </a:lnSpc>
              <a:spcBef>
                <a:spcPts val="0"/>
              </a:spcBef>
              <a:spcAft>
                <a:spcPts val="0"/>
              </a:spcAft>
              <a:buClr>
                <a:srgbClr val="169BD4"/>
              </a:buClr>
              <a:buSzTx/>
              <a:buFont typeface="Arial" panose="020B0604020202020204" pitchFamily="34" charset="0"/>
              <a:buChar char="•"/>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hlinkClick r:id="rId6"/>
              </a:rPr>
              <a:t>Report</a:t>
            </a:r>
            <a:r>
              <a:rPr kumimoji="0" lang="en-GB" sz="105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hlinkClick r:id="rId6"/>
              </a:rPr>
              <a:t> (National Voices)</a:t>
            </a:r>
            <a:endParaRPr kumimoji="0" lang="en-GB" sz="105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
                <a:srgbClr val="FFC000"/>
              </a:buClr>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Yu Mincho" panose="02020400000000000000" pitchFamily="18" charset="-128"/>
                <a:cs typeface="Times New Roman" panose="02020603050405020304" pitchFamily="18" charset="0"/>
              </a:rPr>
              <a:t>This report provides information on a mutual interest across the health and voluntary, community and social enterprise sectors in realising the potential of social prescribing to drive a shift towards community-based, person-centred support</a:t>
            </a:r>
          </a:p>
          <a:p>
            <a:pPr marL="172800" lvl="0">
              <a:spcBef>
                <a:spcPts val="300"/>
              </a:spcBef>
              <a:spcAft>
                <a:spcPts val="0"/>
              </a:spcAft>
              <a:buClr>
                <a:schemeClr val="accent4"/>
              </a:buClr>
              <a:buSzPct val="100000"/>
              <a:defRPr/>
            </a:pPr>
            <a:endParaRPr lang="en-GB" sz="1050" dirty="0">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6928954" cy="1030538"/>
          </a:xfrm>
        </p:spPr>
        <p:txBody>
          <a:bodyPr/>
          <a:lstStyle/>
          <a:p>
            <a:r>
              <a:rPr lang="en-GB" sz="2400" dirty="0">
                <a:latin typeface="+mn-lt"/>
              </a:rPr>
              <a:t>How to input into regulatory frameworks and pricing/reimbursement/access pathways for personalised healthcare </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16" y="2605772"/>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36" name="Oval 35">
            <a:extLst>
              <a:ext uri="{FF2B5EF4-FFF2-40B4-BE49-F238E27FC236}">
                <a16:creationId xmlns:a16="http://schemas.microsoft.com/office/drawing/2014/main" id="{1A7BBDD3-F727-4834-91A7-0CAE2C48F6C9}"/>
              </a:ext>
            </a:extLst>
          </p:cNvPr>
          <p:cNvSpPr/>
          <p:nvPr/>
        </p:nvSpPr>
        <p:spPr>
          <a:xfrm>
            <a:off x="4369000" y="3692342"/>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a position paper and advocating to make access to, and funding of, personalised healthcare a priority for policy makers</a:t>
            </a: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9"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11" action="ppaction://hlinksldjump"/>
            <a:extLst>
              <a:ext uri="{FF2B5EF4-FFF2-40B4-BE49-F238E27FC236}">
                <a16:creationId xmlns:a16="http://schemas.microsoft.com/office/drawing/2014/main" id="{986BE5A9-AAF9-40B5-800E-633B97455629}"/>
              </a:ext>
            </a:extLst>
          </p:cNvPr>
          <p:cNvSpPr/>
          <p:nvPr/>
        </p:nvSpPr>
        <p:spPr>
          <a:xfrm>
            <a:off x="127539" y="3066217"/>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3</a:t>
            </a:r>
          </a:p>
        </p:txBody>
      </p:sp>
      <p:sp>
        <p:nvSpPr>
          <p:cNvPr id="32" name="TextBox 31">
            <a:hlinkClick r:id="rId12"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3"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14" action="ppaction://hlinksldjump"/>
            <a:extLst>
              <a:ext uri="{FF2B5EF4-FFF2-40B4-BE49-F238E27FC236}">
                <a16:creationId xmlns:a16="http://schemas.microsoft.com/office/drawing/2014/main" id="{B641DC5F-EF85-4DF5-AD80-08142E6DED7C}"/>
              </a:ext>
            </a:extLst>
          </p:cNvPr>
          <p:cNvSpPr/>
          <p:nvPr/>
        </p:nvSpPr>
        <p:spPr>
          <a:xfrm>
            <a:off x="127539"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6" name="Rectangle 45">
            <a:hlinkClick r:id="rId13" action="ppaction://hlinksldjump"/>
            <a:extLst>
              <a:ext uri="{FF2B5EF4-FFF2-40B4-BE49-F238E27FC236}">
                <a16:creationId xmlns:a16="http://schemas.microsoft.com/office/drawing/2014/main" id="{8E4FF91B-B436-4E67-8506-EB1B4E1AB841}"/>
              </a:ext>
            </a:extLst>
          </p:cNvPr>
          <p:cNvSpPr/>
          <p:nvPr/>
        </p:nvSpPr>
        <p:spPr>
          <a:xfrm>
            <a:off x="127539" y="2668851"/>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43" name="Picture 42">
            <a:hlinkClick r:id="rId15" action="ppaction://hlinksldjump"/>
            <a:extLst>
              <a:ext uri="{FF2B5EF4-FFF2-40B4-BE49-F238E27FC236}">
                <a16:creationId xmlns:a16="http://schemas.microsoft.com/office/drawing/2014/main" id="{438B01DE-BCF6-44BE-9EA8-2E57201A7A61}"/>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4" name="Picture 43">
            <a:hlinkClick r:id="rId17" action="ppaction://hlinksldjump"/>
            <a:extLst>
              <a:ext uri="{FF2B5EF4-FFF2-40B4-BE49-F238E27FC236}">
                <a16:creationId xmlns:a16="http://schemas.microsoft.com/office/drawing/2014/main" id="{211B4C58-8500-42E7-A4A5-62F27A026006}"/>
              </a:ext>
            </a:extLst>
          </p:cNvPr>
          <p:cNvPicPr>
            <a:picLocks noChangeAspect="1"/>
          </p:cNvPicPr>
          <p:nvPr/>
        </p:nvPicPr>
        <p:blipFill>
          <a:blip r:embed="rId18"/>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43056CEA-C52D-43C3-B488-83F7594A132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Graphic 51" descr="Home">
            <a:hlinkClick r:id="rId19" action="ppaction://hlinksldjump"/>
            <a:extLst>
              <a:ext uri="{FF2B5EF4-FFF2-40B4-BE49-F238E27FC236}">
                <a16:creationId xmlns:a16="http://schemas.microsoft.com/office/drawing/2014/main" id="{C6D466DD-A92D-4CBC-98AF-008E86D50067}"/>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6" name="Picture 55">
            <a:hlinkClick r:id="rId22" action="ppaction://hlinksldjump"/>
            <a:extLst>
              <a:ext uri="{FF2B5EF4-FFF2-40B4-BE49-F238E27FC236}">
                <a16:creationId xmlns:a16="http://schemas.microsoft.com/office/drawing/2014/main" id="{7A65E6D6-C13B-4158-AA30-BC7DF2D00DA4}"/>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59" name="Picture 58">
            <a:extLst>
              <a:ext uri="{FF2B5EF4-FFF2-40B4-BE49-F238E27FC236}">
                <a16:creationId xmlns:a16="http://schemas.microsoft.com/office/drawing/2014/main" id="{7DE7DA05-971C-474C-8E55-B2CC97E99ECD}"/>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1AB7C837-F451-4ED0-982C-3D9FD033C797}"/>
              </a:ext>
            </a:extLst>
          </p:cNvPr>
          <p:cNvSpPr/>
          <p:nvPr/>
        </p:nvSpPr>
        <p:spPr>
          <a:xfrm>
            <a:off x="4369000" y="4712658"/>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16379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F2C3-EC64-4368-B6D6-483F030731AB}"/>
              </a:ext>
            </a:extLst>
          </p:cNvPr>
          <p:cNvSpPr>
            <a:spLocks noGrp="1"/>
          </p:cNvSpPr>
          <p:nvPr>
            <p:ph type="title"/>
          </p:nvPr>
        </p:nvSpPr>
        <p:spPr/>
        <p:txBody>
          <a:bodyPr/>
          <a:lstStyle/>
          <a:p>
            <a:r>
              <a:rPr lang="en-GB" dirty="0">
                <a:latin typeface="+mn-lt"/>
              </a:rPr>
              <a:t>Contents</a:t>
            </a:r>
          </a:p>
        </p:txBody>
      </p:sp>
      <p:sp>
        <p:nvSpPr>
          <p:cNvPr id="7" name="Rectangle 6">
            <a:extLst>
              <a:ext uri="{FF2B5EF4-FFF2-40B4-BE49-F238E27FC236}">
                <a16:creationId xmlns:a16="http://schemas.microsoft.com/office/drawing/2014/main" id="{428F3705-D43C-462B-949A-ACDEA350C2E2}"/>
              </a:ext>
            </a:extLst>
          </p:cNvPr>
          <p:cNvSpPr/>
          <p:nvPr/>
        </p:nvSpPr>
        <p:spPr>
          <a:xfrm>
            <a:off x="619760" y="1524000"/>
            <a:ext cx="762000" cy="77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1</a:t>
            </a:r>
          </a:p>
        </p:txBody>
      </p:sp>
      <p:sp>
        <p:nvSpPr>
          <p:cNvPr id="8" name="TextBox 7">
            <a:extLst>
              <a:ext uri="{FF2B5EF4-FFF2-40B4-BE49-F238E27FC236}">
                <a16:creationId xmlns:a16="http://schemas.microsoft.com/office/drawing/2014/main" id="{1460EA68-18C9-448D-84C6-B14B909D351E}"/>
              </a:ext>
            </a:extLst>
          </p:cNvPr>
          <p:cNvSpPr txBox="1"/>
          <p:nvPr/>
        </p:nvSpPr>
        <p:spPr>
          <a:xfrm>
            <a:off x="1473200" y="1524000"/>
            <a:ext cx="4318000" cy="772160"/>
          </a:xfrm>
          <a:prstGeom prst="rect">
            <a:avLst/>
          </a:prstGeom>
          <a:noFill/>
        </p:spPr>
        <p:txBody>
          <a:bodyPr wrap="square" rtlCol="0">
            <a:noAutofit/>
          </a:bodyPr>
          <a:lstStyle/>
          <a:p>
            <a:r>
              <a:rPr lang="en-GB" sz="1600" b="1" dirty="0">
                <a:latin typeface="+mn-lt"/>
                <a:hlinkClick r:id="rId3" action="ppaction://hlinksldjump"/>
              </a:rPr>
              <a:t>About this playbook</a:t>
            </a:r>
            <a:endParaRPr lang="en-GB" sz="1600" b="1" dirty="0">
              <a:latin typeface="+mn-lt"/>
            </a:endParaRPr>
          </a:p>
          <a:p>
            <a:r>
              <a:rPr lang="en-GB" sz="1600" b="1" dirty="0">
                <a:latin typeface="+mn-lt"/>
                <a:hlinkClick r:id="rId4" action="ppaction://hlinksldjump"/>
              </a:rPr>
              <a:t>How does this playbook work?</a:t>
            </a:r>
            <a:endParaRPr lang="en-GB" sz="1600" b="1" dirty="0">
              <a:latin typeface="+mn-lt"/>
            </a:endParaRPr>
          </a:p>
        </p:txBody>
      </p:sp>
      <p:sp>
        <p:nvSpPr>
          <p:cNvPr id="9" name="Rectangle 8">
            <a:extLst>
              <a:ext uri="{FF2B5EF4-FFF2-40B4-BE49-F238E27FC236}">
                <a16:creationId xmlns:a16="http://schemas.microsoft.com/office/drawing/2014/main" id="{B20A1B91-9FE1-4187-ABC7-55826ABB50F9}"/>
              </a:ext>
            </a:extLst>
          </p:cNvPr>
          <p:cNvSpPr/>
          <p:nvPr/>
        </p:nvSpPr>
        <p:spPr>
          <a:xfrm>
            <a:off x="619760" y="2570480"/>
            <a:ext cx="762000" cy="77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2</a:t>
            </a:r>
          </a:p>
        </p:txBody>
      </p:sp>
      <p:sp>
        <p:nvSpPr>
          <p:cNvPr id="10" name="TextBox 9">
            <a:extLst>
              <a:ext uri="{FF2B5EF4-FFF2-40B4-BE49-F238E27FC236}">
                <a16:creationId xmlns:a16="http://schemas.microsoft.com/office/drawing/2014/main" id="{C9AD1FDE-6865-48D0-91EC-BD38AEA4A513}"/>
              </a:ext>
            </a:extLst>
          </p:cNvPr>
          <p:cNvSpPr txBox="1"/>
          <p:nvPr/>
        </p:nvSpPr>
        <p:spPr>
          <a:xfrm>
            <a:off x="1473200" y="2570480"/>
            <a:ext cx="4318000" cy="944880"/>
          </a:xfrm>
          <a:prstGeom prst="rect">
            <a:avLst/>
          </a:prstGeom>
          <a:noFill/>
        </p:spPr>
        <p:txBody>
          <a:bodyPr wrap="square" rtlCol="0">
            <a:noAutofit/>
          </a:bodyPr>
          <a:lstStyle/>
          <a:p>
            <a:r>
              <a:rPr lang="en-GB" sz="1600" b="1" dirty="0">
                <a:latin typeface="+mn-lt"/>
                <a:hlinkClick r:id="rId5" action="ppaction://hlinksldjump"/>
              </a:rPr>
              <a:t>Introduction to Personalised Healthcare Building Blocks</a:t>
            </a:r>
            <a:endParaRPr lang="en-GB" sz="1600" b="1" dirty="0">
              <a:latin typeface="+mn-lt"/>
            </a:endParaRPr>
          </a:p>
          <a:p>
            <a:r>
              <a:rPr lang="en-GB" sz="1600" b="1" dirty="0">
                <a:latin typeface="+mn-lt"/>
                <a:hlinkClick r:id="rId6" action="ppaction://hlinksldjump"/>
              </a:rPr>
              <a:t>Select a topic to begin</a:t>
            </a:r>
            <a:endParaRPr lang="en-GB" sz="1600" b="1" dirty="0">
              <a:latin typeface="+mn-lt"/>
            </a:endParaRPr>
          </a:p>
          <a:p>
            <a:endParaRPr lang="en-GB" sz="1400" dirty="0">
              <a:latin typeface="+mn-lt"/>
            </a:endParaRPr>
          </a:p>
        </p:txBody>
      </p:sp>
      <p:sp>
        <p:nvSpPr>
          <p:cNvPr id="11" name="Rectangle 10">
            <a:hlinkClick r:id="rId7" action="ppaction://hlinksldjump"/>
            <a:extLst>
              <a:ext uri="{FF2B5EF4-FFF2-40B4-BE49-F238E27FC236}">
                <a16:creationId xmlns:a16="http://schemas.microsoft.com/office/drawing/2014/main" id="{84E22A23-05AB-4B5F-A81F-524E8BDBB53A}"/>
              </a:ext>
            </a:extLst>
          </p:cNvPr>
          <p:cNvSpPr/>
          <p:nvPr/>
        </p:nvSpPr>
        <p:spPr>
          <a:xfrm>
            <a:off x="619760" y="3817966"/>
            <a:ext cx="762000" cy="77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3</a:t>
            </a:r>
          </a:p>
        </p:txBody>
      </p:sp>
      <p:sp>
        <p:nvSpPr>
          <p:cNvPr id="12" name="TextBox 11">
            <a:extLst>
              <a:ext uri="{FF2B5EF4-FFF2-40B4-BE49-F238E27FC236}">
                <a16:creationId xmlns:a16="http://schemas.microsoft.com/office/drawing/2014/main" id="{8BF4EF80-8463-4850-A8F4-76D68BB138F6}"/>
              </a:ext>
            </a:extLst>
          </p:cNvPr>
          <p:cNvSpPr txBox="1"/>
          <p:nvPr/>
        </p:nvSpPr>
        <p:spPr>
          <a:xfrm>
            <a:off x="1473200" y="3817966"/>
            <a:ext cx="4622800" cy="1463040"/>
          </a:xfrm>
          <a:prstGeom prst="rect">
            <a:avLst/>
          </a:prstGeom>
          <a:noFill/>
        </p:spPr>
        <p:txBody>
          <a:bodyPr wrap="square" rtlCol="0">
            <a:noAutofit/>
          </a:bodyPr>
          <a:lstStyle/>
          <a:p>
            <a:r>
              <a:rPr lang="en-GB" sz="1600" b="1" dirty="0">
                <a:latin typeface="+mn-lt"/>
                <a:hlinkClick r:id="rId7" action="ppaction://hlinksldjump"/>
              </a:rPr>
              <a:t>Personalised Healthcare Literacy Building &amp; Empowerment</a:t>
            </a:r>
            <a:endParaRPr lang="en-GB" sz="1600" b="1" dirty="0">
              <a:latin typeface="+mn-lt"/>
            </a:endParaRPr>
          </a:p>
          <a:p>
            <a:pPr marL="285750" indent="-285750">
              <a:spcBef>
                <a:spcPts val="300"/>
              </a:spcBef>
              <a:buFont typeface="Arial" panose="020B0604020202020204" pitchFamily="34" charset="0"/>
              <a:buChar char="•"/>
            </a:pPr>
            <a:r>
              <a:rPr lang="en-GB" sz="1200" b="1" dirty="0">
                <a:latin typeface="+mn-lt"/>
              </a:rPr>
              <a:t>Read more about…</a:t>
            </a:r>
          </a:p>
          <a:p>
            <a:pPr marL="742950" lvl="1" indent="-285750">
              <a:spcBef>
                <a:spcPts val="300"/>
              </a:spcBef>
              <a:buFont typeface="Arial" panose="020B0604020202020204" pitchFamily="34" charset="0"/>
              <a:buChar char="•"/>
            </a:pPr>
            <a:r>
              <a:rPr lang="en-GB" sz="1100" dirty="0">
                <a:latin typeface="+mn-lt"/>
              </a:rPr>
              <a:t>Increasing general understanding of personalised healthcare</a:t>
            </a:r>
          </a:p>
          <a:p>
            <a:pPr marL="742950" lvl="1" indent="-285750">
              <a:spcBef>
                <a:spcPts val="300"/>
              </a:spcBef>
              <a:buFont typeface="Arial" panose="020B0604020202020204" pitchFamily="34" charset="0"/>
              <a:buChar char="•"/>
            </a:pPr>
            <a:r>
              <a:rPr lang="en-GB" sz="1100" dirty="0">
                <a:latin typeface="+mn-lt"/>
              </a:rPr>
              <a:t>Increasing understanding of specific personalised healthcare topics</a:t>
            </a:r>
          </a:p>
          <a:p>
            <a:pPr marL="742950" lvl="1" indent="-285750">
              <a:spcBef>
                <a:spcPts val="300"/>
              </a:spcBef>
              <a:buFont typeface="Arial" panose="020B0604020202020204" pitchFamily="34" charset="0"/>
              <a:buChar char="•"/>
            </a:pPr>
            <a:r>
              <a:rPr lang="en-GB" sz="1100" dirty="0">
                <a:latin typeface="+mn-lt"/>
              </a:rPr>
              <a:t>Improving dialogues between healthcare practitioners and people affected by health conditions to enable shared decision making</a:t>
            </a:r>
          </a:p>
          <a:p>
            <a:pPr marL="742950" lvl="1" indent="-285750">
              <a:spcBef>
                <a:spcPts val="300"/>
              </a:spcBef>
              <a:buFont typeface="Arial" panose="020B0604020202020204" pitchFamily="34" charset="0"/>
              <a:buChar char="•"/>
            </a:pPr>
            <a:r>
              <a:rPr lang="en-GB" sz="1100" dirty="0">
                <a:latin typeface="+mn-lt"/>
              </a:rPr>
              <a:t>Empowering my community of health advocates to actively contribute to steps that improve personalised healthcare  </a:t>
            </a:r>
          </a:p>
          <a:p>
            <a:endParaRPr lang="en-GB" sz="1400" dirty="0">
              <a:latin typeface="+mn-lt"/>
            </a:endParaRPr>
          </a:p>
        </p:txBody>
      </p:sp>
      <p:sp>
        <p:nvSpPr>
          <p:cNvPr id="13" name="Rectangle 12">
            <a:hlinkClick r:id="rId8" action="ppaction://hlinksldjump"/>
            <a:extLst>
              <a:ext uri="{FF2B5EF4-FFF2-40B4-BE49-F238E27FC236}">
                <a16:creationId xmlns:a16="http://schemas.microsoft.com/office/drawing/2014/main" id="{4ADAF586-9E23-4CC6-AC5F-B1DC6E4C76F3}"/>
              </a:ext>
            </a:extLst>
          </p:cNvPr>
          <p:cNvSpPr/>
          <p:nvPr/>
        </p:nvSpPr>
        <p:spPr>
          <a:xfrm>
            <a:off x="6492240" y="1524000"/>
            <a:ext cx="762000" cy="77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4</a:t>
            </a:r>
          </a:p>
        </p:txBody>
      </p:sp>
      <p:sp>
        <p:nvSpPr>
          <p:cNvPr id="14" name="TextBox 13">
            <a:extLst>
              <a:ext uri="{FF2B5EF4-FFF2-40B4-BE49-F238E27FC236}">
                <a16:creationId xmlns:a16="http://schemas.microsoft.com/office/drawing/2014/main" id="{388221D2-B8C7-4608-8139-D12A38C563E6}"/>
              </a:ext>
            </a:extLst>
          </p:cNvPr>
          <p:cNvSpPr txBox="1"/>
          <p:nvPr/>
        </p:nvSpPr>
        <p:spPr>
          <a:xfrm>
            <a:off x="7345680" y="1524000"/>
            <a:ext cx="4468784" cy="1463040"/>
          </a:xfrm>
          <a:prstGeom prst="rect">
            <a:avLst/>
          </a:prstGeom>
          <a:noFill/>
        </p:spPr>
        <p:txBody>
          <a:bodyPr wrap="square" rtlCol="0">
            <a:noAutofit/>
          </a:bodyPr>
          <a:lstStyle/>
          <a:p>
            <a:r>
              <a:rPr lang="en-GB" sz="1600" b="1" dirty="0">
                <a:latin typeface="+mn-lt"/>
                <a:hlinkClick r:id="rId8" action="ppaction://hlinksldjump"/>
              </a:rPr>
              <a:t>Ecosystem Development &amp; Policy</a:t>
            </a:r>
            <a:endParaRPr lang="en-GB" sz="1600" b="1" dirty="0">
              <a:latin typeface="+mn-lt"/>
            </a:endParaRPr>
          </a:p>
          <a:p>
            <a:pPr marL="285750" indent="-285750">
              <a:spcBef>
                <a:spcPts val="300"/>
              </a:spcBef>
              <a:buFont typeface="Arial" panose="020B0604020202020204" pitchFamily="34" charset="0"/>
              <a:buChar char="•"/>
            </a:pPr>
            <a:r>
              <a:rPr lang="en-GB" sz="1200" b="1" dirty="0">
                <a:latin typeface="+mn-lt"/>
              </a:rPr>
              <a:t>Read more about…</a:t>
            </a:r>
          </a:p>
          <a:p>
            <a:pPr marL="742950" lvl="1" indent="-285750">
              <a:spcBef>
                <a:spcPts val="300"/>
              </a:spcBef>
              <a:buFont typeface="Arial" panose="020B0604020202020204" pitchFamily="34" charset="0"/>
              <a:buChar char="•"/>
            </a:pPr>
            <a:r>
              <a:rPr lang="en-GB" sz="1100" dirty="0">
                <a:latin typeface="+mn-lt"/>
              </a:rPr>
              <a:t>Integrating views of people affected by health conditions into regulatory and policy frameworks for personalised healthcare</a:t>
            </a:r>
          </a:p>
          <a:p>
            <a:pPr marL="742950" lvl="1" indent="-285750">
              <a:spcBef>
                <a:spcPts val="300"/>
              </a:spcBef>
              <a:buFont typeface="Arial" panose="020B0604020202020204" pitchFamily="34" charset="0"/>
              <a:buChar char="•"/>
            </a:pPr>
            <a:r>
              <a:rPr lang="en-GB" sz="1100" dirty="0">
                <a:latin typeface="+mn-lt"/>
              </a:rPr>
              <a:t>Ensuring people affected by health conditions are included in decision-making about their care</a:t>
            </a:r>
          </a:p>
          <a:p>
            <a:pPr marL="742950" lvl="1" indent="-285750">
              <a:spcBef>
                <a:spcPts val="300"/>
              </a:spcBef>
              <a:buFont typeface="Arial" panose="020B0604020202020204" pitchFamily="34" charset="0"/>
              <a:buChar char="•"/>
            </a:pPr>
            <a:r>
              <a:rPr lang="en-GB" sz="1100" dirty="0">
                <a:latin typeface="+mn-lt"/>
              </a:rPr>
              <a:t>Enabling expert health advocates to participate in co-creating new clinical trials</a:t>
            </a:r>
          </a:p>
          <a:p>
            <a:pPr marL="742950" lvl="1" indent="-285750">
              <a:spcBef>
                <a:spcPts val="300"/>
              </a:spcBef>
              <a:buFont typeface="Arial" panose="020B0604020202020204" pitchFamily="34" charset="0"/>
              <a:buChar char="•"/>
            </a:pPr>
            <a:r>
              <a:rPr lang="en-GB" sz="1100" dirty="0">
                <a:latin typeface="+mn-lt"/>
              </a:rPr>
              <a:t>Putting key performance indicators in place to track quality of care and outcomes for people affected by health conditions</a:t>
            </a:r>
          </a:p>
          <a:p>
            <a:endParaRPr lang="en-GB" sz="1400" dirty="0">
              <a:latin typeface="+mn-lt"/>
            </a:endParaRPr>
          </a:p>
        </p:txBody>
      </p:sp>
      <p:sp>
        <p:nvSpPr>
          <p:cNvPr id="15" name="Rectangle 14">
            <a:hlinkClick r:id="rId9" action="ppaction://hlinksldjump"/>
            <a:extLst>
              <a:ext uri="{FF2B5EF4-FFF2-40B4-BE49-F238E27FC236}">
                <a16:creationId xmlns:a16="http://schemas.microsoft.com/office/drawing/2014/main" id="{4B99BFDA-47D1-48FE-A244-2E7D0A375972}"/>
              </a:ext>
            </a:extLst>
          </p:cNvPr>
          <p:cNvSpPr/>
          <p:nvPr/>
        </p:nvSpPr>
        <p:spPr>
          <a:xfrm>
            <a:off x="6492240" y="3817966"/>
            <a:ext cx="762000" cy="77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5</a:t>
            </a:r>
          </a:p>
        </p:txBody>
      </p:sp>
      <p:sp>
        <p:nvSpPr>
          <p:cNvPr id="16" name="TextBox 15">
            <a:extLst>
              <a:ext uri="{FF2B5EF4-FFF2-40B4-BE49-F238E27FC236}">
                <a16:creationId xmlns:a16="http://schemas.microsoft.com/office/drawing/2014/main" id="{2FA204EB-285D-4FC2-8145-DFED62135D31}"/>
              </a:ext>
            </a:extLst>
          </p:cNvPr>
          <p:cNvSpPr txBox="1"/>
          <p:nvPr/>
        </p:nvSpPr>
        <p:spPr>
          <a:xfrm>
            <a:off x="7345679" y="3848788"/>
            <a:ext cx="4468785" cy="1463040"/>
          </a:xfrm>
          <a:prstGeom prst="rect">
            <a:avLst/>
          </a:prstGeom>
          <a:noFill/>
        </p:spPr>
        <p:txBody>
          <a:bodyPr wrap="square" rtlCol="0">
            <a:noAutofit/>
          </a:bodyPr>
          <a:lstStyle/>
          <a:p>
            <a:r>
              <a:rPr lang="en-GB" sz="1600" b="1" dirty="0">
                <a:latin typeface="+mn-lt"/>
                <a:hlinkClick r:id="rId9" action="ppaction://hlinksldjump"/>
              </a:rPr>
              <a:t>Data &amp; Digitalisation of Healthcare</a:t>
            </a:r>
            <a:endParaRPr lang="en-GB" sz="1600" b="1" dirty="0">
              <a:latin typeface="+mn-lt"/>
            </a:endParaRPr>
          </a:p>
          <a:p>
            <a:pPr marL="285750" indent="-285750">
              <a:spcBef>
                <a:spcPts val="300"/>
              </a:spcBef>
              <a:buFont typeface="Arial" panose="020B0604020202020204" pitchFamily="34" charset="0"/>
              <a:buChar char="•"/>
            </a:pPr>
            <a:r>
              <a:rPr lang="en-GB" sz="1200" b="1" dirty="0">
                <a:latin typeface="+mn-lt"/>
              </a:rPr>
              <a:t>Read more about…</a:t>
            </a:r>
          </a:p>
          <a:p>
            <a:pPr marL="742950" lvl="1" indent="-285750">
              <a:spcBef>
                <a:spcPts val="300"/>
              </a:spcBef>
              <a:buFont typeface="Arial" panose="020B0604020202020204" pitchFamily="34" charset="0"/>
              <a:buChar char="•"/>
            </a:pPr>
            <a:r>
              <a:rPr lang="en-GB" sz="1100" dirty="0">
                <a:latin typeface="+mn-lt"/>
              </a:rPr>
              <a:t>Integrating views of people affected by health conditions into standards and policies for data privacy and sharing</a:t>
            </a:r>
          </a:p>
          <a:p>
            <a:pPr marL="742950" lvl="1" indent="-285750">
              <a:spcBef>
                <a:spcPts val="300"/>
              </a:spcBef>
              <a:buFont typeface="Arial" panose="020B0604020202020204" pitchFamily="34" charset="0"/>
              <a:buChar char="•"/>
            </a:pPr>
            <a:r>
              <a:rPr lang="en-GB" sz="1100" dirty="0">
                <a:latin typeface="+mn-lt"/>
              </a:rPr>
              <a:t>Integrating views of people affected by health conditions into legal and ethical frameworks on digital health</a:t>
            </a:r>
          </a:p>
          <a:p>
            <a:pPr marL="742950" lvl="1" indent="-285750">
              <a:spcBef>
                <a:spcPts val="300"/>
              </a:spcBef>
              <a:buFont typeface="Arial" panose="020B0604020202020204" pitchFamily="34" charset="0"/>
              <a:buChar char="•"/>
            </a:pPr>
            <a:r>
              <a:rPr lang="en-GB" sz="1100" dirty="0">
                <a:latin typeface="+mn-lt"/>
              </a:rPr>
              <a:t>Helping to define and design electronic health registries, real world data and artificial intelligence</a:t>
            </a:r>
          </a:p>
          <a:p>
            <a:pPr marL="742950" lvl="1" indent="-285750">
              <a:spcBef>
                <a:spcPts val="300"/>
              </a:spcBef>
              <a:buFont typeface="Arial" panose="020B0604020202020204" pitchFamily="34" charset="0"/>
              <a:buChar char="•"/>
            </a:pPr>
            <a:r>
              <a:rPr lang="en-GB" sz="1100" dirty="0">
                <a:latin typeface="+mn-lt"/>
              </a:rPr>
              <a:t>Increasing understanding and use of mobile health devices and electronic monitoring to improve self-management of care</a:t>
            </a:r>
          </a:p>
          <a:p>
            <a:pPr lvl="1">
              <a:spcBef>
                <a:spcPts val="300"/>
              </a:spcBef>
            </a:pPr>
            <a:endParaRPr lang="en-GB" sz="1100" dirty="0">
              <a:latin typeface="+mn-lt"/>
            </a:endParaRPr>
          </a:p>
          <a:p>
            <a:endParaRPr lang="en-GB" sz="1400" dirty="0">
              <a:latin typeface="+mn-lt"/>
            </a:endParaRPr>
          </a:p>
        </p:txBody>
      </p:sp>
      <p:sp>
        <p:nvSpPr>
          <p:cNvPr id="17" name="Oval 16">
            <a:extLst>
              <a:ext uri="{FF2B5EF4-FFF2-40B4-BE49-F238E27FC236}">
                <a16:creationId xmlns:a16="http://schemas.microsoft.com/office/drawing/2014/main" id="{35440CD0-9662-487C-BB16-2214B3B657EB}"/>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descr="Home">
            <a:hlinkClick r:id="rId10" action="ppaction://hlinksldjump"/>
            <a:extLst>
              <a:ext uri="{FF2B5EF4-FFF2-40B4-BE49-F238E27FC236}">
                <a16:creationId xmlns:a16="http://schemas.microsoft.com/office/drawing/2014/main" id="{E917E7F1-720C-4759-9444-4589819FFB1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826" y="138034"/>
            <a:ext cx="195449" cy="195449"/>
          </a:xfrm>
          <a:prstGeom prst="rect">
            <a:avLst/>
          </a:prstGeom>
        </p:spPr>
      </p:pic>
      <p:pic>
        <p:nvPicPr>
          <p:cNvPr id="22" name="Picture 21">
            <a:hlinkClick r:id="rId4" action="ppaction://hlinksldjump"/>
            <a:extLst>
              <a:ext uri="{FF2B5EF4-FFF2-40B4-BE49-F238E27FC236}">
                <a16:creationId xmlns:a16="http://schemas.microsoft.com/office/drawing/2014/main" id="{E117B707-14EE-49A9-8F9E-03837EF19544}"/>
              </a:ext>
            </a:extLst>
          </p:cNvPr>
          <p:cNvPicPr>
            <a:picLocks noChangeAspect="1"/>
          </p:cNvPicPr>
          <p:nvPr/>
        </p:nvPicPr>
        <p:blipFill>
          <a:blip r:embed="rId13"/>
          <a:stretch>
            <a:fillRect/>
          </a:stretch>
        </p:blipFill>
        <p:spPr>
          <a:xfrm>
            <a:off x="153526" y="697832"/>
            <a:ext cx="271618" cy="365126"/>
          </a:xfrm>
          <a:prstGeom prst="rect">
            <a:avLst/>
          </a:prstGeom>
        </p:spPr>
      </p:pic>
      <p:pic>
        <p:nvPicPr>
          <p:cNvPr id="18" name="Picture 17">
            <a:hlinkClick r:id="rId6" action="ppaction://hlinksldjump"/>
            <a:extLst>
              <a:ext uri="{FF2B5EF4-FFF2-40B4-BE49-F238E27FC236}">
                <a16:creationId xmlns:a16="http://schemas.microsoft.com/office/drawing/2014/main" id="{00305259-1B1C-444E-9A85-558E3E15A7A4}"/>
              </a:ext>
            </a:extLst>
          </p:cNvPr>
          <p:cNvPicPr>
            <a:picLocks noChangeAspect="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brightnessContrast bright="-20000" contrast="40000"/>
                    </a14:imgEffect>
                  </a14:imgLayer>
                </a14:imgProps>
              </a:ext>
            </a:extLst>
          </a:blip>
          <a:stretch>
            <a:fillRect/>
          </a:stretch>
        </p:blipFill>
        <p:spPr>
          <a:xfrm>
            <a:off x="175790" y="434084"/>
            <a:ext cx="227091" cy="231543"/>
          </a:xfrm>
          <a:prstGeom prst="rect">
            <a:avLst/>
          </a:prstGeom>
        </p:spPr>
      </p:pic>
    </p:spTree>
    <p:extLst>
      <p:ext uri="{BB962C8B-B14F-4D97-AF65-F5344CB8AC3E}">
        <p14:creationId xmlns:p14="http://schemas.microsoft.com/office/powerpoint/2010/main" val="7579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039567"/>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a campaign advocating for early access to personalised medicine and research and development</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ea typeface="Arial"/>
                <a:cs typeface="Arial"/>
                <a:sym typeface="Arial"/>
                <a:hlinkClick r:id="rId3"/>
              </a:rPr>
              <a:t>Campaign </a:t>
            </a:r>
            <a:r>
              <a:rPr lang="en-GB" sz="1100" u="sng" dirty="0">
                <a:solidFill>
                  <a:schemeClr val="hlink"/>
                </a:solidFill>
                <a:latin typeface="+mn-lt"/>
                <a:ea typeface="Arial"/>
                <a:cs typeface="Arial"/>
                <a:sym typeface="Arial"/>
                <a:hlinkClick r:id="rId3"/>
              </a:rPr>
              <a:t>(European Alliance for Personalised Medicine)</a:t>
            </a:r>
            <a:endParaRPr lang="en-GB" sz="1100" u="sng" dirty="0">
              <a:solidFill>
                <a:schemeClr val="hlink"/>
              </a:solidFill>
              <a:latin typeface="+mn-lt"/>
              <a:ea typeface="Arial"/>
              <a:cs typeface="Arial"/>
              <a:sym typeface="Arial"/>
            </a:endParaRPr>
          </a:p>
          <a:p>
            <a:pPr marL="172800" lvl="0">
              <a:spcBef>
                <a:spcPts val="300"/>
              </a:spcBef>
              <a:spcAft>
                <a:spcPts val="0"/>
              </a:spcAft>
              <a:buClr>
                <a:srgbClr val="47A3FF"/>
              </a:buClr>
              <a:buSzPct val="100000"/>
            </a:pPr>
            <a:r>
              <a:rPr lang="en-GB" sz="1050" dirty="0">
                <a:latin typeface="+mn-lt"/>
                <a:ea typeface="Arial"/>
                <a:cs typeface="Arial"/>
                <a:sym typeface="Arial"/>
              </a:rPr>
              <a:t>The steps needed to build a system with </a:t>
            </a:r>
            <a:r>
              <a:rPr lang="en-GB" sz="1050" dirty="0">
                <a:latin typeface="+mn-lt"/>
                <a:cs typeface="Arial"/>
                <a:sym typeface="Arial"/>
              </a:rPr>
              <a:t>people affected by health conditions placed centrally</a:t>
            </a: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ea typeface="Arial"/>
                <a:cs typeface="Arial"/>
                <a:sym typeface="Arial"/>
                <a:hlinkClick r:id="rId4"/>
              </a:rPr>
              <a:t>Personalised Health Index </a:t>
            </a:r>
            <a:r>
              <a:rPr lang="en-GB" sz="1100" u="sng" dirty="0">
                <a:solidFill>
                  <a:schemeClr val="hlink"/>
                </a:solidFill>
                <a:latin typeface="+mn-lt"/>
                <a:ea typeface="Arial"/>
                <a:cs typeface="Arial"/>
                <a:sym typeface="Arial"/>
                <a:hlinkClick r:id="rId4"/>
              </a:rPr>
              <a:t>(Future Proofing Healthcare)</a:t>
            </a:r>
            <a:endParaRPr lang="en-GB" sz="1100" u="sng" dirty="0">
              <a:solidFill>
                <a:schemeClr val="hlink"/>
              </a:solidFill>
              <a:latin typeface="+mn-lt"/>
              <a:ea typeface="Arial"/>
              <a:cs typeface="Arial"/>
              <a:sym typeface="Arial"/>
            </a:endParaRPr>
          </a:p>
          <a:p>
            <a:pPr marL="172800" lvl="0">
              <a:spcBef>
                <a:spcPts val="300"/>
              </a:spcBef>
              <a:spcAft>
                <a:spcPts val="0"/>
              </a:spcAft>
              <a:buClr>
                <a:srgbClr val="47A3FF"/>
              </a:buClr>
              <a:buSzPct val="100000"/>
            </a:pPr>
            <a:r>
              <a:rPr lang="en-GB" sz="1050" dirty="0">
                <a:latin typeface="+mn-lt"/>
                <a:ea typeface="Arial"/>
                <a:cs typeface="Arial"/>
                <a:sym typeface="Arial"/>
              </a:rPr>
              <a:t>Whitepaper describing background, scope, and methodology of the Asia-Pacific Personalised Health Index as well as insights drawn from it and recommended areas for improvement</a:t>
            </a: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ea typeface="Arial"/>
                <a:cs typeface="Arial"/>
                <a:sym typeface="Arial"/>
                <a:hlinkClick r:id="rId5"/>
              </a:rPr>
              <a:t>Personalised Health Index </a:t>
            </a:r>
            <a:r>
              <a:rPr lang="en-GB" sz="1100" u="sng" dirty="0">
                <a:solidFill>
                  <a:schemeClr val="hlink"/>
                </a:solidFill>
                <a:latin typeface="+mn-lt"/>
                <a:ea typeface="Arial"/>
                <a:cs typeface="Arial"/>
                <a:sym typeface="Arial"/>
                <a:hlinkClick r:id="rId5"/>
              </a:rPr>
              <a:t>(Future Proofing Healthcare)</a:t>
            </a:r>
            <a:endParaRPr lang="en-GB" sz="1100" u="sng" dirty="0">
              <a:solidFill>
                <a:schemeClr val="hlink"/>
              </a:solidFill>
              <a:latin typeface="+mn-lt"/>
              <a:ea typeface="Arial"/>
              <a:cs typeface="Arial"/>
              <a:sym typeface="Arial"/>
            </a:endParaRPr>
          </a:p>
          <a:p>
            <a:pPr marL="172800" lvl="0">
              <a:spcBef>
                <a:spcPts val="300"/>
              </a:spcBef>
              <a:spcAft>
                <a:spcPts val="0"/>
              </a:spcAft>
              <a:buClr>
                <a:srgbClr val="47A3FF"/>
              </a:buClr>
              <a:buSzPct val="100000"/>
            </a:pPr>
            <a:r>
              <a:rPr lang="en-GB" sz="1050" dirty="0">
                <a:latin typeface="+mn-lt"/>
                <a:ea typeface="Arial"/>
                <a:cs typeface="Arial"/>
                <a:sym typeface="Arial"/>
              </a:rPr>
              <a:t>Whitepaper describing background, scope, and methodology of the Ireland Personalised Health Index as well as insights drawn from it and recommended areas for improvement </a:t>
            </a:r>
          </a:p>
          <a:p>
            <a:pPr marL="172800" marR="0" lvl="0" indent="0" algn="l" defTabSz="914400" rtl="0" eaLnBrk="0" fontAlgn="base" latinLnBrk="0" hangingPunct="0">
              <a:lnSpc>
                <a:spcPct val="100000"/>
              </a:lnSpc>
              <a:spcBef>
                <a:spcPts val="300"/>
              </a:spcBef>
              <a:spcAft>
                <a:spcPts val="0"/>
              </a:spcAft>
              <a:buClr>
                <a:srgbClr val="000000"/>
              </a:buClr>
              <a:buSzPts val="1100"/>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hlinkClick r:id="rId6"/>
              </a:rPr>
              <a:t>Position paper summary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hlinkClick r:id="rId6"/>
              </a:rPr>
              <a:t>(IEEPO)</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2800" marR="0" lvl="0" indent="0" algn="l" defTabSz="914400" rtl="0" eaLnBrk="0" fontAlgn="base" latinLnBrk="0" hangingPunct="0">
              <a:lnSpc>
                <a:spcPct val="100000"/>
              </a:lnSpc>
              <a:spcBef>
                <a:spcPts val="300"/>
              </a:spcBef>
              <a:spcAft>
                <a:spcPts val="0"/>
              </a:spcAft>
              <a:buClr>
                <a:srgbClr val="000000"/>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rPr>
              <a:t>A position paper summary on rebuilding more resilient and sustainable humanised healthcare systems</a:t>
            </a:r>
            <a:endParaRPr lang="en-GB" sz="1050" dirty="0">
              <a:latin typeface="+mn-lt"/>
              <a:cs typeface="Arial"/>
              <a:sym typeface="Arial"/>
            </a:endParaRPr>
          </a:p>
          <a:p>
            <a:pPr marL="172800" lvl="0">
              <a:spcBef>
                <a:spcPts val="300"/>
              </a:spcBef>
              <a:spcAft>
                <a:spcPts val="0"/>
              </a:spcAft>
              <a:buClr>
                <a:srgbClr val="47A3FF"/>
              </a:buClr>
              <a:buSzPct val="100000"/>
            </a:pPr>
            <a:r>
              <a:rPr lang="en-GB" sz="1050" dirty="0">
                <a:latin typeface="+mn-lt"/>
                <a:ea typeface="Arial"/>
                <a:cs typeface="Arial"/>
                <a:sym typeface="Arial"/>
              </a:rPr>
              <a:t> </a:t>
            </a:r>
            <a:endParaRPr lang="en-GB" sz="1200" b="1" dirty="0">
              <a:solidFill>
                <a:srgbClr val="000000"/>
              </a:solidFill>
              <a:latin typeface="+mn-lt"/>
              <a:cs typeface="Arial"/>
              <a:sym typeface="Arial"/>
            </a:endParaRPr>
          </a:p>
          <a:p>
            <a:pPr lvl="0">
              <a:spcBef>
                <a:spcPts val="0"/>
              </a:spcBef>
              <a:spcAft>
                <a:spcPts val="600"/>
              </a:spcAft>
              <a:buClr>
                <a:schemeClr val="accent4"/>
              </a:buClr>
              <a:buSzPts val="1100"/>
            </a:pPr>
            <a:r>
              <a:rPr lang="en-GB" sz="1200" b="1" dirty="0">
                <a:solidFill>
                  <a:srgbClr val="000000"/>
                </a:solidFill>
                <a:latin typeface="+mn-lt"/>
                <a:cs typeface="Arial"/>
                <a:sym typeface="Arial"/>
              </a:rPr>
              <a:t>Examples of a campaign advocating for policy change on molecular testing and personalised medicine</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4A4A4A"/>
                </a:solidFill>
                <a:latin typeface="+mn-lt"/>
                <a:ea typeface="Arial"/>
                <a:cs typeface="Arial"/>
                <a:sym typeface="Arial"/>
                <a:hlinkClick r:id="rId7"/>
              </a:rPr>
              <a:t>Campaign </a:t>
            </a:r>
            <a:r>
              <a:rPr lang="en-GB" sz="1100" u="sng" dirty="0">
                <a:solidFill>
                  <a:srgbClr val="4A4A4A"/>
                </a:solidFill>
                <a:latin typeface="+mn-lt"/>
                <a:ea typeface="Arial"/>
                <a:cs typeface="Arial"/>
                <a:sym typeface="Arial"/>
                <a:hlinkClick r:id="rId7"/>
              </a:rPr>
              <a:t>(European Cancer Patient Coalition)</a:t>
            </a:r>
            <a:r>
              <a:rPr lang="en-GB" sz="1100" dirty="0">
                <a:solidFill>
                  <a:srgbClr val="4A4A4A"/>
                </a:solidFill>
                <a:latin typeface="+mn-lt"/>
                <a:ea typeface="Arial"/>
                <a:cs typeface="Arial"/>
                <a:sym typeface="Arial"/>
              </a:rPr>
              <a:t> </a:t>
            </a:r>
          </a:p>
          <a:p>
            <a:pPr marL="172800" lvl="0">
              <a:spcBef>
                <a:spcPts val="300"/>
              </a:spcBef>
              <a:spcAft>
                <a:spcPts val="0"/>
              </a:spcAft>
              <a:buClr>
                <a:srgbClr val="47A3FF"/>
              </a:buClr>
              <a:buSzPts val="1100"/>
            </a:pPr>
            <a:r>
              <a:rPr lang="en-GB" sz="1050" dirty="0">
                <a:latin typeface="+mn-lt"/>
                <a:cs typeface="Arial"/>
                <a:sym typeface="Arial"/>
              </a:rPr>
              <a:t>Infographic, animation on biomarkers and event summary of campaign focusing on education, and the launch of the first Personalised Medicine Awareness Month</a:t>
            </a:r>
          </a:p>
          <a:p>
            <a:pPr marL="172800" lvl="0">
              <a:spcBef>
                <a:spcPts val="0"/>
              </a:spcBef>
              <a:spcAft>
                <a:spcPts val="0"/>
              </a:spcAft>
              <a:buClr>
                <a:srgbClr val="47A3FF"/>
              </a:buClr>
              <a:buSzPts val="1100"/>
            </a:pPr>
            <a:endParaRPr lang="en-GB" sz="1050" dirty="0">
              <a:latin typeface="+mn-lt"/>
              <a:cs typeface="Arial"/>
            </a:endParaRPr>
          </a:p>
          <a:p>
            <a:pPr marL="172800" lvl="0">
              <a:spcBef>
                <a:spcPts val="0"/>
              </a:spcBef>
              <a:spcAft>
                <a:spcPts val="0"/>
              </a:spcAft>
              <a:buClr>
                <a:srgbClr val="47A3FF"/>
              </a:buClr>
              <a:buSzPts val="1100"/>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8">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36" name="Oval 35">
            <a:extLst>
              <a:ext uri="{FF2B5EF4-FFF2-40B4-BE49-F238E27FC236}">
                <a16:creationId xmlns:a16="http://schemas.microsoft.com/office/drawing/2014/main" id="{1A7BBDD3-F727-4834-91A7-0CAE2C48F6C9}"/>
              </a:ext>
            </a:extLst>
          </p:cNvPr>
          <p:cNvSpPr/>
          <p:nvPr/>
        </p:nvSpPr>
        <p:spPr>
          <a:xfrm>
            <a:off x="4369000" y="5127685"/>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a position paper and advocating to make access to, and funding of, personalised healthcare a priority for policy makers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11"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2"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3">
            <a:alphaModFix/>
          </a:blip>
          <a:srcRect b="14039"/>
          <a:stretch/>
        </p:blipFill>
        <p:spPr>
          <a:xfrm>
            <a:off x="553217" y="648643"/>
            <a:ext cx="688235" cy="591607"/>
          </a:xfrm>
          <a:prstGeom prst="rect">
            <a:avLst/>
          </a:prstGeom>
          <a:noFill/>
          <a:ln>
            <a:noFill/>
          </a:ln>
        </p:spPr>
      </p:pic>
      <p:sp>
        <p:nvSpPr>
          <p:cNvPr id="56" name="Title 4">
            <a:extLst>
              <a:ext uri="{FF2B5EF4-FFF2-40B4-BE49-F238E27FC236}">
                <a16:creationId xmlns:a16="http://schemas.microsoft.com/office/drawing/2014/main" id="{3F9341F2-FFE1-40CD-A925-4C013CF2EDB0}"/>
              </a:ext>
            </a:extLst>
          </p:cNvPr>
          <p:cNvSpPr>
            <a:spLocks noGrp="1"/>
          </p:cNvSpPr>
          <p:nvPr>
            <p:ph type="title"/>
          </p:nvPr>
        </p:nvSpPr>
        <p:spPr>
          <a:xfrm>
            <a:off x="3826400" y="420308"/>
            <a:ext cx="6928954" cy="1030538"/>
          </a:xfrm>
        </p:spPr>
        <p:txBody>
          <a:bodyPr/>
          <a:lstStyle/>
          <a:p>
            <a:r>
              <a:rPr lang="en-GB" sz="2400" dirty="0"/>
              <a:t>How to input into regulatory frameworks and pricing/reimbursement/access pathways for personalised healthcare </a:t>
            </a:r>
            <a:endParaRPr lang="en-GB" sz="2400" dirty="0">
              <a:latin typeface="+mn-lt"/>
            </a:endParaRPr>
          </a:p>
        </p:txBody>
      </p:sp>
      <p:sp>
        <p:nvSpPr>
          <p:cNvPr id="57" name="TextBox 56">
            <a:extLst>
              <a:ext uri="{FF2B5EF4-FFF2-40B4-BE49-F238E27FC236}">
                <a16:creationId xmlns:a16="http://schemas.microsoft.com/office/drawing/2014/main" id="{A3144AD1-D08C-4D5F-AB92-3E460E381CE9}"/>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8" name="Picture 57">
            <a:hlinkClick r:id="rId14" action="ppaction://hlinksldjump"/>
            <a:extLst>
              <a:ext uri="{FF2B5EF4-FFF2-40B4-BE49-F238E27FC236}">
                <a16:creationId xmlns:a16="http://schemas.microsoft.com/office/drawing/2014/main" id="{D1DEA1BE-2B6C-43A3-A010-1ADF0AC18270}"/>
              </a:ext>
            </a:extLst>
          </p:cNvPr>
          <p:cNvPicPr>
            <a:picLocks noChangeAspect="1"/>
          </p:cNvPicPr>
          <p:nvPr/>
        </p:nvPicPr>
        <p:blipFill>
          <a:blip r:embed="rId15"/>
          <a:stretch>
            <a:fillRect/>
          </a:stretch>
        </p:blipFill>
        <p:spPr>
          <a:xfrm>
            <a:off x="11721894" y="6444186"/>
            <a:ext cx="310923" cy="317019"/>
          </a:xfrm>
          <a:prstGeom prst="rect">
            <a:avLst/>
          </a:prstGeom>
        </p:spPr>
      </p:pic>
      <p:sp>
        <p:nvSpPr>
          <p:cNvPr id="43" name="Rectangle 42">
            <a:hlinkClick r:id="rId16" action="ppaction://hlinksldjump"/>
            <a:extLst>
              <a:ext uri="{FF2B5EF4-FFF2-40B4-BE49-F238E27FC236}">
                <a16:creationId xmlns:a16="http://schemas.microsoft.com/office/drawing/2014/main" id="{91D4A117-DEFA-441F-BF14-3ED9A21FCAA8}"/>
              </a:ext>
            </a:extLst>
          </p:cNvPr>
          <p:cNvSpPr/>
          <p:nvPr/>
        </p:nvSpPr>
        <p:spPr>
          <a:xfrm>
            <a:off x="127539" y="3066217"/>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3</a:t>
            </a:r>
          </a:p>
        </p:txBody>
      </p:sp>
      <p:sp>
        <p:nvSpPr>
          <p:cNvPr id="44" name="Rectangle 43">
            <a:hlinkClick r:id="rId12" action="ppaction://hlinksldjump"/>
            <a:extLst>
              <a:ext uri="{FF2B5EF4-FFF2-40B4-BE49-F238E27FC236}">
                <a16:creationId xmlns:a16="http://schemas.microsoft.com/office/drawing/2014/main" id="{8B77CEB7-AFCC-4C8E-B944-86E9F86B51E5}"/>
              </a:ext>
            </a:extLst>
          </p:cNvPr>
          <p:cNvSpPr/>
          <p:nvPr/>
        </p:nvSpPr>
        <p:spPr>
          <a:xfrm>
            <a:off x="127539"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7" name="Rectangle 46">
            <a:hlinkClick r:id="rId17" action="ppaction://hlinksldjump"/>
            <a:extLst>
              <a:ext uri="{FF2B5EF4-FFF2-40B4-BE49-F238E27FC236}">
                <a16:creationId xmlns:a16="http://schemas.microsoft.com/office/drawing/2014/main" id="{02126D74-1753-4991-B7CC-11679F7391A6}"/>
              </a:ext>
            </a:extLst>
          </p:cNvPr>
          <p:cNvSpPr/>
          <p:nvPr/>
        </p:nvSpPr>
        <p:spPr>
          <a:xfrm>
            <a:off x="127539" y="2668851"/>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cxnSp>
        <p:nvCxnSpPr>
          <p:cNvPr id="54" name="Straight Connector 53">
            <a:extLst>
              <a:ext uri="{FF2B5EF4-FFF2-40B4-BE49-F238E27FC236}">
                <a16:creationId xmlns:a16="http://schemas.microsoft.com/office/drawing/2014/main" id="{98568A80-9719-4E98-ABE6-93CF16DE5523}"/>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8" action="ppaction://hlinksldjump"/>
            <a:extLst>
              <a:ext uri="{FF2B5EF4-FFF2-40B4-BE49-F238E27FC236}">
                <a16:creationId xmlns:a16="http://schemas.microsoft.com/office/drawing/2014/main" id="{470B201E-5935-41F0-8AD4-B3F0A84E78FB}"/>
              </a:ext>
            </a:extLst>
          </p:cNvPr>
          <p:cNvPicPr>
            <a:picLocks noChangeAspect="1"/>
          </p:cNvPicPr>
          <p:nvPr/>
        </p:nvPicPr>
        <p:blipFill>
          <a:blip r:embed="rId19"/>
          <a:stretch>
            <a:fillRect/>
          </a:stretch>
        </p:blipFill>
        <p:spPr>
          <a:xfrm>
            <a:off x="161553" y="450732"/>
            <a:ext cx="235996" cy="227091"/>
          </a:xfrm>
          <a:prstGeom prst="rect">
            <a:avLst/>
          </a:prstGeom>
        </p:spPr>
      </p:pic>
      <p:pic>
        <p:nvPicPr>
          <p:cNvPr id="41" name="Picture 40">
            <a:hlinkClick r:id="rId20" action="ppaction://hlinksldjump"/>
            <a:extLst>
              <a:ext uri="{FF2B5EF4-FFF2-40B4-BE49-F238E27FC236}">
                <a16:creationId xmlns:a16="http://schemas.microsoft.com/office/drawing/2014/main" id="{DC14429F-F77F-4BD1-943D-97B16A654D09}"/>
              </a:ext>
            </a:extLst>
          </p:cNvPr>
          <p:cNvPicPr>
            <a:picLocks noChangeAspect="1"/>
          </p:cNvPicPr>
          <p:nvPr/>
        </p:nvPicPr>
        <p:blipFill>
          <a:blip r:embed="rId21"/>
          <a:stretch>
            <a:fillRect/>
          </a:stretch>
        </p:blipFill>
        <p:spPr>
          <a:xfrm>
            <a:off x="143742" y="1039387"/>
            <a:ext cx="271618" cy="365126"/>
          </a:xfrm>
          <a:prstGeom prst="rect">
            <a:avLst/>
          </a:prstGeom>
        </p:spPr>
      </p:pic>
      <p:sp>
        <p:nvSpPr>
          <p:cNvPr id="45" name="Oval 44">
            <a:extLst>
              <a:ext uri="{FF2B5EF4-FFF2-40B4-BE49-F238E27FC236}">
                <a16:creationId xmlns:a16="http://schemas.microsoft.com/office/drawing/2014/main" id="{8700C163-2E7D-4467-A35F-BB1BA6E9885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Home">
            <a:hlinkClick r:id="rId22" action="ppaction://hlinksldjump"/>
            <a:extLst>
              <a:ext uri="{FF2B5EF4-FFF2-40B4-BE49-F238E27FC236}">
                <a16:creationId xmlns:a16="http://schemas.microsoft.com/office/drawing/2014/main" id="{75A4A196-301A-4A9C-A38C-5B1C731B8A7F}"/>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86676" y="145807"/>
            <a:ext cx="195449" cy="195449"/>
          </a:xfrm>
          <a:prstGeom prst="rect">
            <a:avLst/>
          </a:prstGeom>
        </p:spPr>
      </p:pic>
      <p:pic>
        <p:nvPicPr>
          <p:cNvPr id="55" name="Picture 54">
            <a:hlinkClick r:id="rId25" action="ppaction://hlinksldjump"/>
            <a:extLst>
              <a:ext uri="{FF2B5EF4-FFF2-40B4-BE49-F238E27FC236}">
                <a16:creationId xmlns:a16="http://schemas.microsoft.com/office/drawing/2014/main" id="{6983941E-06DE-44BA-9332-4D3ADCE6E33A}"/>
              </a:ext>
            </a:extLst>
          </p:cNvPr>
          <p:cNvPicPr>
            <a:picLocks noChangeAspect="1"/>
          </p:cNvPicPr>
          <p:nvPr/>
        </p:nvPicPr>
        <p:blipFill>
          <a:blip r:embed="rId26">
            <a:duotone>
              <a:schemeClr val="accent3">
                <a:shade val="45000"/>
                <a:satMod val="135000"/>
              </a:schemeClr>
              <a:prstClr val="white"/>
            </a:duotone>
            <a:extLst>
              <a:ext uri="{BEBA8EAE-BF5A-486C-A8C5-ECC9F3942E4B}">
                <a14:imgProps xmlns:a14="http://schemas.microsoft.com/office/drawing/2010/main">
                  <a14:imgLayer r:embed="rId27">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1" name="Group 50">
            <a:extLst>
              <a:ext uri="{FF2B5EF4-FFF2-40B4-BE49-F238E27FC236}">
                <a16:creationId xmlns:a16="http://schemas.microsoft.com/office/drawing/2014/main" id="{E5202BB3-D4FD-415D-8292-69BFDBDC46D2}"/>
              </a:ext>
            </a:extLst>
          </p:cNvPr>
          <p:cNvGrpSpPr/>
          <p:nvPr/>
        </p:nvGrpSpPr>
        <p:grpSpPr>
          <a:xfrm>
            <a:off x="517617" y="447810"/>
            <a:ext cx="3419884" cy="1038289"/>
            <a:chOff x="4403350" y="2045263"/>
            <a:chExt cx="3419884" cy="1038289"/>
          </a:xfrm>
        </p:grpSpPr>
        <p:pic>
          <p:nvPicPr>
            <p:cNvPr id="52" name="Picture 51">
              <a:extLst>
                <a:ext uri="{FF2B5EF4-FFF2-40B4-BE49-F238E27FC236}">
                  <a16:creationId xmlns:a16="http://schemas.microsoft.com/office/drawing/2014/main" id="{8CA3E2A3-FEAB-4CA8-A165-2309FB686333}"/>
                </a:ext>
              </a:extLst>
            </p:cNvPr>
            <p:cNvPicPr>
              <a:picLocks noChangeAspect="1"/>
            </p:cNvPicPr>
            <p:nvPr/>
          </p:nvPicPr>
          <p:blipFill>
            <a:blip r:embed="rId28"/>
            <a:stretch>
              <a:fillRect/>
            </a:stretch>
          </p:blipFill>
          <p:spPr>
            <a:xfrm>
              <a:off x="4403350" y="2045263"/>
              <a:ext cx="3120718" cy="1021201"/>
            </a:xfrm>
            <a:prstGeom prst="rect">
              <a:avLst/>
            </a:prstGeom>
          </p:spPr>
        </p:pic>
        <p:sp>
          <p:nvSpPr>
            <p:cNvPr id="59" name="Google Shape;92;p11">
              <a:extLst>
                <a:ext uri="{FF2B5EF4-FFF2-40B4-BE49-F238E27FC236}">
                  <a16:creationId xmlns:a16="http://schemas.microsoft.com/office/drawing/2014/main" id="{2953BE55-3A07-47A7-BAC6-B3DA1FCBDAC8}"/>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1" name="Picture 60">
            <a:extLst>
              <a:ext uri="{FF2B5EF4-FFF2-40B4-BE49-F238E27FC236}">
                <a16:creationId xmlns:a16="http://schemas.microsoft.com/office/drawing/2014/main" id="{6CB7D89E-1F97-4E82-810A-669B047A2076}"/>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9188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1177245"/>
          </a:xfrm>
          <a:prstGeom prst="rect">
            <a:avLst/>
          </a:prstGeom>
        </p:spPr>
        <p:txBody>
          <a:bodyPr wrap="square">
            <a:spAutoFit/>
          </a:bodyPr>
          <a:lstStyle/>
          <a:p>
            <a:pPr lvl="0">
              <a:spcBef>
                <a:spcPts val="0"/>
              </a:spcBef>
              <a:spcAft>
                <a:spcPts val="600"/>
              </a:spcAft>
              <a:buClr>
                <a:srgbClr val="169BD4"/>
              </a:buClr>
              <a:buSzPts val="1100"/>
            </a:pPr>
            <a:r>
              <a:rPr lang="en-GB" sz="1200" b="1" dirty="0">
                <a:latin typeface="+mn-lt"/>
                <a:cs typeface="Arial"/>
                <a:sym typeface="Arial"/>
              </a:rPr>
              <a:t>Recommendations to accelerate personalised healthcare transformation</a:t>
            </a:r>
            <a:endParaRPr lang="en-GB" sz="1200" b="1" dirty="0">
              <a:latin typeface="+mn-lt"/>
              <a:cs typeface="Arial"/>
              <a:sym typeface="Arial"/>
              <a:hlinkClick r:id="rId2"/>
            </a:endParaRPr>
          </a:p>
          <a:p>
            <a:pPr marL="171450" lvl="0" indent="-171450">
              <a:spcBef>
                <a:spcPts val="0"/>
              </a:spcBef>
              <a:spcAft>
                <a:spcPts val="600"/>
              </a:spcAft>
              <a:buClr>
                <a:srgbClr val="169BD4"/>
              </a:buClr>
              <a:buSzPts val="1100"/>
              <a:buFont typeface="Arial" panose="020B0604020202020204" pitchFamily="34" charset="0"/>
              <a:buChar char="•"/>
            </a:pPr>
            <a:r>
              <a:rPr lang="en-GB" sz="1200" b="1" dirty="0">
                <a:latin typeface="+mn-lt"/>
                <a:cs typeface="Arial"/>
                <a:sym typeface="Arial"/>
                <a:hlinkClick r:id="rId2"/>
              </a:rPr>
              <a:t>Whitepaper </a:t>
            </a:r>
            <a:r>
              <a:rPr lang="en-GB" sz="1200" dirty="0">
                <a:latin typeface="+mn-lt"/>
                <a:cs typeface="Arial"/>
                <a:sym typeface="Arial"/>
                <a:hlinkClick r:id="rId2"/>
              </a:rPr>
              <a:t>(Asia-Pacific Personalised Health Index)</a:t>
            </a:r>
            <a:endParaRPr lang="en-GB" sz="1200" dirty="0">
              <a:latin typeface="+mn-lt"/>
              <a:cs typeface="Arial"/>
              <a:sym typeface="Arial"/>
            </a:endParaRPr>
          </a:p>
          <a:p>
            <a:pPr lvl="0">
              <a:spcBef>
                <a:spcPts val="0"/>
              </a:spcBef>
              <a:spcAft>
                <a:spcPts val="600"/>
              </a:spcAft>
              <a:buClr>
                <a:srgbClr val="000000"/>
              </a:buClr>
              <a:buSzPts val="1100"/>
            </a:pPr>
            <a:r>
              <a:rPr lang="en-GB" sz="1050" dirty="0">
                <a:latin typeface="+mn-lt"/>
                <a:cs typeface="Arial"/>
              </a:rPr>
              <a:t>This whitepaper includes key policy recommendations and insights from the Asia-Pacific Personalised Health Index to help accelerate personalised healthcare transformation in the region</a:t>
            </a:r>
          </a:p>
          <a:p>
            <a:pPr marL="172800" lvl="0">
              <a:spcBef>
                <a:spcPts val="0"/>
              </a:spcBef>
              <a:spcAft>
                <a:spcPts val="0"/>
              </a:spcAft>
              <a:buClr>
                <a:srgbClr val="47A3FF"/>
              </a:buClr>
              <a:buSzPts val="1100"/>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3">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Developing a position paper and advocating to make access to, and funding of, personalised healthcare a priority for policy makers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6"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7"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8">
            <a:alphaModFix/>
          </a:blip>
          <a:srcRect b="14039"/>
          <a:stretch/>
        </p:blipFill>
        <p:spPr>
          <a:xfrm>
            <a:off x="553217" y="648643"/>
            <a:ext cx="688235" cy="591607"/>
          </a:xfrm>
          <a:prstGeom prst="rect">
            <a:avLst/>
          </a:prstGeom>
          <a:noFill/>
          <a:ln>
            <a:noFill/>
          </a:ln>
        </p:spPr>
      </p:pic>
      <p:sp>
        <p:nvSpPr>
          <p:cNvPr id="56" name="Title 4">
            <a:extLst>
              <a:ext uri="{FF2B5EF4-FFF2-40B4-BE49-F238E27FC236}">
                <a16:creationId xmlns:a16="http://schemas.microsoft.com/office/drawing/2014/main" id="{3F9341F2-FFE1-40CD-A925-4C013CF2EDB0}"/>
              </a:ext>
            </a:extLst>
          </p:cNvPr>
          <p:cNvSpPr>
            <a:spLocks noGrp="1"/>
          </p:cNvSpPr>
          <p:nvPr>
            <p:ph type="title"/>
          </p:nvPr>
        </p:nvSpPr>
        <p:spPr>
          <a:xfrm>
            <a:off x="3826400" y="420308"/>
            <a:ext cx="6928954" cy="1030538"/>
          </a:xfrm>
        </p:spPr>
        <p:txBody>
          <a:bodyPr/>
          <a:lstStyle/>
          <a:p>
            <a:r>
              <a:rPr lang="en-GB" sz="2400" dirty="0"/>
              <a:t>How to input into regulatory frameworks and pricing/reimbursement/access pathways for personalised healthcare </a:t>
            </a:r>
            <a:endParaRPr lang="en-GB" sz="2400" dirty="0">
              <a:latin typeface="+mn-lt"/>
            </a:endParaRPr>
          </a:p>
        </p:txBody>
      </p:sp>
      <p:sp>
        <p:nvSpPr>
          <p:cNvPr id="57" name="TextBox 56">
            <a:extLst>
              <a:ext uri="{FF2B5EF4-FFF2-40B4-BE49-F238E27FC236}">
                <a16:creationId xmlns:a16="http://schemas.microsoft.com/office/drawing/2014/main" id="{A3144AD1-D08C-4D5F-AB92-3E460E381CE9}"/>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8" name="Picture 57">
            <a:hlinkClick r:id="rId9" action="ppaction://hlinksldjump"/>
            <a:extLst>
              <a:ext uri="{FF2B5EF4-FFF2-40B4-BE49-F238E27FC236}">
                <a16:creationId xmlns:a16="http://schemas.microsoft.com/office/drawing/2014/main" id="{D1DEA1BE-2B6C-43A3-A010-1ADF0AC18270}"/>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43" name="Rectangle 42">
            <a:hlinkClick r:id="rId11" action="ppaction://hlinksldjump"/>
            <a:extLst>
              <a:ext uri="{FF2B5EF4-FFF2-40B4-BE49-F238E27FC236}">
                <a16:creationId xmlns:a16="http://schemas.microsoft.com/office/drawing/2014/main" id="{91D4A117-DEFA-441F-BF14-3ED9A21FCAA8}"/>
              </a:ext>
            </a:extLst>
          </p:cNvPr>
          <p:cNvSpPr/>
          <p:nvPr/>
        </p:nvSpPr>
        <p:spPr>
          <a:xfrm>
            <a:off x="127539" y="3066217"/>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3</a:t>
            </a:r>
          </a:p>
        </p:txBody>
      </p:sp>
      <p:sp>
        <p:nvSpPr>
          <p:cNvPr id="44" name="Rectangle 43">
            <a:hlinkClick r:id="rId7" action="ppaction://hlinksldjump"/>
            <a:extLst>
              <a:ext uri="{FF2B5EF4-FFF2-40B4-BE49-F238E27FC236}">
                <a16:creationId xmlns:a16="http://schemas.microsoft.com/office/drawing/2014/main" id="{8B77CEB7-AFCC-4C8E-B944-86E9F86B51E5}"/>
              </a:ext>
            </a:extLst>
          </p:cNvPr>
          <p:cNvSpPr/>
          <p:nvPr/>
        </p:nvSpPr>
        <p:spPr>
          <a:xfrm>
            <a:off x="127539"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7" name="Rectangle 46">
            <a:hlinkClick r:id="rId12" action="ppaction://hlinksldjump"/>
            <a:extLst>
              <a:ext uri="{FF2B5EF4-FFF2-40B4-BE49-F238E27FC236}">
                <a16:creationId xmlns:a16="http://schemas.microsoft.com/office/drawing/2014/main" id="{02126D74-1753-4991-B7CC-11679F7391A6}"/>
              </a:ext>
            </a:extLst>
          </p:cNvPr>
          <p:cNvSpPr/>
          <p:nvPr/>
        </p:nvSpPr>
        <p:spPr>
          <a:xfrm>
            <a:off x="127539" y="2668851"/>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cxnSp>
        <p:nvCxnSpPr>
          <p:cNvPr id="54" name="Straight Connector 53">
            <a:extLst>
              <a:ext uri="{FF2B5EF4-FFF2-40B4-BE49-F238E27FC236}">
                <a16:creationId xmlns:a16="http://schemas.microsoft.com/office/drawing/2014/main" id="{98568A80-9719-4E98-ABE6-93CF16DE5523}"/>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3" action="ppaction://hlinksldjump"/>
            <a:extLst>
              <a:ext uri="{FF2B5EF4-FFF2-40B4-BE49-F238E27FC236}">
                <a16:creationId xmlns:a16="http://schemas.microsoft.com/office/drawing/2014/main" id="{470B201E-5935-41F0-8AD4-B3F0A84E78FB}"/>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41" name="Picture 40">
            <a:hlinkClick r:id="rId15" action="ppaction://hlinksldjump"/>
            <a:extLst>
              <a:ext uri="{FF2B5EF4-FFF2-40B4-BE49-F238E27FC236}">
                <a16:creationId xmlns:a16="http://schemas.microsoft.com/office/drawing/2014/main" id="{DC14429F-F77F-4BD1-943D-97B16A654D09}"/>
              </a:ext>
            </a:extLst>
          </p:cNvPr>
          <p:cNvPicPr>
            <a:picLocks noChangeAspect="1"/>
          </p:cNvPicPr>
          <p:nvPr/>
        </p:nvPicPr>
        <p:blipFill>
          <a:blip r:embed="rId16"/>
          <a:stretch>
            <a:fillRect/>
          </a:stretch>
        </p:blipFill>
        <p:spPr>
          <a:xfrm>
            <a:off x="143742" y="1039387"/>
            <a:ext cx="271618" cy="365126"/>
          </a:xfrm>
          <a:prstGeom prst="rect">
            <a:avLst/>
          </a:prstGeom>
        </p:spPr>
      </p:pic>
      <p:sp>
        <p:nvSpPr>
          <p:cNvPr id="45" name="Oval 44">
            <a:extLst>
              <a:ext uri="{FF2B5EF4-FFF2-40B4-BE49-F238E27FC236}">
                <a16:creationId xmlns:a16="http://schemas.microsoft.com/office/drawing/2014/main" id="{8700C163-2E7D-4467-A35F-BB1BA6E9885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Home">
            <a:hlinkClick r:id="rId17" action="ppaction://hlinksldjump"/>
            <a:extLst>
              <a:ext uri="{FF2B5EF4-FFF2-40B4-BE49-F238E27FC236}">
                <a16:creationId xmlns:a16="http://schemas.microsoft.com/office/drawing/2014/main" id="{75A4A196-301A-4A9C-A38C-5B1C731B8A7F}"/>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5" name="Picture 54">
            <a:hlinkClick r:id="rId20" action="ppaction://hlinksldjump"/>
            <a:extLst>
              <a:ext uri="{FF2B5EF4-FFF2-40B4-BE49-F238E27FC236}">
                <a16:creationId xmlns:a16="http://schemas.microsoft.com/office/drawing/2014/main" id="{6983941E-06DE-44BA-9332-4D3ADCE6E33A}"/>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1" name="Group 50">
            <a:extLst>
              <a:ext uri="{FF2B5EF4-FFF2-40B4-BE49-F238E27FC236}">
                <a16:creationId xmlns:a16="http://schemas.microsoft.com/office/drawing/2014/main" id="{E5202BB3-D4FD-415D-8292-69BFDBDC46D2}"/>
              </a:ext>
            </a:extLst>
          </p:cNvPr>
          <p:cNvGrpSpPr/>
          <p:nvPr/>
        </p:nvGrpSpPr>
        <p:grpSpPr>
          <a:xfrm>
            <a:off x="517617" y="447810"/>
            <a:ext cx="3419884" cy="1038289"/>
            <a:chOff x="4403350" y="2045263"/>
            <a:chExt cx="3419884" cy="1038289"/>
          </a:xfrm>
        </p:grpSpPr>
        <p:pic>
          <p:nvPicPr>
            <p:cNvPr id="52" name="Picture 51">
              <a:extLst>
                <a:ext uri="{FF2B5EF4-FFF2-40B4-BE49-F238E27FC236}">
                  <a16:creationId xmlns:a16="http://schemas.microsoft.com/office/drawing/2014/main" id="{8CA3E2A3-FEAB-4CA8-A165-2309FB686333}"/>
                </a:ext>
              </a:extLst>
            </p:cNvPr>
            <p:cNvPicPr>
              <a:picLocks noChangeAspect="1"/>
            </p:cNvPicPr>
            <p:nvPr/>
          </p:nvPicPr>
          <p:blipFill>
            <a:blip r:embed="rId23"/>
            <a:stretch>
              <a:fillRect/>
            </a:stretch>
          </p:blipFill>
          <p:spPr>
            <a:xfrm>
              <a:off x="4403350" y="2045263"/>
              <a:ext cx="3120718" cy="1021201"/>
            </a:xfrm>
            <a:prstGeom prst="rect">
              <a:avLst/>
            </a:prstGeom>
          </p:spPr>
        </p:pic>
        <p:sp>
          <p:nvSpPr>
            <p:cNvPr id="59" name="Google Shape;92;p11">
              <a:extLst>
                <a:ext uri="{FF2B5EF4-FFF2-40B4-BE49-F238E27FC236}">
                  <a16:creationId xmlns:a16="http://schemas.microsoft.com/office/drawing/2014/main" id="{2953BE55-3A07-47A7-BAC6-B3DA1FCBDAC8}"/>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1" name="Picture 60">
            <a:extLst>
              <a:ext uri="{FF2B5EF4-FFF2-40B4-BE49-F238E27FC236}">
                <a16:creationId xmlns:a16="http://schemas.microsoft.com/office/drawing/2014/main" id="{6CB7D89E-1F97-4E82-810A-669B047A2076}"/>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66105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938719"/>
          </a:xfrm>
          <a:prstGeom prst="rect">
            <a:avLst/>
          </a:prstGeom>
        </p:spPr>
        <p:txBody>
          <a:bodyPr wrap="square">
            <a:spAutoFit/>
          </a:bodyPr>
          <a:lstStyle/>
          <a:p>
            <a:pPr lvl="0">
              <a:lnSpc>
                <a:spcPct val="150000"/>
              </a:lnSpc>
              <a:spcBef>
                <a:spcPts val="0"/>
              </a:spcBef>
              <a:spcAft>
                <a:spcPts val="30"/>
              </a:spcAft>
              <a:buClr>
                <a:schemeClr val="accent4"/>
              </a:buClr>
              <a:buSzPts val="1100"/>
            </a:pPr>
            <a:r>
              <a:rPr lang="en-GB" sz="1200" b="1" dirty="0">
                <a:solidFill>
                  <a:srgbClr val="000000"/>
                </a:solidFill>
                <a:latin typeface="+mn-lt"/>
                <a:cs typeface="Arial"/>
                <a:sym typeface="Arial"/>
              </a:rPr>
              <a:t>How to facilitate peer-to-peer learning in the health sector</a:t>
            </a:r>
            <a:endParaRPr lang="en-GB" sz="1100" dirty="0">
              <a:latin typeface="+mn-lt"/>
              <a:ea typeface="Arial"/>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2"/>
              </a:rPr>
              <a:t>How-to Guide </a:t>
            </a:r>
            <a:r>
              <a:rPr lang="en-GB" sz="1100" dirty="0">
                <a:latin typeface="+mn-lt"/>
                <a:hlinkClick r:id="rId2"/>
              </a:rPr>
              <a:t>(Effective Institutions Platform)</a:t>
            </a:r>
            <a:endParaRPr lang="en-GB" sz="1100" dirty="0">
              <a:latin typeface="+mn-lt"/>
              <a:ea typeface="Arial"/>
              <a:cs typeface="Arial"/>
              <a:sym typeface="Arial"/>
            </a:endParaRPr>
          </a:p>
          <a:p>
            <a:pPr marL="172800" lvl="0">
              <a:spcBef>
                <a:spcPts val="300"/>
              </a:spcBef>
              <a:spcAft>
                <a:spcPts val="0"/>
              </a:spcAft>
              <a:buClr>
                <a:schemeClr val="accent4"/>
              </a:buClr>
              <a:buSzPct val="100000"/>
              <a:defRPr/>
            </a:pPr>
            <a:r>
              <a:rPr lang="en-GB" sz="1050" dirty="0">
                <a:latin typeface="+mn-lt"/>
                <a:cs typeface="Arial"/>
                <a:sym typeface="Arial"/>
              </a:rPr>
              <a:t>User-friendly guide with information on how to engage in and generate effective peer-to-peer support and learning</a:t>
            </a: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3">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94351"/>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Setting up peer-to-peer exchanges and creating materials where people affected by health conditions can provide input</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6" action="ppaction://hlinksldjump"/>
            <a:extLst>
              <a:ext uri="{FF2B5EF4-FFF2-40B4-BE49-F238E27FC236}">
                <a16:creationId xmlns:a16="http://schemas.microsoft.com/office/drawing/2014/main" id="{986BE5A9-AAF9-40B5-800E-633B97455629}"/>
              </a:ext>
            </a:extLst>
          </p:cNvPr>
          <p:cNvSpPr/>
          <p:nvPr/>
        </p:nvSpPr>
        <p:spPr>
          <a:xfrm>
            <a:off x="126000" y="3066217"/>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3</a:t>
            </a:r>
          </a:p>
        </p:txBody>
      </p:sp>
      <p:sp>
        <p:nvSpPr>
          <p:cNvPr id="32" name="TextBox 31">
            <a:hlinkClick r:id="rId7"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8"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9" action="ppaction://hlinksldjump"/>
            <a:extLst>
              <a:ext uri="{FF2B5EF4-FFF2-40B4-BE49-F238E27FC236}">
                <a16:creationId xmlns:a16="http://schemas.microsoft.com/office/drawing/2014/main" id="{B641DC5F-EF85-4DF5-AD80-08142E6DED7C}"/>
              </a:ext>
            </a:extLst>
          </p:cNvPr>
          <p:cNvSpPr/>
          <p:nvPr/>
        </p:nvSpPr>
        <p:spPr>
          <a:xfrm>
            <a:off x="126000" y="2668908"/>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6" name="Rectangle 45">
            <a:hlinkClick r:id="rId9"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sp>
        <p:nvSpPr>
          <p:cNvPr id="41" name="Title 4">
            <a:extLst>
              <a:ext uri="{FF2B5EF4-FFF2-40B4-BE49-F238E27FC236}">
                <a16:creationId xmlns:a16="http://schemas.microsoft.com/office/drawing/2014/main" id="{AC673070-488D-4104-9491-BAFFD2B7B63F}"/>
              </a:ext>
            </a:extLst>
          </p:cNvPr>
          <p:cNvSpPr>
            <a:spLocks noGrp="1"/>
          </p:cNvSpPr>
          <p:nvPr>
            <p:ph type="title"/>
          </p:nvPr>
        </p:nvSpPr>
        <p:spPr>
          <a:xfrm>
            <a:off x="3826400" y="420308"/>
            <a:ext cx="6928954" cy="1030538"/>
          </a:xfrm>
        </p:spPr>
        <p:txBody>
          <a:bodyPr/>
          <a:lstStyle/>
          <a:p>
            <a:r>
              <a:rPr lang="en-GB" sz="2400" dirty="0"/>
              <a:t>How to input into regulatory frameworks and pricing/reimbursement/access pathways for personalised healthcare </a:t>
            </a:r>
            <a:endParaRPr lang="en-GB" sz="2400" dirty="0">
              <a:latin typeface="+mn-lt"/>
            </a:endParaRPr>
          </a:p>
        </p:txBody>
      </p:sp>
      <p:sp>
        <p:nvSpPr>
          <p:cNvPr id="47" name="TextBox 46">
            <a:extLst>
              <a:ext uri="{FF2B5EF4-FFF2-40B4-BE49-F238E27FC236}">
                <a16:creationId xmlns:a16="http://schemas.microsoft.com/office/drawing/2014/main" id="{12FC8602-F3E1-4859-AE0E-060D6FAE1B20}"/>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2" name="Picture 51">
            <a:hlinkClick r:id="rId10" action="ppaction://hlinksldjump"/>
            <a:extLst>
              <a:ext uri="{FF2B5EF4-FFF2-40B4-BE49-F238E27FC236}">
                <a16:creationId xmlns:a16="http://schemas.microsoft.com/office/drawing/2014/main" id="{91DB92FE-9441-47F7-837C-48CD341FF50D}"/>
              </a:ext>
            </a:extLst>
          </p:cNvPr>
          <p:cNvPicPr>
            <a:picLocks noChangeAspect="1"/>
          </p:cNvPicPr>
          <p:nvPr/>
        </p:nvPicPr>
        <p:blipFill>
          <a:blip r:embed="rId11"/>
          <a:stretch>
            <a:fillRect/>
          </a:stretch>
        </p:blipFill>
        <p:spPr>
          <a:xfrm>
            <a:off x="11721894" y="6444186"/>
            <a:ext cx="310923" cy="317019"/>
          </a:xfrm>
          <a:prstGeom prst="rect">
            <a:avLst/>
          </a:prstGeom>
        </p:spPr>
      </p:pic>
      <p:pic>
        <p:nvPicPr>
          <p:cNvPr id="43" name="Picture 42">
            <a:hlinkClick r:id="rId12" action="ppaction://hlinksldjump"/>
            <a:extLst>
              <a:ext uri="{FF2B5EF4-FFF2-40B4-BE49-F238E27FC236}">
                <a16:creationId xmlns:a16="http://schemas.microsoft.com/office/drawing/2014/main" id="{7E77DCBC-6D24-404B-B07A-A73A0B4D7C36}"/>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44" name="Picture 43">
            <a:hlinkClick r:id="rId14" action="ppaction://hlinksldjump"/>
            <a:extLst>
              <a:ext uri="{FF2B5EF4-FFF2-40B4-BE49-F238E27FC236}">
                <a16:creationId xmlns:a16="http://schemas.microsoft.com/office/drawing/2014/main" id="{B5645202-0631-4E64-91C2-45BE2A239362}"/>
              </a:ext>
            </a:extLst>
          </p:cNvPr>
          <p:cNvPicPr>
            <a:picLocks noChangeAspect="1"/>
          </p:cNvPicPr>
          <p:nvPr/>
        </p:nvPicPr>
        <p:blipFill>
          <a:blip r:embed="rId15"/>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102C2B75-6157-4FED-BAC1-F3CAFC81304A}"/>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6" action="ppaction://hlinksldjump"/>
            <a:extLst>
              <a:ext uri="{FF2B5EF4-FFF2-40B4-BE49-F238E27FC236}">
                <a16:creationId xmlns:a16="http://schemas.microsoft.com/office/drawing/2014/main" id="{865361CF-F1DE-4A23-9798-81B6E9B2D49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55" name="Picture 54">
            <a:hlinkClick r:id="rId19" action="ppaction://hlinksldjump"/>
            <a:extLst>
              <a:ext uri="{FF2B5EF4-FFF2-40B4-BE49-F238E27FC236}">
                <a16:creationId xmlns:a16="http://schemas.microsoft.com/office/drawing/2014/main" id="{AE52D306-B9B8-4581-8928-563BC3C1594B}"/>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1" name="Group 30">
            <a:extLst>
              <a:ext uri="{FF2B5EF4-FFF2-40B4-BE49-F238E27FC236}">
                <a16:creationId xmlns:a16="http://schemas.microsoft.com/office/drawing/2014/main" id="{BA78822B-5D0D-4A43-B83C-38729EB4AF55}"/>
              </a:ext>
            </a:extLst>
          </p:cNvPr>
          <p:cNvGrpSpPr/>
          <p:nvPr/>
        </p:nvGrpSpPr>
        <p:grpSpPr>
          <a:xfrm>
            <a:off x="517617" y="447810"/>
            <a:ext cx="3419884" cy="1038289"/>
            <a:chOff x="4403350" y="2045263"/>
            <a:chExt cx="3419884" cy="1038289"/>
          </a:xfrm>
        </p:grpSpPr>
        <p:pic>
          <p:nvPicPr>
            <p:cNvPr id="36" name="Picture 35">
              <a:extLst>
                <a:ext uri="{FF2B5EF4-FFF2-40B4-BE49-F238E27FC236}">
                  <a16:creationId xmlns:a16="http://schemas.microsoft.com/office/drawing/2014/main" id="{61BADF16-0865-4F18-ABB7-C778B6539CDE}"/>
                </a:ext>
              </a:extLst>
            </p:cNvPr>
            <p:cNvPicPr>
              <a:picLocks noChangeAspect="1"/>
            </p:cNvPicPr>
            <p:nvPr/>
          </p:nvPicPr>
          <p:blipFill>
            <a:blip r:embed="rId22"/>
            <a:stretch>
              <a:fillRect/>
            </a:stretch>
          </p:blipFill>
          <p:spPr>
            <a:xfrm>
              <a:off x="4403350" y="2045263"/>
              <a:ext cx="3120718" cy="1021201"/>
            </a:xfrm>
            <a:prstGeom prst="rect">
              <a:avLst/>
            </a:prstGeom>
          </p:spPr>
        </p:pic>
        <p:sp>
          <p:nvSpPr>
            <p:cNvPr id="56" name="Google Shape;92;p11">
              <a:extLst>
                <a:ext uri="{FF2B5EF4-FFF2-40B4-BE49-F238E27FC236}">
                  <a16:creationId xmlns:a16="http://schemas.microsoft.com/office/drawing/2014/main" id="{AF975594-83F2-4832-AE10-7D0AD4F90247}"/>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58" name="Picture 57">
            <a:extLst>
              <a:ext uri="{FF2B5EF4-FFF2-40B4-BE49-F238E27FC236}">
                <a16:creationId xmlns:a16="http://schemas.microsoft.com/office/drawing/2014/main" id="{1B542421-079F-40F5-94F7-3EE3903E9703}"/>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171251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316019"/>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 resource bank of previous learnings and engagement in Health Technology Assessment (HTA) decision making</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hlinkClick r:id="rId3"/>
              </a:rPr>
              <a:t>Resource bank </a:t>
            </a:r>
            <a:r>
              <a:rPr lang="en-GB" sz="1100" u="sng" dirty="0">
                <a:solidFill>
                  <a:schemeClr val="hlink"/>
                </a:solidFill>
                <a:latin typeface="+mn-lt"/>
                <a:hlinkClick r:id="rId3"/>
              </a:rPr>
              <a:t>(European Patients Forum)</a:t>
            </a:r>
            <a:r>
              <a:rPr lang="en-GB" sz="1100" dirty="0">
                <a:solidFill>
                  <a:schemeClr val="hlink"/>
                </a:solidFill>
                <a:latin typeface="+mn-lt"/>
              </a:rPr>
              <a:t> </a:t>
            </a:r>
          </a:p>
          <a:p>
            <a:pPr marL="172800" lvl="0">
              <a:spcBef>
                <a:spcPts val="300"/>
              </a:spcBef>
              <a:spcAft>
                <a:spcPts val="0"/>
              </a:spcAft>
              <a:buClr>
                <a:srgbClr val="47A3FF"/>
              </a:buClr>
              <a:buSzPct val="100000"/>
            </a:pPr>
            <a:r>
              <a:rPr lang="en-GB" sz="1050" dirty="0">
                <a:latin typeface="+mn-lt"/>
                <a:ea typeface="Arial"/>
                <a:cs typeface="Arial"/>
                <a:sym typeface="Arial"/>
              </a:rPr>
              <a:t>Surveys of previous engagement of health organisations in HTA decision making including level and type of involvement and outcome</a:t>
            </a:r>
          </a:p>
          <a:p>
            <a:pPr marL="172800" lvl="0">
              <a:spcBef>
                <a:spcPts val="300"/>
              </a:spcBef>
              <a:spcAft>
                <a:spcPts val="0"/>
              </a:spcAft>
              <a:buClr>
                <a:srgbClr val="47A3FF"/>
              </a:buClr>
              <a:buSzPct val="100000"/>
            </a:pPr>
            <a:endParaRPr lang="en-GB" sz="1050" dirty="0">
              <a:latin typeface="+mn-lt"/>
              <a:ea typeface="Arial"/>
              <a:cs typeface="Arial"/>
              <a:sym typeface="Arial"/>
            </a:endParaRPr>
          </a:p>
          <a:p>
            <a:pPr marL="172800" lvl="0">
              <a:spcBef>
                <a:spcPts val="300"/>
              </a:spcBef>
              <a:spcAft>
                <a:spcPts val="0"/>
              </a:spcAft>
              <a:buClr>
                <a:srgbClr val="47A3FF"/>
              </a:buClr>
              <a:buSzPct val="100000"/>
            </a:pPr>
            <a:r>
              <a:rPr lang="en-GB" sz="1200" b="1" dirty="0">
                <a:latin typeface="+mn-lt"/>
                <a:ea typeface="Arial"/>
                <a:cs typeface="Arial"/>
                <a:sym typeface="Arial"/>
              </a:rPr>
              <a:t>About ethical challenges in the care of young people in relation to gender identity</a:t>
            </a:r>
          </a:p>
          <a:p>
            <a:pPr marL="172800" lvl="0">
              <a:spcBef>
                <a:spcPts val="300"/>
              </a:spcBef>
              <a:spcAft>
                <a:spcPts val="0"/>
              </a:spcAft>
              <a:buClr>
                <a:srgbClr val="47A3FF"/>
              </a:buClr>
              <a:buSzPct val="100000"/>
            </a:pPr>
            <a:endParaRPr lang="en-GB" sz="1050" b="1" dirty="0">
              <a:latin typeface="+mn-lt"/>
              <a:ea typeface="Arial"/>
              <a:cs typeface="Arial"/>
              <a:sym typeface="Arial"/>
            </a:endParaRPr>
          </a:p>
          <a:p>
            <a:pPr marL="344250" lvl="0" indent="-171450">
              <a:spcBef>
                <a:spcPts val="300"/>
              </a:spcBef>
              <a:spcAft>
                <a:spcPts val="0"/>
              </a:spcAft>
              <a:buClr>
                <a:srgbClr val="47A3FF"/>
              </a:buClr>
              <a:buSzPct val="100000"/>
              <a:buFont typeface="Arial" panose="020B0604020202020204" pitchFamily="34" charset="0"/>
              <a:buChar char="•"/>
            </a:pPr>
            <a:r>
              <a:rPr lang="en-GB" sz="1100" b="1" dirty="0">
                <a:latin typeface="+mn-lt"/>
                <a:ea typeface="Arial"/>
                <a:cs typeface="Arial"/>
                <a:sym typeface="Arial"/>
                <a:hlinkClick r:id="rId4"/>
              </a:rPr>
              <a:t>Summary</a:t>
            </a:r>
            <a:r>
              <a:rPr lang="en-GB" sz="1100" dirty="0">
                <a:latin typeface="+mn-lt"/>
                <a:ea typeface="Arial"/>
                <a:cs typeface="Arial"/>
                <a:sym typeface="Arial"/>
                <a:hlinkClick r:id="rId4"/>
              </a:rPr>
              <a:t> (Nuffield Bioethics)</a:t>
            </a:r>
            <a:endParaRPr lang="en-GB" sz="1100" dirty="0">
              <a:latin typeface="+mn-lt"/>
              <a:ea typeface="Arial"/>
              <a:cs typeface="Arial"/>
              <a:sym typeface="Arial"/>
            </a:endParaRPr>
          </a:p>
          <a:p>
            <a:pPr marL="172800" lvl="0">
              <a:spcBef>
                <a:spcPts val="300"/>
              </a:spcBef>
              <a:spcAft>
                <a:spcPts val="0"/>
              </a:spcAft>
              <a:buClr>
                <a:srgbClr val="47A3FF"/>
              </a:buClr>
              <a:buSzPct val="100000"/>
            </a:pPr>
            <a:r>
              <a:rPr lang="en-GB" sz="1100" dirty="0">
                <a:latin typeface="+mn-lt"/>
                <a:ea typeface="Arial"/>
                <a:cs typeface="Arial"/>
                <a:sym typeface="Arial"/>
              </a:rPr>
              <a:t>A summary of a series of meetings exploring experiences, expertise and ethical challenges in the care and treatment of young people in the UK in relation to their gender identity</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5">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Setting up peer-to-peer exchanges and creating materials where people affected by health conditions can provide input</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8"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9"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sp>
        <p:nvSpPr>
          <p:cNvPr id="45" name="Title 4">
            <a:extLst>
              <a:ext uri="{FF2B5EF4-FFF2-40B4-BE49-F238E27FC236}">
                <a16:creationId xmlns:a16="http://schemas.microsoft.com/office/drawing/2014/main" id="{C8ECBB74-4908-4816-B871-106E7932120F}"/>
              </a:ext>
            </a:extLst>
          </p:cNvPr>
          <p:cNvSpPr>
            <a:spLocks noGrp="1"/>
          </p:cNvSpPr>
          <p:nvPr>
            <p:ph type="title"/>
          </p:nvPr>
        </p:nvSpPr>
        <p:spPr>
          <a:xfrm>
            <a:off x="3826400" y="420308"/>
            <a:ext cx="6928954" cy="1030538"/>
          </a:xfrm>
        </p:spPr>
        <p:txBody>
          <a:bodyPr/>
          <a:lstStyle/>
          <a:p>
            <a:r>
              <a:rPr lang="en-GB" sz="2400" dirty="0"/>
              <a:t>How to input into regulatory frameworks and pricing/reimbursement/access pathways for personalised healthcare </a:t>
            </a:r>
            <a:endParaRPr lang="en-GB" sz="2400" dirty="0">
              <a:latin typeface="+mn-lt"/>
            </a:endParaRPr>
          </a:p>
        </p:txBody>
      </p:sp>
      <p:sp>
        <p:nvSpPr>
          <p:cNvPr id="46" name="TextBox 45">
            <a:extLst>
              <a:ext uri="{FF2B5EF4-FFF2-40B4-BE49-F238E27FC236}">
                <a16:creationId xmlns:a16="http://schemas.microsoft.com/office/drawing/2014/main" id="{CAD80608-3E81-4E4F-AA3B-FC0F179C733F}"/>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6" name="Picture 55">
            <a:hlinkClick r:id="rId10" action="ppaction://hlinksldjump"/>
            <a:extLst>
              <a:ext uri="{FF2B5EF4-FFF2-40B4-BE49-F238E27FC236}">
                <a16:creationId xmlns:a16="http://schemas.microsoft.com/office/drawing/2014/main" id="{6CFBF450-64F6-46D9-AFD9-E2FC72E55C35}"/>
              </a:ext>
            </a:extLst>
          </p:cNvPr>
          <p:cNvPicPr>
            <a:picLocks noChangeAspect="1"/>
          </p:cNvPicPr>
          <p:nvPr/>
        </p:nvPicPr>
        <p:blipFill>
          <a:blip r:embed="rId11"/>
          <a:stretch>
            <a:fillRect/>
          </a:stretch>
        </p:blipFill>
        <p:spPr>
          <a:xfrm>
            <a:off x="11721894" y="6444186"/>
            <a:ext cx="310923" cy="317019"/>
          </a:xfrm>
          <a:prstGeom prst="rect">
            <a:avLst/>
          </a:prstGeom>
        </p:spPr>
      </p:pic>
      <p:cxnSp>
        <p:nvCxnSpPr>
          <p:cNvPr id="43" name="Straight Connector 42">
            <a:extLst>
              <a:ext uri="{FF2B5EF4-FFF2-40B4-BE49-F238E27FC236}">
                <a16:creationId xmlns:a16="http://schemas.microsoft.com/office/drawing/2014/main" id="{4F3904DB-51AC-415C-ADC7-D92A3D81E9A3}"/>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4" name="Rectangle 43">
            <a:hlinkClick r:id="rId12" action="ppaction://hlinksldjump"/>
            <a:extLst>
              <a:ext uri="{FF2B5EF4-FFF2-40B4-BE49-F238E27FC236}">
                <a16:creationId xmlns:a16="http://schemas.microsoft.com/office/drawing/2014/main" id="{B84A8F7E-32FB-43A1-BC9C-0F176DB7AFDE}"/>
              </a:ext>
            </a:extLst>
          </p:cNvPr>
          <p:cNvSpPr/>
          <p:nvPr/>
        </p:nvSpPr>
        <p:spPr>
          <a:xfrm>
            <a:off x="126000" y="3066217"/>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3</a:t>
            </a:r>
          </a:p>
        </p:txBody>
      </p:sp>
      <p:sp>
        <p:nvSpPr>
          <p:cNvPr id="52" name="Rectangle 51">
            <a:hlinkClick r:id="rId13" action="ppaction://hlinksldjump"/>
            <a:extLst>
              <a:ext uri="{FF2B5EF4-FFF2-40B4-BE49-F238E27FC236}">
                <a16:creationId xmlns:a16="http://schemas.microsoft.com/office/drawing/2014/main" id="{F9CD06E8-F5B6-4970-8BD7-2D3B6FB1F951}"/>
              </a:ext>
            </a:extLst>
          </p:cNvPr>
          <p:cNvSpPr/>
          <p:nvPr/>
        </p:nvSpPr>
        <p:spPr>
          <a:xfrm>
            <a:off x="126000" y="2668908"/>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4" name="Rectangle 53">
            <a:hlinkClick r:id="rId13" action="ppaction://hlinksldjump"/>
            <a:extLst>
              <a:ext uri="{FF2B5EF4-FFF2-40B4-BE49-F238E27FC236}">
                <a16:creationId xmlns:a16="http://schemas.microsoft.com/office/drawing/2014/main" id="{2AD12D66-10C0-49A6-BE22-CC9F13D5AD37}"/>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35" name="Picture 34">
            <a:hlinkClick r:id="rId14" action="ppaction://hlinksldjump"/>
            <a:extLst>
              <a:ext uri="{FF2B5EF4-FFF2-40B4-BE49-F238E27FC236}">
                <a16:creationId xmlns:a16="http://schemas.microsoft.com/office/drawing/2014/main" id="{405A5B9F-14BD-418D-9EFA-C6F866032B12}"/>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41" name="Picture 40">
            <a:hlinkClick r:id="rId16" action="ppaction://hlinksldjump"/>
            <a:extLst>
              <a:ext uri="{FF2B5EF4-FFF2-40B4-BE49-F238E27FC236}">
                <a16:creationId xmlns:a16="http://schemas.microsoft.com/office/drawing/2014/main" id="{7B58FFFB-3B6B-48FE-997F-736BE403E0FF}"/>
              </a:ext>
            </a:extLst>
          </p:cNvPr>
          <p:cNvPicPr>
            <a:picLocks noChangeAspect="1"/>
          </p:cNvPicPr>
          <p:nvPr/>
        </p:nvPicPr>
        <p:blipFill>
          <a:blip r:embed="rId17"/>
          <a:stretch>
            <a:fillRect/>
          </a:stretch>
        </p:blipFill>
        <p:spPr>
          <a:xfrm>
            <a:off x="143742" y="1039387"/>
            <a:ext cx="271618" cy="365126"/>
          </a:xfrm>
          <a:prstGeom prst="rect">
            <a:avLst/>
          </a:prstGeom>
        </p:spPr>
      </p:pic>
      <p:sp>
        <p:nvSpPr>
          <p:cNvPr id="47" name="Oval 46">
            <a:extLst>
              <a:ext uri="{FF2B5EF4-FFF2-40B4-BE49-F238E27FC236}">
                <a16:creationId xmlns:a16="http://schemas.microsoft.com/office/drawing/2014/main" id="{835310BA-2EF8-49F0-AA5F-DB9755DDE085}"/>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18" action="ppaction://hlinksldjump"/>
            <a:extLst>
              <a:ext uri="{FF2B5EF4-FFF2-40B4-BE49-F238E27FC236}">
                <a16:creationId xmlns:a16="http://schemas.microsoft.com/office/drawing/2014/main" id="{A455733C-E90A-4779-892A-02E19E6C6F0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55" name="Picture 54">
            <a:hlinkClick r:id="rId21" action="ppaction://hlinksldjump"/>
            <a:extLst>
              <a:ext uri="{FF2B5EF4-FFF2-40B4-BE49-F238E27FC236}">
                <a16:creationId xmlns:a16="http://schemas.microsoft.com/office/drawing/2014/main" id="{EC342BD9-1467-4AEF-B959-B19FB80AB5CA}"/>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31" name="Group 30">
            <a:extLst>
              <a:ext uri="{FF2B5EF4-FFF2-40B4-BE49-F238E27FC236}">
                <a16:creationId xmlns:a16="http://schemas.microsoft.com/office/drawing/2014/main" id="{A05506E2-E2B5-4E6E-B113-2553C1DEFF7F}"/>
              </a:ext>
            </a:extLst>
          </p:cNvPr>
          <p:cNvGrpSpPr/>
          <p:nvPr/>
        </p:nvGrpSpPr>
        <p:grpSpPr>
          <a:xfrm>
            <a:off x="517617" y="447810"/>
            <a:ext cx="3419884" cy="1038289"/>
            <a:chOff x="4403350" y="2045263"/>
            <a:chExt cx="3419884" cy="1038289"/>
          </a:xfrm>
        </p:grpSpPr>
        <p:pic>
          <p:nvPicPr>
            <p:cNvPr id="36" name="Picture 35">
              <a:extLst>
                <a:ext uri="{FF2B5EF4-FFF2-40B4-BE49-F238E27FC236}">
                  <a16:creationId xmlns:a16="http://schemas.microsoft.com/office/drawing/2014/main" id="{6ABB5813-2615-4A0F-9B3B-44F47DFF95B3}"/>
                </a:ext>
              </a:extLst>
            </p:cNvPr>
            <p:cNvPicPr>
              <a:picLocks noChangeAspect="1"/>
            </p:cNvPicPr>
            <p:nvPr/>
          </p:nvPicPr>
          <p:blipFill>
            <a:blip r:embed="rId24"/>
            <a:stretch>
              <a:fillRect/>
            </a:stretch>
          </p:blipFill>
          <p:spPr>
            <a:xfrm>
              <a:off x="4403350" y="2045263"/>
              <a:ext cx="3120718" cy="1021201"/>
            </a:xfrm>
            <a:prstGeom prst="rect">
              <a:avLst/>
            </a:prstGeom>
          </p:spPr>
        </p:pic>
        <p:sp>
          <p:nvSpPr>
            <p:cNvPr id="57" name="Google Shape;92;p11">
              <a:extLst>
                <a:ext uri="{FF2B5EF4-FFF2-40B4-BE49-F238E27FC236}">
                  <a16:creationId xmlns:a16="http://schemas.microsoft.com/office/drawing/2014/main" id="{E11D9E0D-54C1-4D1D-B6DC-C551B4F6980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59" name="Picture 58">
            <a:extLst>
              <a:ext uri="{FF2B5EF4-FFF2-40B4-BE49-F238E27FC236}">
                <a16:creationId xmlns:a16="http://schemas.microsoft.com/office/drawing/2014/main" id="{57342AD9-9D79-440D-9C49-950BB6D69D69}"/>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7BA2118D-0D64-48BF-9B67-BC537C339E9C}"/>
              </a:ext>
            </a:extLst>
          </p:cNvPr>
          <p:cNvSpPr/>
          <p:nvPr/>
        </p:nvSpPr>
        <p:spPr>
          <a:xfrm>
            <a:off x="4369000" y="37275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41538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6715863" cy="4570482"/>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How to advocate for HTA processes incorporating input from those affected by conditions </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3"/>
              </a:rPr>
              <a:t>Policy Briefing </a:t>
            </a:r>
            <a:r>
              <a:rPr lang="en-GB" sz="1100" dirty="0">
                <a:latin typeface="+mn-lt"/>
                <a:hlinkClick r:id="rId3"/>
              </a:rPr>
              <a:t>(International Alliance of Patient Organisations)</a:t>
            </a:r>
            <a:r>
              <a:rPr lang="en-GB" sz="1100" dirty="0">
                <a:latin typeface="+mn-lt"/>
              </a:rPr>
              <a:t> </a:t>
            </a:r>
          </a:p>
          <a:p>
            <a:pPr marL="172800" lvl="0">
              <a:spcBef>
                <a:spcPts val="300"/>
              </a:spcBef>
              <a:spcAft>
                <a:spcPts val="0"/>
              </a:spcAft>
              <a:buClr>
                <a:srgbClr val="47A3FF"/>
              </a:buClr>
              <a:buSzPct val="100000"/>
            </a:pPr>
            <a:r>
              <a:rPr lang="en-GB" sz="1100" dirty="0">
                <a:latin typeface="+mn-lt"/>
                <a:ea typeface="Arial"/>
                <a:cs typeface="Arial"/>
                <a:sym typeface="Arial"/>
              </a:rPr>
              <a:t>Key arguments on the value of input from those affected by conditions in HTA processes</a:t>
            </a:r>
          </a:p>
          <a:p>
            <a:pPr marL="172800" lvl="0">
              <a:lnSpc>
                <a:spcPts val="500"/>
              </a:lnSpc>
              <a:spcBef>
                <a:spcPts val="300"/>
              </a:spcBef>
              <a:spcAft>
                <a:spcPts val="0"/>
              </a:spcAft>
              <a:buClr>
                <a:srgbClr val="47A3FF"/>
              </a:buClr>
              <a:buSzPct val="100000"/>
            </a:pPr>
            <a:endParaRPr lang="en-GB" sz="1400" b="1" u="sng"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5"/>
              </a:rPr>
              <a:t>Position Paper </a:t>
            </a:r>
            <a:r>
              <a:rPr lang="en-GB" sz="1100" dirty="0">
                <a:latin typeface="+mn-lt"/>
                <a:hlinkClick r:id="rId5"/>
              </a:rPr>
              <a:t>(Workgroup of European Cancer Patient Advocacy Networks)</a:t>
            </a:r>
            <a:endParaRPr lang="en-GB" sz="1100" dirty="0">
              <a:solidFill>
                <a:schemeClr val="hlink"/>
              </a:solidFill>
              <a:latin typeface="+mn-lt"/>
              <a:cs typeface="Arial"/>
              <a:sym typeface="Arial"/>
            </a:endParaRPr>
          </a:p>
          <a:p>
            <a:pPr marL="172800" lvl="0" eaLnBrk="1" fontAlgn="auto" hangingPunct="1">
              <a:spcBef>
                <a:spcPts val="300"/>
              </a:spcBef>
              <a:spcAft>
                <a:spcPts val="0"/>
              </a:spcAft>
              <a:buClr>
                <a:schemeClr val="dk1"/>
              </a:buClr>
              <a:buSzPts val="1100"/>
              <a:defRPr/>
            </a:pPr>
            <a:r>
              <a:rPr lang="en-GB" sz="1100" dirty="0">
                <a:latin typeface="+mn-lt"/>
              </a:rPr>
              <a:t>The advances of further EU integration of HTA, and considerations </a:t>
            </a:r>
            <a:r>
              <a:rPr lang="en-GB" sz="1100" dirty="0">
                <a:latin typeface="+mn-lt"/>
                <a:sym typeface="Arial"/>
              </a:rPr>
              <a:t>around meaningful input from people affected by conditions</a:t>
            </a:r>
            <a:endParaRPr lang="en-GB" sz="1100" dirty="0">
              <a:latin typeface="+mn-lt"/>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a:spcBef>
                <a:spcPts val="0"/>
              </a:spcBef>
              <a:spcAft>
                <a:spcPts val="600"/>
              </a:spcAft>
              <a:buClr>
                <a:srgbClr val="000000"/>
              </a:buClr>
              <a:buSzPts val="1100"/>
            </a:pPr>
            <a:r>
              <a:rPr lang="en-GB" sz="1200" b="1" dirty="0">
                <a:latin typeface="+mn-lt"/>
                <a:cs typeface="Arial"/>
                <a:sym typeface="Arial"/>
              </a:rPr>
              <a:t>How to provide input into HTA decision making</a:t>
            </a:r>
          </a:p>
          <a:p>
            <a:pPr marL="171450" lvl="0" indent="-171450">
              <a:spcBef>
                <a:spcPts val="300"/>
              </a:spcBef>
              <a:spcAft>
                <a:spcPts val="0"/>
              </a:spcAft>
              <a:buClr>
                <a:srgbClr val="458DF4"/>
              </a:buClr>
              <a:buSzPts val="1100"/>
              <a:buFont typeface="Arial" panose="020B0604020202020204" pitchFamily="34" charset="0"/>
              <a:buChar char="•"/>
            </a:pPr>
            <a:r>
              <a:rPr lang="en-GB" sz="1100" b="1" dirty="0">
                <a:solidFill>
                  <a:schemeClr val="dk1"/>
                </a:solidFill>
                <a:latin typeface="+mn-lt"/>
                <a:ea typeface="Arial"/>
                <a:cs typeface="Arial"/>
                <a:sym typeface="Arial"/>
                <a:hlinkClick r:id="rId6"/>
              </a:rPr>
              <a:t>Webinar </a:t>
            </a:r>
            <a:r>
              <a:rPr lang="en-GB" sz="1100" dirty="0">
                <a:solidFill>
                  <a:schemeClr val="dk1"/>
                </a:solidFill>
                <a:latin typeface="+mn-lt"/>
                <a:ea typeface="Arial"/>
                <a:cs typeface="Arial"/>
                <a:sym typeface="Arial"/>
                <a:hlinkClick r:id="rId6"/>
              </a:rPr>
              <a:t>(European Patients' Academy)</a:t>
            </a:r>
            <a:r>
              <a:rPr lang="en-GB" sz="1100" dirty="0">
                <a:solidFill>
                  <a:schemeClr val="dk1"/>
                </a:solidFill>
                <a:latin typeface="+mn-lt"/>
                <a:ea typeface="Arial"/>
                <a:cs typeface="Arial"/>
                <a:sym typeface="Arial"/>
              </a:rPr>
              <a:t> </a:t>
            </a:r>
          </a:p>
          <a:p>
            <a:pPr marL="172800" lvl="0">
              <a:spcBef>
                <a:spcPts val="300"/>
              </a:spcBef>
              <a:spcAft>
                <a:spcPts val="0"/>
              </a:spcAft>
              <a:buClr>
                <a:schemeClr val="dk1"/>
              </a:buClr>
              <a:buSzPts val="1100"/>
            </a:pPr>
            <a:r>
              <a:rPr lang="en-GB" sz="1100" dirty="0">
                <a:solidFill>
                  <a:schemeClr val="dk1"/>
                </a:solidFill>
                <a:latin typeface="+mn-lt"/>
                <a:ea typeface="Arial"/>
                <a:cs typeface="Arial"/>
                <a:sym typeface="Arial"/>
              </a:rPr>
              <a:t>Guidance on involvement in regulatory processes and the best approach for interaction with relevant authorities</a:t>
            </a:r>
          </a:p>
          <a:p>
            <a:pPr marL="172800" lvl="0">
              <a:lnSpc>
                <a:spcPts val="500"/>
              </a:lnSpc>
              <a:spcBef>
                <a:spcPts val="300"/>
              </a:spcBef>
              <a:spcAft>
                <a:spcPts val="0"/>
              </a:spcAft>
              <a:buClr>
                <a:schemeClr val="dk1"/>
              </a:buClr>
              <a:buSzPts val="1100"/>
            </a:pPr>
            <a:endParaRPr lang="en-GB" sz="1100" dirty="0">
              <a:solidFill>
                <a:schemeClr val="dk1"/>
              </a:solidFill>
              <a:latin typeface="+mn-lt"/>
              <a:ea typeface="Arial"/>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u="sng" dirty="0">
                <a:solidFill>
                  <a:schemeClr val="hlink"/>
                </a:solidFill>
                <a:latin typeface="+mn-lt"/>
                <a:hlinkClick r:id="rId7"/>
              </a:rPr>
              <a:t>Toolkit </a:t>
            </a:r>
            <a:r>
              <a:rPr lang="en-GB" sz="1100" u="sng" dirty="0">
                <a:solidFill>
                  <a:schemeClr val="hlink"/>
                </a:solidFill>
                <a:latin typeface="+mn-lt"/>
                <a:hlinkClick r:id="rId7"/>
              </a:rPr>
              <a:t>(European Patients' Academy)</a:t>
            </a:r>
            <a:r>
              <a:rPr lang="en-GB" sz="1100" dirty="0">
                <a:solidFill>
                  <a:schemeClr val="hlink"/>
                </a:solidFill>
                <a:latin typeface="+mn-lt"/>
              </a:rPr>
              <a:t> </a:t>
            </a:r>
          </a:p>
          <a:p>
            <a:pPr marL="172800" lvl="0" eaLnBrk="1" fontAlgn="auto" hangingPunct="1">
              <a:spcBef>
                <a:spcPts val="300"/>
              </a:spcBef>
              <a:spcAft>
                <a:spcPts val="0"/>
              </a:spcAft>
              <a:buClr>
                <a:schemeClr val="dk1"/>
              </a:buClr>
              <a:buSzPts val="1100"/>
              <a:defRPr/>
            </a:pPr>
            <a:r>
              <a:rPr lang="en-GB" sz="1100" dirty="0">
                <a:solidFill>
                  <a:schemeClr val="dk1"/>
                </a:solidFill>
                <a:latin typeface="+mn-lt"/>
                <a:ea typeface="Arial"/>
                <a:cs typeface="Arial"/>
                <a:sym typeface="Arial"/>
              </a:rPr>
              <a:t>Areas for involvement in HTA decision-making and guidance on stages of input</a:t>
            </a:r>
          </a:p>
          <a:p>
            <a:pPr marL="172800" lvl="0" eaLnBrk="1" fontAlgn="auto" hangingPunct="1">
              <a:lnSpc>
                <a:spcPts val="500"/>
              </a:lnSpc>
              <a:spcBef>
                <a:spcPts val="300"/>
              </a:spcBef>
              <a:spcAft>
                <a:spcPts val="0"/>
              </a:spcAft>
              <a:buClr>
                <a:schemeClr val="dk1"/>
              </a:buClr>
              <a:buSzPts val="1100"/>
              <a:defRPr/>
            </a:pPr>
            <a:endParaRPr lang="en-GB" sz="1100" dirty="0">
              <a:solidFill>
                <a:schemeClr val="dk1"/>
              </a:solidFill>
              <a:latin typeface="+mn-lt"/>
              <a:ea typeface="Arial"/>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8"/>
              </a:rPr>
              <a:t>How-to guide </a:t>
            </a:r>
            <a:r>
              <a:rPr lang="en-GB" sz="1100" dirty="0">
                <a:latin typeface="+mn-lt"/>
                <a:hlinkClick r:id="rId8"/>
              </a:rPr>
              <a:t>(Treat-NMD Neuromuscular Network)</a:t>
            </a:r>
            <a:endParaRPr lang="en-GB" sz="1100" dirty="0">
              <a:latin typeface="+mn-lt"/>
            </a:endParaRPr>
          </a:p>
          <a:p>
            <a:pPr marL="172800" lvl="0" eaLnBrk="1" fontAlgn="auto" hangingPunct="1">
              <a:spcBef>
                <a:spcPts val="300"/>
              </a:spcBef>
              <a:spcAft>
                <a:spcPts val="0"/>
              </a:spcAft>
              <a:buClr>
                <a:schemeClr val="dk1"/>
              </a:buClr>
              <a:buSzPts val="1100"/>
              <a:defRPr/>
            </a:pPr>
            <a:r>
              <a:rPr lang="en-GB" sz="1050" dirty="0">
                <a:latin typeface="+mn-lt"/>
              </a:rPr>
              <a:t>Guidance on how to set up a registry to collect information from people affected by conditions that can inform input in to HTA processes</a:t>
            </a:r>
          </a:p>
          <a:p>
            <a:pPr marL="172800" lvl="0" eaLnBrk="1" fontAlgn="auto" hangingPunct="1">
              <a:lnSpc>
                <a:spcPts val="600"/>
              </a:lnSpc>
              <a:spcBef>
                <a:spcPts val="300"/>
              </a:spcBef>
              <a:spcAft>
                <a:spcPts val="0"/>
              </a:spcAft>
              <a:buClr>
                <a:schemeClr val="dk1"/>
              </a:buClr>
              <a:buSzPts val="1100"/>
              <a:defRPr/>
            </a:pPr>
            <a:endParaRPr lang="en-GB" sz="1100" dirty="0">
              <a:latin typeface="+mn-lt"/>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9">
                  <a:extLst>
                    <a:ext uri="{A12FA001-AC4F-418D-AE19-62706E023703}">
                      <ahyp:hlinkClr xmlns:ahyp="http://schemas.microsoft.com/office/drawing/2018/hyperlinkcolor" val="tx"/>
                    </a:ext>
                  </a:extLst>
                </a:hlinkClick>
              </a:rPr>
              <a:t>Whitepaper </a:t>
            </a:r>
            <a:r>
              <a:rPr lang="en-GB" sz="1100" dirty="0">
                <a:latin typeface="+mn-lt"/>
                <a:hlinkClick r:id="rId9">
                  <a:extLst>
                    <a:ext uri="{A12FA001-AC4F-418D-AE19-62706E023703}">
                      <ahyp:hlinkClr xmlns:ahyp="http://schemas.microsoft.com/office/drawing/2018/hyperlinkcolor" val="tx"/>
                    </a:ext>
                  </a:extLst>
                </a:hlinkClick>
              </a:rPr>
              <a:t>(Consumers Health Forum of Australia)</a:t>
            </a:r>
            <a:endParaRPr lang="en-GB" sz="1100" dirty="0">
              <a:latin typeface="+mn-lt"/>
            </a:endParaRPr>
          </a:p>
          <a:p>
            <a:pPr marL="172800" lvl="0" eaLnBrk="1" fontAlgn="auto" hangingPunct="1">
              <a:spcBef>
                <a:spcPts val="300"/>
              </a:spcBef>
              <a:spcAft>
                <a:spcPts val="0"/>
              </a:spcAft>
              <a:buClr>
                <a:schemeClr val="dk1"/>
              </a:buClr>
              <a:buSzPts val="1100"/>
              <a:defRPr/>
            </a:pPr>
            <a:r>
              <a:rPr lang="en-GB" sz="1050" dirty="0">
                <a:latin typeface="+mn-lt"/>
              </a:rPr>
              <a:t>Guidance and recommendations on the role of consumers and consumer advocacy in transforming healthcare ecosystems</a:t>
            </a:r>
          </a:p>
          <a:p>
            <a:pPr marL="172800" lvl="0" eaLnBrk="1" fontAlgn="auto" hangingPunct="1">
              <a:spcBef>
                <a:spcPts val="300"/>
              </a:spcBef>
              <a:spcAft>
                <a:spcPts val="0"/>
              </a:spcAft>
              <a:buClr>
                <a:schemeClr val="dk1"/>
              </a:buClr>
              <a:buSzPts val="1100"/>
              <a:defRPr/>
            </a:pPr>
            <a:endParaRPr lang="en-GB" sz="1100" dirty="0">
              <a:latin typeface="+mn-lt"/>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10">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36" name="Oval 35">
            <a:extLst>
              <a:ext uri="{FF2B5EF4-FFF2-40B4-BE49-F238E27FC236}">
                <a16:creationId xmlns:a16="http://schemas.microsoft.com/office/drawing/2014/main" id="{1A7BBDD3-F727-4834-91A7-0CAE2C48F6C9}"/>
              </a:ext>
            </a:extLst>
          </p:cNvPr>
          <p:cNvSpPr/>
          <p:nvPr/>
        </p:nvSpPr>
        <p:spPr>
          <a:xfrm>
            <a:off x="4369000" y="4041504"/>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input informed by those affected by conditions into regulatory/Health Technology Assessment (HTA) and pricing and reimbursement pathways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0" name="Rectangle 29">
            <a:hlinkClick r:id="rId13" action="ppaction://hlinksldjump"/>
            <a:extLst>
              <a:ext uri="{FF2B5EF4-FFF2-40B4-BE49-F238E27FC236}">
                <a16:creationId xmlns:a16="http://schemas.microsoft.com/office/drawing/2014/main" id="{986BE5A9-AAF9-40B5-800E-633B97455629}"/>
              </a:ext>
            </a:extLst>
          </p:cNvPr>
          <p:cNvSpPr/>
          <p:nvPr/>
        </p:nvSpPr>
        <p:spPr>
          <a:xfrm>
            <a:off x="126000" y="26694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sp>
        <p:nvSpPr>
          <p:cNvPr id="32" name="TextBox 31">
            <a:hlinkClick r:id="rId14"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3"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5">
            <a:alphaModFix/>
          </a:blip>
          <a:srcRect b="14039"/>
          <a:stretch/>
        </p:blipFill>
        <p:spPr>
          <a:xfrm>
            <a:off x="553217" y="648643"/>
            <a:ext cx="688235" cy="591607"/>
          </a:xfrm>
          <a:prstGeom prst="rect">
            <a:avLst/>
          </a:prstGeom>
          <a:noFill/>
          <a:ln>
            <a:noFill/>
          </a:ln>
        </p:spPr>
      </p:pic>
      <p:sp>
        <p:nvSpPr>
          <p:cNvPr id="45" name="Rectangle 44">
            <a:hlinkClick r:id="rId16" action="ppaction://hlinksldjump"/>
            <a:extLst>
              <a:ext uri="{FF2B5EF4-FFF2-40B4-BE49-F238E27FC236}">
                <a16:creationId xmlns:a16="http://schemas.microsoft.com/office/drawing/2014/main" id="{B641DC5F-EF85-4DF5-AD80-08142E6DED7C}"/>
              </a:ext>
            </a:extLst>
          </p:cNvPr>
          <p:cNvSpPr/>
          <p:nvPr/>
        </p:nvSpPr>
        <p:spPr>
          <a:xfrm>
            <a:off x="126000" y="3067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46" name="Rectangle 45">
            <a:hlinkClick r:id="rId16"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sp>
        <p:nvSpPr>
          <p:cNvPr id="52" name="Title 4">
            <a:extLst>
              <a:ext uri="{FF2B5EF4-FFF2-40B4-BE49-F238E27FC236}">
                <a16:creationId xmlns:a16="http://schemas.microsoft.com/office/drawing/2014/main" id="{B1034100-E242-43DE-A0D0-C394C2888606}"/>
              </a:ext>
            </a:extLst>
          </p:cNvPr>
          <p:cNvSpPr txBox="1">
            <a:spLocks/>
          </p:cNvSpPr>
          <p:nvPr/>
        </p:nvSpPr>
        <p:spPr>
          <a:xfrm>
            <a:off x="3826400" y="420308"/>
            <a:ext cx="6928954"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dirty="0"/>
              <a:t>How to input into regulatory frameworks and pricing/reimbursement/access pathways for personalised healthcare </a:t>
            </a:r>
            <a:endParaRPr lang="en-GB" sz="2400" kern="0" dirty="0">
              <a:latin typeface="+mn-lt"/>
            </a:endParaRPr>
          </a:p>
        </p:txBody>
      </p:sp>
      <p:sp>
        <p:nvSpPr>
          <p:cNvPr id="56" name="TextBox 55">
            <a:extLst>
              <a:ext uri="{FF2B5EF4-FFF2-40B4-BE49-F238E27FC236}">
                <a16:creationId xmlns:a16="http://schemas.microsoft.com/office/drawing/2014/main" id="{6FAEB05F-B2E4-47E4-95A3-7324C04A06DD}"/>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7" name="Picture 56">
            <a:hlinkClick r:id="rId17" action="ppaction://hlinksldjump"/>
            <a:extLst>
              <a:ext uri="{FF2B5EF4-FFF2-40B4-BE49-F238E27FC236}">
                <a16:creationId xmlns:a16="http://schemas.microsoft.com/office/drawing/2014/main" id="{7510625A-51C5-4158-988B-A1C3DF444649}"/>
              </a:ext>
            </a:extLst>
          </p:cNvPr>
          <p:cNvPicPr>
            <a:picLocks noChangeAspect="1"/>
          </p:cNvPicPr>
          <p:nvPr/>
        </p:nvPicPr>
        <p:blipFill>
          <a:blip r:embed="rId18"/>
          <a:stretch>
            <a:fillRect/>
          </a:stretch>
        </p:blipFill>
        <p:spPr>
          <a:xfrm>
            <a:off x="11721894" y="6444186"/>
            <a:ext cx="310923" cy="317019"/>
          </a:xfrm>
          <a:prstGeom prst="rect">
            <a:avLst/>
          </a:prstGeom>
        </p:spPr>
      </p:pic>
      <p:pic>
        <p:nvPicPr>
          <p:cNvPr id="41" name="Picture 40">
            <a:hlinkClick r:id="rId19" action="ppaction://hlinksldjump"/>
            <a:extLst>
              <a:ext uri="{FF2B5EF4-FFF2-40B4-BE49-F238E27FC236}">
                <a16:creationId xmlns:a16="http://schemas.microsoft.com/office/drawing/2014/main" id="{0C6520DC-F828-439C-83F8-9F073DAC28D8}"/>
              </a:ext>
            </a:extLst>
          </p:cNvPr>
          <p:cNvPicPr>
            <a:picLocks noChangeAspect="1"/>
          </p:cNvPicPr>
          <p:nvPr/>
        </p:nvPicPr>
        <p:blipFill>
          <a:blip r:embed="rId20"/>
          <a:stretch>
            <a:fillRect/>
          </a:stretch>
        </p:blipFill>
        <p:spPr>
          <a:xfrm>
            <a:off x="161553" y="450732"/>
            <a:ext cx="235996" cy="227091"/>
          </a:xfrm>
          <a:prstGeom prst="rect">
            <a:avLst/>
          </a:prstGeom>
        </p:spPr>
      </p:pic>
      <p:pic>
        <p:nvPicPr>
          <p:cNvPr id="43" name="Picture 42">
            <a:hlinkClick r:id="rId21" action="ppaction://hlinksldjump"/>
            <a:extLst>
              <a:ext uri="{FF2B5EF4-FFF2-40B4-BE49-F238E27FC236}">
                <a16:creationId xmlns:a16="http://schemas.microsoft.com/office/drawing/2014/main" id="{AE28591F-8814-4DA7-AA5B-F38C2D48D506}"/>
              </a:ext>
            </a:extLst>
          </p:cNvPr>
          <p:cNvPicPr>
            <a:picLocks noChangeAspect="1"/>
          </p:cNvPicPr>
          <p:nvPr/>
        </p:nvPicPr>
        <p:blipFill>
          <a:blip r:embed="rId22"/>
          <a:stretch>
            <a:fillRect/>
          </a:stretch>
        </p:blipFill>
        <p:spPr>
          <a:xfrm>
            <a:off x="143742" y="1039387"/>
            <a:ext cx="271618" cy="365126"/>
          </a:xfrm>
          <a:prstGeom prst="rect">
            <a:avLst/>
          </a:prstGeom>
        </p:spPr>
      </p:pic>
      <p:sp>
        <p:nvSpPr>
          <p:cNvPr id="44" name="Oval 43">
            <a:extLst>
              <a:ext uri="{FF2B5EF4-FFF2-40B4-BE49-F238E27FC236}">
                <a16:creationId xmlns:a16="http://schemas.microsoft.com/office/drawing/2014/main" id="{0837F9AE-6B54-436E-A540-08F5803A5CBA}"/>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23" action="ppaction://hlinksldjump"/>
            <a:extLst>
              <a:ext uri="{FF2B5EF4-FFF2-40B4-BE49-F238E27FC236}">
                <a16:creationId xmlns:a16="http://schemas.microsoft.com/office/drawing/2014/main" id="{E9C5605C-9F44-43D4-9C20-AAA839677EF8}"/>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6676" y="145807"/>
            <a:ext cx="195449" cy="195449"/>
          </a:xfrm>
          <a:prstGeom prst="rect">
            <a:avLst/>
          </a:prstGeom>
        </p:spPr>
      </p:pic>
      <p:pic>
        <p:nvPicPr>
          <p:cNvPr id="55" name="Picture 54">
            <a:hlinkClick r:id="rId26" action="ppaction://hlinksldjump"/>
            <a:extLst>
              <a:ext uri="{FF2B5EF4-FFF2-40B4-BE49-F238E27FC236}">
                <a16:creationId xmlns:a16="http://schemas.microsoft.com/office/drawing/2014/main" id="{8A2520F1-FDAA-4F2C-BE8A-3E56B8D79713}"/>
              </a:ext>
            </a:extLst>
          </p:cNvPr>
          <p:cNvPicPr>
            <a:picLocks noChangeAspect="1"/>
          </p:cNvPicPr>
          <p:nvPr/>
        </p:nvPicPr>
        <p:blipFill>
          <a:blip r:embed="rId27">
            <a:duotone>
              <a:schemeClr val="accent3">
                <a:shade val="45000"/>
                <a:satMod val="135000"/>
              </a:schemeClr>
              <a:prstClr val="white"/>
            </a:duotone>
            <a:extLst>
              <a:ext uri="{BEBA8EAE-BF5A-486C-A8C5-ECC9F3942E4B}">
                <a14:imgProps xmlns:a14="http://schemas.microsoft.com/office/drawing/2010/main">
                  <a14:imgLayer r:embed="rId28">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7" name="Group 46">
            <a:extLst>
              <a:ext uri="{FF2B5EF4-FFF2-40B4-BE49-F238E27FC236}">
                <a16:creationId xmlns:a16="http://schemas.microsoft.com/office/drawing/2014/main" id="{4D0EE1AF-ED48-49E6-BC30-ADF3B253282A}"/>
              </a:ext>
            </a:extLst>
          </p:cNvPr>
          <p:cNvGrpSpPr/>
          <p:nvPr/>
        </p:nvGrpSpPr>
        <p:grpSpPr>
          <a:xfrm>
            <a:off x="517617" y="447810"/>
            <a:ext cx="3419884" cy="1038289"/>
            <a:chOff x="4403350" y="2045263"/>
            <a:chExt cx="3419884" cy="1038289"/>
          </a:xfrm>
        </p:grpSpPr>
        <p:pic>
          <p:nvPicPr>
            <p:cNvPr id="51" name="Picture 50">
              <a:extLst>
                <a:ext uri="{FF2B5EF4-FFF2-40B4-BE49-F238E27FC236}">
                  <a16:creationId xmlns:a16="http://schemas.microsoft.com/office/drawing/2014/main" id="{CB389C81-614F-4C80-992E-827AC9E27B71}"/>
                </a:ext>
              </a:extLst>
            </p:cNvPr>
            <p:cNvPicPr>
              <a:picLocks noChangeAspect="1"/>
            </p:cNvPicPr>
            <p:nvPr/>
          </p:nvPicPr>
          <p:blipFill>
            <a:blip r:embed="rId29"/>
            <a:stretch>
              <a:fillRect/>
            </a:stretch>
          </p:blipFill>
          <p:spPr>
            <a:xfrm>
              <a:off x="4403350" y="2045263"/>
              <a:ext cx="3120718" cy="1021201"/>
            </a:xfrm>
            <a:prstGeom prst="rect">
              <a:avLst/>
            </a:prstGeom>
          </p:spPr>
        </p:pic>
        <p:sp>
          <p:nvSpPr>
            <p:cNvPr id="58" name="Google Shape;92;p11">
              <a:extLst>
                <a:ext uri="{FF2B5EF4-FFF2-40B4-BE49-F238E27FC236}">
                  <a16:creationId xmlns:a16="http://schemas.microsoft.com/office/drawing/2014/main" id="{FEA749EC-A2C4-459B-B3E6-87E4474D3594}"/>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0" name="Picture 59">
            <a:extLst>
              <a:ext uri="{FF2B5EF4-FFF2-40B4-BE49-F238E27FC236}">
                <a16:creationId xmlns:a16="http://schemas.microsoft.com/office/drawing/2014/main" id="{52214D88-D094-4E09-9D83-DFD84E8C0D9E}"/>
              </a:ext>
            </a:extLst>
          </p:cNvPr>
          <p:cNvPicPr>
            <a:picLocks noChangeAspect="1"/>
          </p:cNvPicPr>
          <p:nvPr/>
        </p:nvPicPr>
        <p:blipFill rotWithShape="1">
          <a:blip r:embed="rId30">
            <a:extLst>
              <a:ext uri="{BEBA8EAE-BF5A-486C-A8C5-ECC9F3942E4B}">
                <a14:imgProps xmlns:a14="http://schemas.microsoft.com/office/drawing/2010/main">
                  <a14:imgLayer r:embed="rId31">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148672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37757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previous input in HTA decision making</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hlink"/>
                </a:solidFill>
                <a:latin typeface="+mn-lt"/>
                <a:hlinkClick r:id="rId3"/>
              </a:rPr>
              <a:t>Report </a:t>
            </a:r>
            <a:r>
              <a:rPr lang="en-GB" sz="1100" u="sng" dirty="0">
                <a:solidFill>
                  <a:schemeClr val="hlink"/>
                </a:solidFill>
                <a:latin typeface="+mn-lt"/>
                <a:hlinkClick r:id="rId3"/>
              </a:rPr>
              <a:t>(</a:t>
            </a:r>
            <a:r>
              <a:rPr lang="en-GB" sz="1100" u="sng" dirty="0" err="1">
                <a:solidFill>
                  <a:schemeClr val="hlink"/>
                </a:solidFill>
                <a:latin typeface="+mn-lt"/>
                <a:hlinkClick r:id="rId3"/>
              </a:rPr>
              <a:t>EUnetHTA</a:t>
            </a:r>
            <a:r>
              <a:rPr lang="en-GB" sz="1100" u="sng" dirty="0">
                <a:solidFill>
                  <a:schemeClr val="hlink"/>
                </a:solidFill>
                <a:latin typeface="+mn-lt"/>
                <a:hlinkClick r:id="rId3"/>
              </a:rPr>
              <a:t>)</a:t>
            </a:r>
            <a:r>
              <a:rPr lang="en-GB" sz="1100" dirty="0">
                <a:latin typeface="+mn-lt"/>
              </a:rPr>
              <a:t> </a:t>
            </a:r>
          </a:p>
          <a:p>
            <a:pPr marL="172800" lvl="0">
              <a:spcBef>
                <a:spcPts val="300"/>
              </a:spcBef>
              <a:spcAft>
                <a:spcPts val="0"/>
              </a:spcAft>
              <a:buClr>
                <a:schemeClr val="dk1"/>
              </a:buClr>
              <a:buSzPts val="1100"/>
            </a:pPr>
            <a:r>
              <a:rPr lang="en-GB" sz="1050" dirty="0">
                <a:latin typeface="+mn-lt"/>
              </a:rPr>
              <a:t>Details of input from </a:t>
            </a:r>
            <a:r>
              <a:rPr lang="en-GB" sz="1050" dirty="0">
                <a:latin typeface="+mn-lt"/>
                <a:sym typeface="Arial"/>
              </a:rPr>
              <a:t>people affected by health conditions </a:t>
            </a:r>
            <a:r>
              <a:rPr lang="en-GB" sz="1050" dirty="0">
                <a:latin typeface="+mn-lt"/>
              </a:rPr>
              <a:t>into The European Network for Health Technology Assessment (</a:t>
            </a:r>
            <a:r>
              <a:rPr lang="en-GB" sz="1050" dirty="0" err="1">
                <a:latin typeface="+mn-lt"/>
              </a:rPr>
              <a:t>EUnetHTA</a:t>
            </a:r>
            <a:r>
              <a:rPr lang="en-GB" sz="1050" dirty="0">
                <a:latin typeface="+mn-lt"/>
              </a:rPr>
              <a:t>) Relative Effectiveness Assessments </a:t>
            </a:r>
          </a:p>
          <a:p>
            <a:pPr marL="172800" lvl="0">
              <a:lnSpc>
                <a:spcPts val="500"/>
              </a:lnSpc>
              <a:spcBef>
                <a:spcPts val="300"/>
              </a:spcBef>
              <a:spcAft>
                <a:spcPts val="0"/>
              </a:spcAft>
              <a:buClr>
                <a:schemeClr val="dk1"/>
              </a:buClr>
              <a:buSzPts val="1100"/>
            </a:pPr>
            <a:endParaRPr lang="en-GB" sz="1100" dirty="0">
              <a:latin typeface="+mn-lt"/>
            </a:endParaRP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err="1">
                <a:solidFill>
                  <a:schemeClr val="hlink"/>
                </a:solidFill>
                <a:latin typeface="+mn-lt"/>
                <a:sym typeface="Arial"/>
                <a:hlinkClick r:id="rId4"/>
              </a:rPr>
              <a:t>GetReal</a:t>
            </a:r>
            <a:r>
              <a:rPr lang="en-GB" sz="1100" b="1" u="sng" dirty="0">
                <a:solidFill>
                  <a:schemeClr val="hlink"/>
                </a:solidFill>
                <a:latin typeface="+mn-lt"/>
                <a:sym typeface="Arial"/>
                <a:hlinkClick r:id="rId4"/>
              </a:rPr>
              <a:t> </a:t>
            </a:r>
            <a:r>
              <a:rPr lang="en-GB" sz="1100" u="sng" dirty="0">
                <a:solidFill>
                  <a:schemeClr val="hlink"/>
                </a:solidFill>
                <a:latin typeface="+mn-lt"/>
                <a:sym typeface="Arial"/>
                <a:hlinkClick r:id="rId4"/>
              </a:rPr>
              <a:t>(Innovative Medicines Initiative)</a:t>
            </a:r>
            <a:r>
              <a:rPr lang="en-GB" sz="1100" u="sng" dirty="0">
                <a:solidFill>
                  <a:schemeClr val="hlink"/>
                </a:solidFill>
                <a:latin typeface="+mn-lt"/>
                <a:sym typeface="Arial"/>
              </a:rPr>
              <a:t> </a:t>
            </a:r>
          </a:p>
          <a:p>
            <a:pPr marL="172800" lvl="0">
              <a:spcBef>
                <a:spcPts val="300"/>
              </a:spcBef>
              <a:spcAft>
                <a:spcPts val="0"/>
              </a:spcAft>
              <a:buClr>
                <a:schemeClr val="dk1"/>
              </a:buClr>
              <a:buSzPts val="1100"/>
            </a:pPr>
            <a:r>
              <a:rPr lang="en-GB" sz="1050" dirty="0">
                <a:latin typeface="+mn-lt"/>
                <a:ea typeface="Arial"/>
                <a:cs typeface="Arial"/>
                <a:sym typeface="Arial"/>
              </a:rPr>
              <a:t>Examples of using</a:t>
            </a:r>
            <a:r>
              <a:rPr lang="en-GB" sz="1050" b="1" dirty="0">
                <a:latin typeface="+mn-lt"/>
                <a:ea typeface="Arial"/>
                <a:cs typeface="Arial"/>
                <a:sym typeface="Arial"/>
              </a:rPr>
              <a:t> </a:t>
            </a:r>
            <a:r>
              <a:rPr lang="en-GB" sz="1050" dirty="0">
                <a:latin typeface="+mn-lt"/>
                <a:ea typeface="Arial"/>
                <a:cs typeface="Arial"/>
                <a:sym typeface="Arial"/>
              </a:rPr>
              <a:t>robust new methods of real world evidence collection earlier in research and development and the healthcare decision-making </a:t>
            </a:r>
            <a:r>
              <a:rPr lang="en-GB" sz="1050" dirty="0">
                <a:solidFill>
                  <a:srgbClr val="000000"/>
                </a:solidFill>
                <a:latin typeface="+mn-lt"/>
                <a:ea typeface="Arial"/>
                <a:cs typeface="Arial"/>
                <a:sym typeface="Arial"/>
              </a:rPr>
              <a:t>process</a:t>
            </a:r>
          </a:p>
          <a:p>
            <a:pPr marL="172800" lvl="0">
              <a:lnSpc>
                <a:spcPts val="50"/>
              </a:lnSpc>
              <a:spcBef>
                <a:spcPts val="300"/>
              </a:spcBef>
              <a:spcAft>
                <a:spcPts val="0"/>
              </a:spcAft>
              <a:buClr>
                <a:schemeClr val="dk1"/>
              </a:buClr>
              <a:buSzPts val="1100"/>
            </a:pPr>
            <a:endParaRPr lang="en-GB" sz="1050" dirty="0">
              <a:solidFill>
                <a:srgbClr val="000000"/>
              </a:solidFill>
              <a:latin typeface="+mn-lt"/>
              <a:ea typeface="Arial"/>
              <a:cs typeface="Arial"/>
              <a:sym typeface="Arial"/>
            </a:endParaRPr>
          </a:p>
          <a:p>
            <a:pPr marL="18000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hlink"/>
                </a:solidFill>
                <a:latin typeface="+mn-lt"/>
                <a:sym typeface="Arial"/>
                <a:hlinkClick r:id="rId5"/>
              </a:rPr>
              <a:t>Patient Values Project </a:t>
            </a:r>
            <a:r>
              <a:rPr lang="en-GB" sz="1100" u="sng" dirty="0">
                <a:solidFill>
                  <a:schemeClr val="hlink"/>
                </a:solidFill>
                <a:latin typeface="+mn-lt"/>
                <a:sym typeface="Arial"/>
                <a:hlinkClick r:id="rId5"/>
              </a:rPr>
              <a:t>(Colorectal Cancer Canada)</a:t>
            </a:r>
            <a:endParaRPr lang="en-GB" sz="1100" u="sng" dirty="0">
              <a:solidFill>
                <a:schemeClr val="hlink"/>
              </a:solidFill>
              <a:latin typeface="+mn-lt"/>
              <a:sym typeface="Arial"/>
            </a:endParaRPr>
          </a:p>
          <a:p>
            <a:pPr marL="172800" lvl="0">
              <a:spcBef>
                <a:spcPts val="300"/>
              </a:spcBef>
              <a:spcAft>
                <a:spcPts val="0"/>
              </a:spcAft>
              <a:buClr>
                <a:schemeClr val="dk1"/>
              </a:buClr>
              <a:buSzPts val="1100"/>
            </a:pPr>
            <a:r>
              <a:rPr lang="en-GB" sz="1050" dirty="0">
                <a:latin typeface="+mn-lt"/>
                <a:cs typeface="Arial"/>
              </a:rPr>
              <a:t>Project to define values of people affected by health conditions and measure and assign a weight to these values in cancer drug treatment to ensure their voices are heard in the evaluation of cancer care and the reimbursement of cancer drugs by public agencies.</a:t>
            </a:r>
            <a:endParaRPr lang="en-GB" sz="1050" dirty="0">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input informed by those affected by conditions into regulatory/Health Technology Assessment (HTA) and pricing and reimbursement pathways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sp>
        <p:nvSpPr>
          <p:cNvPr id="47" name="Title 4">
            <a:extLst>
              <a:ext uri="{FF2B5EF4-FFF2-40B4-BE49-F238E27FC236}">
                <a16:creationId xmlns:a16="http://schemas.microsoft.com/office/drawing/2014/main" id="{C8D89224-7F8E-4BBB-8D04-0422C65F11B7}"/>
              </a:ext>
            </a:extLst>
          </p:cNvPr>
          <p:cNvSpPr txBox="1">
            <a:spLocks/>
          </p:cNvSpPr>
          <p:nvPr/>
        </p:nvSpPr>
        <p:spPr>
          <a:xfrm>
            <a:off x="3826400" y="420308"/>
            <a:ext cx="6928954"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dirty="0"/>
              <a:t>How to input into regulatory frameworks and pricing/reimbursement/access pathways for personalised healthcare </a:t>
            </a:r>
            <a:endParaRPr lang="en-GB" sz="2400" kern="0" dirty="0">
              <a:latin typeface="+mn-lt"/>
            </a:endParaRPr>
          </a:p>
        </p:txBody>
      </p:sp>
      <p:sp>
        <p:nvSpPr>
          <p:cNvPr id="52" name="TextBox 51">
            <a:extLst>
              <a:ext uri="{FF2B5EF4-FFF2-40B4-BE49-F238E27FC236}">
                <a16:creationId xmlns:a16="http://schemas.microsoft.com/office/drawing/2014/main" id="{2833C049-DE16-4B4D-A2F0-2975FB92C241}"/>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6" name="Picture 55">
            <a:hlinkClick r:id="rId11" action="ppaction://hlinksldjump"/>
            <a:extLst>
              <a:ext uri="{FF2B5EF4-FFF2-40B4-BE49-F238E27FC236}">
                <a16:creationId xmlns:a16="http://schemas.microsoft.com/office/drawing/2014/main" id="{734E6DB3-EA61-4DEA-A12B-A53A7FAB955B}"/>
              </a:ext>
            </a:extLst>
          </p:cNvPr>
          <p:cNvPicPr>
            <a:picLocks noChangeAspect="1"/>
          </p:cNvPicPr>
          <p:nvPr/>
        </p:nvPicPr>
        <p:blipFill>
          <a:blip r:embed="rId12"/>
          <a:stretch>
            <a:fillRect/>
          </a:stretch>
        </p:blipFill>
        <p:spPr>
          <a:xfrm>
            <a:off x="11721894" y="6444186"/>
            <a:ext cx="310923" cy="317019"/>
          </a:xfrm>
          <a:prstGeom prst="rect">
            <a:avLst/>
          </a:prstGeom>
        </p:spPr>
      </p:pic>
      <p:cxnSp>
        <p:nvCxnSpPr>
          <p:cNvPr id="43" name="Straight Connector 42">
            <a:extLst>
              <a:ext uri="{FF2B5EF4-FFF2-40B4-BE49-F238E27FC236}">
                <a16:creationId xmlns:a16="http://schemas.microsoft.com/office/drawing/2014/main" id="{1AE49E97-3278-4124-80FF-3D2E536CED4F}"/>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4" name="Rectangle 43">
            <a:hlinkClick r:id="rId13" action="ppaction://hlinksldjump"/>
            <a:extLst>
              <a:ext uri="{FF2B5EF4-FFF2-40B4-BE49-F238E27FC236}">
                <a16:creationId xmlns:a16="http://schemas.microsoft.com/office/drawing/2014/main" id="{D56F23CB-66DC-4E03-9787-A1C88DD93E2B}"/>
              </a:ext>
            </a:extLst>
          </p:cNvPr>
          <p:cNvSpPr/>
          <p:nvPr/>
        </p:nvSpPr>
        <p:spPr>
          <a:xfrm>
            <a:off x="126000" y="26694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sp>
        <p:nvSpPr>
          <p:cNvPr id="45" name="Rectangle 44">
            <a:hlinkClick r:id="rId14" action="ppaction://hlinksldjump"/>
            <a:extLst>
              <a:ext uri="{FF2B5EF4-FFF2-40B4-BE49-F238E27FC236}">
                <a16:creationId xmlns:a16="http://schemas.microsoft.com/office/drawing/2014/main" id="{A88C73A8-CA76-44BB-A69C-B4DCA35B2A72}"/>
              </a:ext>
            </a:extLst>
          </p:cNvPr>
          <p:cNvSpPr/>
          <p:nvPr/>
        </p:nvSpPr>
        <p:spPr>
          <a:xfrm>
            <a:off x="126000" y="3067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54" name="Rectangle 53">
            <a:hlinkClick r:id="rId14" action="ppaction://hlinksldjump"/>
            <a:extLst>
              <a:ext uri="{FF2B5EF4-FFF2-40B4-BE49-F238E27FC236}">
                <a16:creationId xmlns:a16="http://schemas.microsoft.com/office/drawing/2014/main" id="{DF879D09-388E-4BD3-9D5C-AF02988C887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31" name="Picture 30">
            <a:hlinkClick r:id="rId15" action="ppaction://hlinksldjump"/>
            <a:extLst>
              <a:ext uri="{FF2B5EF4-FFF2-40B4-BE49-F238E27FC236}">
                <a16:creationId xmlns:a16="http://schemas.microsoft.com/office/drawing/2014/main" id="{DE98A672-D2F2-4B45-8C54-16B88D7587FE}"/>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35" name="Picture 34">
            <a:hlinkClick r:id="rId17" action="ppaction://hlinksldjump"/>
            <a:extLst>
              <a:ext uri="{FF2B5EF4-FFF2-40B4-BE49-F238E27FC236}">
                <a16:creationId xmlns:a16="http://schemas.microsoft.com/office/drawing/2014/main" id="{D8CC4A1A-57ED-435E-9256-0FBBC18B3A10}"/>
              </a:ext>
            </a:extLst>
          </p:cNvPr>
          <p:cNvPicPr>
            <a:picLocks noChangeAspect="1"/>
          </p:cNvPicPr>
          <p:nvPr/>
        </p:nvPicPr>
        <p:blipFill>
          <a:blip r:embed="rId18"/>
          <a:stretch>
            <a:fillRect/>
          </a:stretch>
        </p:blipFill>
        <p:spPr>
          <a:xfrm>
            <a:off x="143742" y="1039387"/>
            <a:ext cx="271618" cy="365126"/>
          </a:xfrm>
          <a:prstGeom prst="rect">
            <a:avLst/>
          </a:prstGeom>
        </p:spPr>
      </p:pic>
      <p:sp>
        <p:nvSpPr>
          <p:cNvPr id="36" name="Oval 35">
            <a:extLst>
              <a:ext uri="{FF2B5EF4-FFF2-40B4-BE49-F238E27FC236}">
                <a16:creationId xmlns:a16="http://schemas.microsoft.com/office/drawing/2014/main" id="{59735611-C0E3-47E0-B5C1-B3B860758685}"/>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19" action="ppaction://hlinksldjump"/>
            <a:extLst>
              <a:ext uri="{FF2B5EF4-FFF2-40B4-BE49-F238E27FC236}">
                <a16:creationId xmlns:a16="http://schemas.microsoft.com/office/drawing/2014/main" id="{09C9C3AE-6025-4071-B88E-A7B9C36E0C05}"/>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5" name="Picture 54">
            <a:hlinkClick r:id="rId22" action="ppaction://hlinksldjump"/>
            <a:extLst>
              <a:ext uri="{FF2B5EF4-FFF2-40B4-BE49-F238E27FC236}">
                <a16:creationId xmlns:a16="http://schemas.microsoft.com/office/drawing/2014/main" id="{D11D2C73-2C19-483F-AB0D-8D4813BAD4FA}"/>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1" name="Group 40">
            <a:extLst>
              <a:ext uri="{FF2B5EF4-FFF2-40B4-BE49-F238E27FC236}">
                <a16:creationId xmlns:a16="http://schemas.microsoft.com/office/drawing/2014/main" id="{BABD9034-2E04-4C2F-95D4-94191A7C00CE}"/>
              </a:ext>
            </a:extLst>
          </p:cNvPr>
          <p:cNvGrpSpPr/>
          <p:nvPr/>
        </p:nvGrpSpPr>
        <p:grpSpPr>
          <a:xfrm>
            <a:off x="517617" y="447810"/>
            <a:ext cx="3419884" cy="1038289"/>
            <a:chOff x="4403350" y="2045263"/>
            <a:chExt cx="3419884" cy="1038289"/>
          </a:xfrm>
        </p:grpSpPr>
        <p:pic>
          <p:nvPicPr>
            <p:cNvPr id="46" name="Picture 45">
              <a:extLst>
                <a:ext uri="{FF2B5EF4-FFF2-40B4-BE49-F238E27FC236}">
                  <a16:creationId xmlns:a16="http://schemas.microsoft.com/office/drawing/2014/main" id="{82CBD982-25C3-49DC-B0DD-10DFF6A882EB}"/>
                </a:ext>
              </a:extLst>
            </p:cNvPr>
            <p:cNvPicPr>
              <a:picLocks noChangeAspect="1"/>
            </p:cNvPicPr>
            <p:nvPr/>
          </p:nvPicPr>
          <p:blipFill>
            <a:blip r:embed="rId25"/>
            <a:stretch>
              <a:fillRect/>
            </a:stretch>
          </p:blipFill>
          <p:spPr>
            <a:xfrm>
              <a:off x="4403350" y="2045263"/>
              <a:ext cx="3120718" cy="1021201"/>
            </a:xfrm>
            <a:prstGeom prst="rect">
              <a:avLst/>
            </a:prstGeom>
          </p:spPr>
        </p:pic>
        <p:sp>
          <p:nvSpPr>
            <p:cNvPr id="57" name="Google Shape;92;p11">
              <a:extLst>
                <a:ext uri="{FF2B5EF4-FFF2-40B4-BE49-F238E27FC236}">
                  <a16:creationId xmlns:a16="http://schemas.microsoft.com/office/drawing/2014/main" id="{70C50532-A2F5-4AB7-A891-12B57E5B2576}"/>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59" name="Picture 58">
            <a:extLst>
              <a:ext uri="{FF2B5EF4-FFF2-40B4-BE49-F238E27FC236}">
                <a16:creationId xmlns:a16="http://schemas.microsoft.com/office/drawing/2014/main" id="{9334B0B8-BC82-4BCF-99DD-0A8F8C152C14}"/>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20896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557110"/>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The value of providing integrated care across the health care system</a:t>
            </a:r>
          </a:p>
          <a:p>
            <a:pPr marL="171450" lvl="0" indent="-171450">
              <a:spcBef>
                <a:spcPts val="300"/>
              </a:spcBef>
              <a:spcAft>
                <a:spcPts val="0"/>
              </a:spcAft>
              <a:buClr>
                <a:srgbClr val="458DF4"/>
              </a:buClr>
              <a:buSzPct val="100000"/>
              <a:buFont typeface="Arial" panose="020B0604020202020204" pitchFamily="34" charset="0"/>
              <a:buChar char="•"/>
            </a:pPr>
            <a:r>
              <a:rPr lang="en-GB" sz="1100" b="1" dirty="0">
                <a:latin typeface="+mn-lt"/>
                <a:hlinkClick r:id="rId2"/>
              </a:rPr>
              <a:t>Toolkit </a:t>
            </a:r>
            <a:r>
              <a:rPr lang="en-GB" sz="1100" dirty="0">
                <a:latin typeface="+mn-lt"/>
                <a:hlinkClick r:id="rId2"/>
              </a:rPr>
              <a:t>(UK Local Government Association)</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Toolkit containing evidence and the positive impact of different integrated care models on people with health conditions, as well as the associated impact on activity and cost to different parts of the health and care system</a:t>
            </a:r>
          </a:p>
          <a:p>
            <a:pPr marL="172800" lvl="0">
              <a:lnSpc>
                <a:spcPts val="500"/>
              </a:lnSpc>
              <a:spcBef>
                <a:spcPts val="300"/>
              </a:spcBef>
              <a:spcAft>
                <a:spcPts val="0"/>
              </a:spcAft>
              <a:buClr>
                <a:schemeClr val="accent4"/>
              </a:buClr>
              <a:buSzPct val="100000"/>
            </a:pPr>
            <a:endParaRPr lang="en-GB" sz="1100" b="1" dirty="0">
              <a:solidFill>
                <a:srgbClr val="000000"/>
              </a:solidFill>
              <a:latin typeface="+mn-lt"/>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hlinkClick r:id="rId3"/>
              </a:rPr>
              <a:t>Resource bank </a:t>
            </a:r>
            <a:r>
              <a:rPr lang="en-GB" sz="1100" dirty="0">
                <a:latin typeface="+mn-lt"/>
                <a:hlinkClick r:id="rId3"/>
              </a:rPr>
              <a:t>(</a:t>
            </a:r>
            <a:r>
              <a:rPr lang="en-GB" sz="1100" i="1" dirty="0">
                <a:latin typeface="+mn-lt"/>
                <a:hlinkClick r:id="rId3"/>
              </a:rPr>
              <a:t>The British Medical Journal</a:t>
            </a:r>
            <a:r>
              <a:rPr lang="en-GB" sz="1100" dirty="0">
                <a:latin typeface="+mn-lt"/>
                <a:hlinkClick r:id="rId3"/>
              </a:rPr>
              <a:t>)</a:t>
            </a:r>
            <a:endParaRPr lang="en-GB" sz="1100" dirty="0">
              <a:latin typeface="+mn-lt"/>
              <a:ea typeface="Arial"/>
              <a:cs typeface="Arial"/>
              <a:sym typeface="Arial"/>
            </a:endParaRPr>
          </a:p>
          <a:p>
            <a:pPr marL="172800" lvl="0">
              <a:spcBef>
                <a:spcPts val="300"/>
              </a:spcBef>
              <a:spcAft>
                <a:spcPts val="0"/>
              </a:spcAft>
              <a:buClr>
                <a:schemeClr val="accent4"/>
              </a:buClr>
              <a:buSzPct val="100000"/>
              <a:defRPr/>
            </a:pPr>
            <a:r>
              <a:rPr lang="en-GB" sz="1050" dirty="0">
                <a:latin typeface="+mn-lt"/>
                <a:cs typeface="Arial"/>
                <a:sym typeface="Arial"/>
              </a:rPr>
              <a:t>Podcasts, reports and papers on the benefits of care centred on the individual and disease specific case-studies</a:t>
            </a:r>
          </a:p>
          <a:p>
            <a:pPr marL="172800" lvl="0">
              <a:spcBef>
                <a:spcPts val="300"/>
              </a:spcBef>
              <a:spcAft>
                <a:spcPts val="0"/>
              </a:spcAft>
              <a:buClr>
                <a:schemeClr val="accent1"/>
              </a:buClr>
              <a:buSzPct val="100000"/>
              <a:defRPr/>
            </a:pPr>
            <a:endParaRPr lang="en-GB" sz="1050" b="1" dirty="0">
              <a:latin typeface="+mn-lt"/>
              <a:cs typeface="Arial"/>
              <a:sym typeface="Arial"/>
              <a:hlinkClick r:id="rId4"/>
            </a:endParaRPr>
          </a:p>
          <a:p>
            <a:pPr marL="172800" lvl="0">
              <a:spcBef>
                <a:spcPts val="300"/>
              </a:spcBef>
              <a:spcAft>
                <a:spcPts val="0"/>
              </a:spcAft>
              <a:buClr>
                <a:schemeClr val="accent1"/>
              </a:buClr>
              <a:buSzPct val="100000"/>
              <a:defRPr/>
            </a:pPr>
            <a:r>
              <a:rPr lang="en-GB" sz="1050" b="1" dirty="0">
                <a:latin typeface="+mn-lt"/>
                <a:cs typeface="Arial"/>
                <a:hlinkClick r:id="rId4"/>
              </a:rPr>
              <a:t>3 Questions for better health choices </a:t>
            </a:r>
            <a:r>
              <a:rPr lang="en-GB" sz="1050" i="1" dirty="0">
                <a:latin typeface="+mn-lt"/>
                <a:cs typeface="Arial"/>
                <a:hlinkClick r:id="rId4"/>
              </a:rPr>
              <a:t>(NICE)</a:t>
            </a:r>
            <a:endParaRPr lang="en-GB" sz="1050" i="1" dirty="0">
              <a:latin typeface="+mn-lt"/>
              <a:cs typeface="Arial"/>
            </a:endParaRPr>
          </a:p>
          <a:p>
            <a:pPr marL="172800" lvl="0">
              <a:spcBef>
                <a:spcPts val="300"/>
              </a:spcBef>
              <a:spcAft>
                <a:spcPts val="0"/>
              </a:spcAft>
              <a:buClr>
                <a:schemeClr val="accent4"/>
              </a:buClr>
              <a:buSzPct val="100000"/>
              <a:defRPr/>
            </a:pPr>
            <a:r>
              <a:rPr lang="en-GB" sz="1050" dirty="0">
                <a:latin typeface="+mn-lt"/>
                <a:cs typeface="Arial"/>
              </a:rPr>
              <a:t>This easy-read guide helps people in their decision making when attending UK healthcare appointments. Co-created with people with learning disabilities, the main emphasis is making sure people understand they have a choice about their health and care</a:t>
            </a:r>
          </a:p>
          <a:p>
            <a:pPr marL="172800" lvl="0">
              <a:spcBef>
                <a:spcPts val="300"/>
              </a:spcBef>
              <a:spcAft>
                <a:spcPts val="0"/>
              </a:spcAft>
              <a:buClr>
                <a:schemeClr val="accent4"/>
              </a:buClr>
              <a:buSzPct val="100000"/>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5">
            <a:alphaModFix/>
          </a:blip>
          <a:srcRect b="19762"/>
          <a:stretch/>
        </p:blipFill>
        <p:spPr>
          <a:xfrm>
            <a:off x="661704" y="662187"/>
            <a:ext cx="680208" cy="545765"/>
          </a:xfrm>
          <a:prstGeom prst="rect">
            <a:avLst/>
          </a:prstGeom>
          <a:noFill/>
          <a:ln>
            <a:noFill/>
          </a:ln>
        </p:spPr>
      </p:pic>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professionals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Advocating for embedding the needs and expectations of people affected by health conditions into integrated care</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8"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9"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0">
            <a:alphaModFix/>
          </a:blip>
          <a:srcRect b="14039"/>
          <a:stretch/>
        </p:blipFill>
        <p:spPr>
          <a:xfrm>
            <a:off x="553217" y="648643"/>
            <a:ext cx="688235" cy="591607"/>
          </a:xfrm>
          <a:prstGeom prst="rect">
            <a:avLst/>
          </a:prstGeom>
          <a:noFill/>
          <a:ln>
            <a:noFill/>
          </a:ln>
        </p:spPr>
      </p:pic>
      <p:sp>
        <p:nvSpPr>
          <p:cNvPr id="45" name="Rectangle 44">
            <a:hlinkClick r:id="rId11" action="ppaction://hlinksldjump"/>
            <a:extLst>
              <a:ext uri="{FF2B5EF4-FFF2-40B4-BE49-F238E27FC236}">
                <a16:creationId xmlns:a16="http://schemas.microsoft.com/office/drawing/2014/main" id="{B641DC5F-EF85-4DF5-AD80-08142E6DED7C}"/>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6" name="Rectangle 45">
            <a:hlinkClick r:id="rId12" action="ppaction://hlinksldjump"/>
            <a:extLst>
              <a:ext uri="{FF2B5EF4-FFF2-40B4-BE49-F238E27FC236}">
                <a16:creationId xmlns:a16="http://schemas.microsoft.com/office/drawing/2014/main" id="{8E4FF91B-B436-4E67-8506-EB1B4E1AB841}"/>
              </a:ext>
            </a:extLst>
          </p:cNvPr>
          <p:cNvSpPr/>
          <p:nvPr/>
        </p:nvSpPr>
        <p:spPr>
          <a:xfrm>
            <a:off x="126000" y="26712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47" name="Picture 46">
            <a:hlinkClick r:id="rId13" action="ppaction://hlinksldjump"/>
            <a:extLst>
              <a:ext uri="{FF2B5EF4-FFF2-40B4-BE49-F238E27FC236}">
                <a16:creationId xmlns:a16="http://schemas.microsoft.com/office/drawing/2014/main" id="{3360729D-DF44-4D69-AB89-57FDF7F94BDA}"/>
              </a:ext>
            </a:extLst>
          </p:cNvPr>
          <p:cNvPicPr>
            <a:picLocks noChangeAspect="1"/>
          </p:cNvPicPr>
          <p:nvPr/>
        </p:nvPicPr>
        <p:blipFill>
          <a:blip r:embed="rId14"/>
          <a:stretch>
            <a:fillRect/>
          </a:stretch>
        </p:blipFill>
        <p:spPr>
          <a:xfrm>
            <a:off x="11721894" y="6444186"/>
            <a:ext cx="310923" cy="317019"/>
          </a:xfrm>
          <a:prstGeom prst="rect">
            <a:avLst/>
          </a:prstGeom>
        </p:spPr>
      </p:pic>
      <p:sp>
        <p:nvSpPr>
          <p:cNvPr id="51" name="TextBox 50">
            <a:extLst>
              <a:ext uri="{FF2B5EF4-FFF2-40B4-BE49-F238E27FC236}">
                <a16:creationId xmlns:a16="http://schemas.microsoft.com/office/drawing/2014/main" id="{16732832-F341-441C-A2CD-CCE93D59094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0706FFB5-1815-4947-A768-EBBB201CAEE7}"/>
              </a:ext>
            </a:extLst>
          </p:cNvPr>
          <p:cNvGrpSpPr/>
          <p:nvPr/>
        </p:nvGrpSpPr>
        <p:grpSpPr>
          <a:xfrm>
            <a:off x="11313026" y="6458695"/>
            <a:ext cx="288000" cy="288000"/>
            <a:chOff x="8612267" y="5218900"/>
            <a:chExt cx="288000" cy="288000"/>
          </a:xfrm>
        </p:grpSpPr>
        <p:sp>
          <p:nvSpPr>
            <p:cNvPr id="56" name="Oval 55">
              <a:hlinkClick r:id="rId11" action="ppaction://hlinksldjump"/>
              <a:extLst>
                <a:ext uri="{FF2B5EF4-FFF2-40B4-BE49-F238E27FC236}">
                  <a16:creationId xmlns:a16="http://schemas.microsoft.com/office/drawing/2014/main" id="{0D79A5A8-DCA7-4620-996E-1367F7BD6D7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BBA517F2-F7DC-4E7F-B697-CEEE3E186DAE}"/>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35">
            <a:hlinkClick r:id="rId15" action="ppaction://hlinksldjump"/>
            <a:extLst>
              <a:ext uri="{FF2B5EF4-FFF2-40B4-BE49-F238E27FC236}">
                <a16:creationId xmlns:a16="http://schemas.microsoft.com/office/drawing/2014/main" id="{384F4CC4-7F76-4D08-938A-F80B568D3BDF}"/>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43" name="Picture 42">
            <a:hlinkClick r:id="rId17" action="ppaction://hlinksldjump"/>
            <a:extLst>
              <a:ext uri="{FF2B5EF4-FFF2-40B4-BE49-F238E27FC236}">
                <a16:creationId xmlns:a16="http://schemas.microsoft.com/office/drawing/2014/main" id="{EF42BA7E-7DC0-4423-BDEE-529139B1E935}"/>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4" name="Oval 43">
            <a:extLst>
              <a:ext uri="{FF2B5EF4-FFF2-40B4-BE49-F238E27FC236}">
                <a16:creationId xmlns:a16="http://schemas.microsoft.com/office/drawing/2014/main" id="{58BD3C7F-989A-4B68-B1BA-8894A3CDF704}"/>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9" action="ppaction://hlinksldjump"/>
            <a:extLst>
              <a:ext uri="{FF2B5EF4-FFF2-40B4-BE49-F238E27FC236}">
                <a16:creationId xmlns:a16="http://schemas.microsoft.com/office/drawing/2014/main" id="{9CEB4D99-688A-4C37-A385-2ED3EFE74108}"/>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55" name="Picture 54">
            <a:hlinkClick r:id="rId22" action="ppaction://hlinksldjump"/>
            <a:extLst>
              <a:ext uri="{FF2B5EF4-FFF2-40B4-BE49-F238E27FC236}">
                <a16:creationId xmlns:a16="http://schemas.microsoft.com/office/drawing/2014/main" id="{EFC3ACD2-1D56-4599-BA6D-7EBFE41AEC8F}"/>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1" name="Group 40">
            <a:extLst>
              <a:ext uri="{FF2B5EF4-FFF2-40B4-BE49-F238E27FC236}">
                <a16:creationId xmlns:a16="http://schemas.microsoft.com/office/drawing/2014/main" id="{D3793664-751C-427B-8F85-EAD4F4A60B82}"/>
              </a:ext>
            </a:extLst>
          </p:cNvPr>
          <p:cNvGrpSpPr/>
          <p:nvPr/>
        </p:nvGrpSpPr>
        <p:grpSpPr>
          <a:xfrm>
            <a:off x="517617" y="447810"/>
            <a:ext cx="3419884" cy="1038289"/>
            <a:chOff x="4403350" y="2045263"/>
            <a:chExt cx="3419884" cy="1038289"/>
          </a:xfrm>
        </p:grpSpPr>
        <p:pic>
          <p:nvPicPr>
            <p:cNvPr id="58" name="Picture 57">
              <a:extLst>
                <a:ext uri="{FF2B5EF4-FFF2-40B4-BE49-F238E27FC236}">
                  <a16:creationId xmlns:a16="http://schemas.microsoft.com/office/drawing/2014/main" id="{DE5FF80B-9FF5-4BA7-AF43-591A8D421B0E}"/>
                </a:ext>
              </a:extLst>
            </p:cNvPr>
            <p:cNvPicPr>
              <a:picLocks noChangeAspect="1"/>
            </p:cNvPicPr>
            <p:nvPr/>
          </p:nvPicPr>
          <p:blipFill>
            <a:blip r:embed="rId25"/>
            <a:stretch>
              <a:fillRect/>
            </a:stretch>
          </p:blipFill>
          <p:spPr>
            <a:xfrm>
              <a:off x="4403350" y="2045263"/>
              <a:ext cx="3120718" cy="1021201"/>
            </a:xfrm>
            <a:prstGeom prst="rect">
              <a:avLst/>
            </a:prstGeom>
          </p:spPr>
        </p:pic>
        <p:sp>
          <p:nvSpPr>
            <p:cNvPr id="59" name="Google Shape;92;p11">
              <a:extLst>
                <a:ext uri="{FF2B5EF4-FFF2-40B4-BE49-F238E27FC236}">
                  <a16:creationId xmlns:a16="http://schemas.microsoft.com/office/drawing/2014/main" id="{16E91EB1-086D-457D-941F-1D4CD690C03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1" name="Picture 60">
            <a:extLst>
              <a:ext uri="{FF2B5EF4-FFF2-40B4-BE49-F238E27FC236}">
                <a16:creationId xmlns:a16="http://schemas.microsoft.com/office/drawing/2014/main" id="{21B33E0B-86E2-4DFE-AEA0-0A5CE9B84FAD}"/>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29250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03929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Case studies of personalised healthcare and support planning</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dirty="0">
                <a:solidFill>
                  <a:schemeClr val="hlink"/>
                </a:solidFill>
                <a:latin typeface="+mn-lt"/>
                <a:ea typeface="Arial"/>
                <a:cs typeface="Arial"/>
                <a:sym typeface="Arial"/>
                <a:hlinkClick r:id="rId3"/>
              </a:rPr>
              <a:t>Case studies </a:t>
            </a:r>
            <a:r>
              <a:rPr lang="en-GB" sz="1100" dirty="0">
                <a:solidFill>
                  <a:schemeClr val="hlink"/>
                </a:solidFill>
                <a:latin typeface="+mn-lt"/>
                <a:ea typeface="Arial"/>
                <a:cs typeface="Arial"/>
                <a:sym typeface="Arial"/>
                <a:hlinkClick r:id="rId3"/>
              </a:rPr>
              <a:t>(</a:t>
            </a:r>
            <a:r>
              <a:rPr lang="en-GB" sz="1100" i="1" dirty="0">
                <a:solidFill>
                  <a:schemeClr val="hlink"/>
                </a:solidFill>
                <a:latin typeface="+mn-lt"/>
                <a:ea typeface="Arial"/>
                <a:cs typeface="Arial"/>
                <a:sym typeface="Arial"/>
                <a:hlinkClick r:id="rId3"/>
              </a:rPr>
              <a:t>The British Medical Journal</a:t>
            </a:r>
            <a:r>
              <a:rPr lang="en-GB" sz="1100" dirty="0">
                <a:solidFill>
                  <a:schemeClr val="hlink"/>
                </a:solidFill>
                <a:latin typeface="+mn-lt"/>
                <a:ea typeface="Arial"/>
                <a:cs typeface="Arial"/>
                <a:sym typeface="Arial"/>
                <a:hlinkClick r:id="rId3"/>
              </a:rPr>
              <a:t>)</a:t>
            </a:r>
            <a:endParaRPr lang="en-GB" sz="1100" u="sng" dirty="0">
              <a:solidFill>
                <a:schemeClr val="hlink"/>
              </a:solidFill>
              <a:latin typeface="+mn-lt"/>
              <a:ea typeface="Arial"/>
              <a:cs typeface="Arial"/>
              <a:sym typeface="Arial"/>
            </a:endParaRPr>
          </a:p>
          <a:p>
            <a:pPr marL="172800" lvl="0">
              <a:spcBef>
                <a:spcPts val="300"/>
              </a:spcBef>
              <a:spcAft>
                <a:spcPts val="0"/>
              </a:spcAft>
              <a:buClr>
                <a:srgbClr val="47A3FF"/>
              </a:buClr>
              <a:buSzPct val="100000"/>
            </a:pPr>
            <a:r>
              <a:rPr lang="en-GB" sz="1050" dirty="0">
                <a:solidFill>
                  <a:srgbClr val="000000"/>
                </a:solidFill>
                <a:latin typeface="+mn-lt"/>
                <a:cs typeface="Arial"/>
                <a:sym typeface="Arial"/>
              </a:rPr>
              <a:t>Videos explaining the approach to support planning and care focused on the individual</a:t>
            </a:r>
          </a:p>
          <a:p>
            <a:pPr marL="1350">
              <a:lnSpc>
                <a:spcPct val="150000"/>
              </a:lnSpc>
              <a:spcBef>
                <a:spcPts val="0"/>
              </a:spcBef>
              <a:spcAft>
                <a:spcPts val="0"/>
              </a:spcAft>
              <a:buClr>
                <a:srgbClr val="47A3FF"/>
              </a:buClr>
              <a:buSzPct val="100000"/>
            </a:pPr>
            <a:endParaRPr lang="en-GB" sz="1200" b="1" dirty="0">
              <a:latin typeface="+mn-lt"/>
              <a:cs typeface="Arial"/>
              <a:sym typeface="Arial"/>
              <a:hlinkClick r:id="rId4">
                <a:extLst>
                  <a:ext uri="{A12FA001-AC4F-418D-AE19-62706E023703}">
                    <ahyp:hlinkClr xmlns:ahyp="http://schemas.microsoft.com/office/drawing/2018/hyperlinkcolor" val="tx"/>
                  </a:ext>
                </a:extLst>
              </a:hlinkClick>
            </a:endParaRPr>
          </a:p>
          <a:p>
            <a:pPr marL="1350">
              <a:spcBef>
                <a:spcPts val="0"/>
              </a:spcBef>
              <a:spcAft>
                <a:spcPts val="600"/>
              </a:spcAft>
              <a:buClr>
                <a:srgbClr val="000000"/>
              </a:buClr>
              <a:buSzPts val="1100"/>
            </a:pPr>
            <a:r>
              <a:rPr lang="en-GB" sz="1200" b="1" dirty="0">
                <a:latin typeface="+mn-lt"/>
                <a:cs typeface="Arial"/>
                <a:sym typeface="Arial"/>
              </a:rPr>
              <a:t>An example position paper advocating for integrated care</a:t>
            </a:r>
            <a:endParaRPr lang="en-GB" sz="1200" b="1" dirty="0">
              <a:latin typeface="+mn-lt"/>
              <a:cs typeface="Arial"/>
              <a:sym typeface="Arial"/>
              <a:hlinkClick r:id="rId4">
                <a:extLst>
                  <a:ext uri="{A12FA001-AC4F-418D-AE19-62706E023703}">
                    <ahyp:hlinkClr xmlns:ahyp="http://schemas.microsoft.com/office/drawing/2018/hyperlinkcolor" val="tx"/>
                  </a:ext>
                </a:extLst>
              </a:hlinkClick>
            </a:endParaRPr>
          </a:p>
          <a:p>
            <a:pPr marL="172800" indent="-171450">
              <a:spcBef>
                <a:spcPts val="300"/>
              </a:spcBef>
              <a:spcAft>
                <a:spcPts val="0"/>
              </a:spcAft>
              <a:buClr>
                <a:srgbClr val="458DF4"/>
              </a:buClr>
              <a:buSzPct val="100000"/>
              <a:buFont typeface="Arial" panose="020B0604020202020204" pitchFamily="34" charset="0"/>
              <a:buChar char="•"/>
            </a:pPr>
            <a:r>
              <a:rPr lang="en-GB" sz="1100" b="1" dirty="0">
                <a:solidFill>
                  <a:schemeClr val="hlink"/>
                </a:solidFill>
                <a:latin typeface="+mn-lt"/>
                <a:cs typeface="Arial"/>
                <a:sym typeface="Arial"/>
                <a:hlinkClick r:id="rId4">
                  <a:extLst>
                    <a:ext uri="{A12FA001-AC4F-418D-AE19-62706E023703}">
                      <ahyp:hlinkClr xmlns:ahyp="http://schemas.microsoft.com/office/drawing/2018/hyperlinkcolor" val="tx"/>
                    </a:ext>
                  </a:extLst>
                </a:hlinkClick>
              </a:rPr>
              <a:t>Consultation </a:t>
            </a:r>
            <a:r>
              <a:rPr lang="en-GB" sz="1100" dirty="0">
                <a:solidFill>
                  <a:schemeClr val="hlink"/>
                </a:solidFill>
                <a:latin typeface="+mn-lt"/>
                <a:cs typeface="Arial"/>
                <a:sym typeface="Arial"/>
                <a:hlinkClick r:id="rId4">
                  <a:extLst>
                    <a:ext uri="{A12FA001-AC4F-418D-AE19-62706E023703}">
                      <ahyp:hlinkClr xmlns:ahyp="http://schemas.microsoft.com/office/drawing/2018/hyperlinkcolor" val="tx"/>
                    </a:ext>
                  </a:extLst>
                </a:hlinkClick>
              </a:rPr>
              <a:t>(European Patients Forum)</a:t>
            </a:r>
            <a:endParaRPr lang="en-GB" sz="1100" dirty="0">
              <a:solidFill>
                <a:schemeClr val="hlink"/>
              </a:solidFill>
              <a:latin typeface="+mn-lt"/>
              <a:cs typeface="Arial"/>
              <a:sym typeface="Arial"/>
            </a:endParaRPr>
          </a:p>
          <a:p>
            <a:pPr marL="172800">
              <a:spcBef>
                <a:spcPts val="300"/>
              </a:spcBef>
              <a:spcAft>
                <a:spcPts val="0"/>
              </a:spcAft>
              <a:buClr>
                <a:srgbClr val="47A3FF"/>
              </a:buClr>
              <a:buSzPct val="100000"/>
            </a:pPr>
            <a:r>
              <a:rPr lang="en-GB" sz="1050" dirty="0">
                <a:solidFill>
                  <a:schemeClr val="hlink"/>
                </a:solidFill>
                <a:latin typeface="+mn-lt"/>
                <a:cs typeface="Arial"/>
                <a:sym typeface="Arial"/>
              </a:rPr>
              <a:t>Input into the development of the European Union’s Beating Cancer Plan detailing the importance of integrated care coordination and a multisectoral approach </a:t>
            </a:r>
          </a:p>
          <a:p>
            <a:pPr marL="172800">
              <a:spcBef>
                <a:spcPts val="300"/>
              </a:spcBef>
              <a:spcAft>
                <a:spcPts val="0"/>
              </a:spcAft>
              <a:buClr>
                <a:srgbClr val="47A3FF"/>
              </a:buClr>
              <a:buSzPct val="100000"/>
            </a:pPr>
            <a:endParaRPr lang="en-GB" sz="1050" dirty="0">
              <a:solidFill>
                <a:schemeClr val="hlink"/>
              </a:solidFill>
              <a:latin typeface="+mn-lt"/>
              <a:cs typeface="Arial"/>
              <a:sym typeface="Arial"/>
            </a:endParaRPr>
          </a:p>
          <a:p>
            <a:pPr marL="172800">
              <a:spcBef>
                <a:spcPts val="300"/>
              </a:spcBef>
              <a:spcAft>
                <a:spcPts val="0"/>
              </a:spcAft>
              <a:buClr>
                <a:srgbClr val="47A3FF"/>
              </a:buClr>
              <a:buSzPct val="100000"/>
            </a:pPr>
            <a:endParaRPr lang="en-GB" sz="1050" dirty="0">
              <a:solidFill>
                <a:schemeClr val="hlink"/>
              </a:solidFill>
              <a:latin typeface="+mn-lt"/>
              <a:cs typeface="Arial"/>
              <a:sym typeface="Arial"/>
            </a:endParaRPr>
          </a:p>
          <a:p>
            <a:pPr marL="172800">
              <a:spcBef>
                <a:spcPts val="300"/>
              </a:spcBef>
              <a:spcAft>
                <a:spcPts val="0"/>
              </a:spcAft>
              <a:buClr>
                <a:srgbClr val="47A3FF"/>
              </a:buClr>
              <a:buSzPct val="100000"/>
            </a:pPr>
            <a:endParaRPr lang="en-GB" sz="1050" dirty="0">
              <a:solidFill>
                <a:schemeClr val="hlink"/>
              </a:solidFill>
              <a:latin typeface="+mn-lt"/>
              <a:cs typeface="Arial"/>
              <a:sym typeface="Arial"/>
            </a:endParaRPr>
          </a:p>
          <a:p>
            <a:pPr marL="344250" indent="-171450">
              <a:spcBef>
                <a:spcPts val="300"/>
              </a:spcBef>
              <a:spcAft>
                <a:spcPts val="0"/>
              </a:spcAft>
              <a:buClr>
                <a:srgbClr val="47A3FF"/>
              </a:buClr>
              <a:buSzPct val="100000"/>
              <a:buFont typeface="Arial" panose="020B0604020202020204" pitchFamily="34" charset="0"/>
              <a:buChar char="•"/>
            </a:pPr>
            <a:endParaRPr lang="en-GB" sz="1050" dirty="0">
              <a:solidFill>
                <a:schemeClr val="hlink"/>
              </a:solidFill>
              <a:latin typeface="+mn-lt"/>
              <a:cs typeface="Arial"/>
              <a:sym typeface="Arial"/>
            </a:endParaRPr>
          </a:p>
          <a:p>
            <a:pPr marL="172800" lvl="0">
              <a:spcBef>
                <a:spcPts val="0"/>
              </a:spcBef>
              <a:spcAft>
                <a:spcPts val="0"/>
              </a:spcAft>
              <a:buClr>
                <a:srgbClr val="47A3FF"/>
              </a:buClr>
              <a:buSzPct val="100000"/>
            </a:pPr>
            <a:endParaRPr lang="en-GB" sz="1200" dirty="0">
              <a:solidFill>
                <a:srgbClr val="000000"/>
              </a:solidFill>
              <a:latin typeface="+mn-lt"/>
              <a:cs typeface="Arial"/>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5">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Advocating for embedding the needs and expectations of people affected by health conditions into integrated care</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8"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9"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sp>
        <p:nvSpPr>
          <p:cNvPr id="30" name="Oval 29">
            <a:extLst>
              <a:ext uri="{FF2B5EF4-FFF2-40B4-BE49-F238E27FC236}">
                <a16:creationId xmlns:a16="http://schemas.microsoft.com/office/drawing/2014/main" id="{265906D1-70D7-48AB-96B5-B80BCB892F27}"/>
              </a:ext>
            </a:extLst>
          </p:cNvPr>
          <p:cNvSpPr/>
          <p:nvPr/>
        </p:nvSpPr>
        <p:spPr>
          <a:xfrm>
            <a:off x="4369000" y="3472562"/>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pic>
        <p:nvPicPr>
          <p:cNvPr id="47" name="Picture 46">
            <a:hlinkClick r:id="rId10" action="ppaction://hlinksldjump"/>
            <a:extLst>
              <a:ext uri="{FF2B5EF4-FFF2-40B4-BE49-F238E27FC236}">
                <a16:creationId xmlns:a16="http://schemas.microsoft.com/office/drawing/2014/main" id="{2AF0775B-DDC7-4650-A72D-13EAFA0F8A73}"/>
              </a:ext>
            </a:extLst>
          </p:cNvPr>
          <p:cNvPicPr>
            <a:picLocks noChangeAspect="1"/>
          </p:cNvPicPr>
          <p:nvPr/>
        </p:nvPicPr>
        <p:blipFill>
          <a:blip r:embed="rId11"/>
          <a:stretch>
            <a:fillRect/>
          </a:stretch>
        </p:blipFill>
        <p:spPr>
          <a:xfrm>
            <a:off x="11721894" y="6444186"/>
            <a:ext cx="310923" cy="317019"/>
          </a:xfrm>
          <a:prstGeom prst="rect">
            <a:avLst/>
          </a:prstGeom>
        </p:spPr>
      </p:pic>
      <p:sp>
        <p:nvSpPr>
          <p:cNvPr id="52" name="TextBox 51">
            <a:extLst>
              <a:ext uri="{FF2B5EF4-FFF2-40B4-BE49-F238E27FC236}">
                <a16:creationId xmlns:a16="http://schemas.microsoft.com/office/drawing/2014/main" id="{3D822134-A43A-4D6D-B721-970B482E8CD9}"/>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6" name="Group 55">
            <a:extLst>
              <a:ext uri="{FF2B5EF4-FFF2-40B4-BE49-F238E27FC236}">
                <a16:creationId xmlns:a16="http://schemas.microsoft.com/office/drawing/2014/main" id="{F302E0D1-1BA1-4B30-AC93-7BB704FEAAC7}"/>
              </a:ext>
            </a:extLst>
          </p:cNvPr>
          <p:cNvGrpSpPr/>
          <p:nvPr/>
        </p:nvGrpSpPr>
        <p:grpSpPr>
          <a:xfrm>
            <a:off x="11313026" y="6458695"/>
            <a:ext cx="288000" cy="288000"/>
            <a:chOff x="8612267" y="5218900"/>
            <a:chExt cx="288000" cy="288000"/>
          </a:xfrm>
        </p:grpSpPr>
        <p:sp>
          <p:nvSpPr>
            <p:cNvPr id="57" name="Oval 56">
              <a:hlinkClick r:id="rId12" action="ppaction://hlinksldjump"/>
              <a:extLst>
                <a:ext uri="{FF2B5EF4-FFF2-40B4-BE49-F238E27FC236}">
                  <a16:creationId xmlns:a16="http://schemas.microsoft.com/office/drawing/2014/main" id="{7C9A2019-4103-4F33-8F75-1CF925627AA7}"/>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0E46DB55-009A-485B-B125-69F2ED615724}"/>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AB195C38-E3DF-45F5-B4DF-6066D595FF0E}"/>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4" name="Rectangle 43">
            <a:hlinkClick r:id="rId12" action="ppaction://hlinksldjump"/>
            <a:extLst>
              <a:ext uri="{FF2B5EF4-FFF2-40B4-BE49-F238E27FC236}">
                <a16:creationId xmlns:a16="http://schemas.microsoft.com/office/drawing/2014/main" id="{24C172AE-8981-446A-9B18-993FEA04D9BF}"/>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51" name="Rectangle 50">
            <a:hlinkClick r:id="rId13" action="ppaction://hlinksldjump"/>
            <a:extLst>
              <a:ext uri="{FF2B5EF4-FFF2-40B4-BE49-F238E27FC236}">
                <a16:creationId xmlns:a16="http://schemas.microsoft.com/office/drawing/2014/main" id="{0AC9E21A-8197-46AF-A3EA-C8CB2A7A1787}"/>
              </a:ext>
            </a:extLst>
          </p:cNvPr>
          <p:cNvSpPr/>
          <p:nvPr/>
        </p:nvSpPr>
        <p:spPr>
          <a:xfrm>
            <a:off x="126000" y="26712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35" name="Picture 34">
            <a:hlinkClick r:id="rId14" action="ppaction://hlinksldjump"/>
            <a:extLst>
              <a:ext uri="{FF2B5EF4-FFF2-40B4-BE49-F238E27FC236}">
                <a16:creationId xmlns:a16="http://schemas.microsoft.com/office/drawing/2014/main" id="{DB417E6D-105C-4254-A75B-0E325FB3BD9F}"/>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45" name="Picture 44">
            <a:hlinkClick r:id="rId16" action="ppaction://hlinksldjump"/>
            <a:extLst>
              <a:ext uri="{FF2B5EF4-FFF2-40B4-BE49-F238E27FC236}">
                <a16:creationId xmlns:a16="http://schemas.microsoft.com/office/drawing/2014/main" id="{474FA7E8-F946-4437-AC16-2ACF5B0E3172}"/>
              </a:ext>
            </a:extLst>
          </p:cNvPr>
          <p:cNvPicPr>
            <a:picLocks noChangeAspect="1"/>
          </p:cNvPicPr>
          <p:nvPr/>
        </p:nvPicPr>
        <p:blipFill>
          <a:blip r:embed="rId17"/>
          <a:stretch>
            <a:fillRect/>
          </a:stretch>
        </p:blipFill>
        <p:spPr>
          <a:xfrm>
            <a:off x="143742" y="1039387"/>
            <a:ext cx="271618" cy="365126"/>
          </a:xfrm>
          <a:prstGeom prst="rect">
            <a:avLst/>
          </a:prstGeom>
        </p:spPr>
      </p:pic>
      <p:sp>
        <p:nvSpPr>
          <p:cNvPr id="46" name="Oval 45">
            <a:extLst>
              <a:ext uri="{FF2B5EF4-FFF2-40B4-BE49-F238E27FC236}">
                <a16:creationId xmlns:a16="http://schemas.microsoft.com/office/drawing/2014/main" id="{7DDE18C7-21B6-4E67-B972-DE744874CB98}"/>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8" action="ppaction://hlinksldjump"/>
            <a:extLst>
              <a:ext uri="{FF2B5EF4-FFF2-40B4-BE49-F238E27FC236}">
                <a16:creationId xmlns:a16="http://schemas.microsoft.com/office/drawing/2014/main" id="{09E95733-1E52-46C6-8286-71996C7F9C4A}"/>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55" name="Picture 54">
            <a:hlinkClick r:id="rId21" action="ppaction://hlinksldjump"/>
            <a:extLst>
              <a:ext uri="{FF2B5EF4-FFF2-40B4-BE49-F238E27FC236}">
                <a16:creationId xmlns:a16="http://schemas.microsoft.com/office/drawing/2014/main" id="{2AE6C786-27C4-4E8B-92F5-E4D39CEE1102}"/>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6F4BD9B9-4EDD-4A74-BEDB-7DB48A25669D}"/>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grpSp>
        <p:nvGrpSpPr>
          <p:cNvPr id="36" name="Group 35">
            <a:extLst>
              <a:ext uri="{FF2B5EF4-FFF2-40B4-BE49-F238E27FC236}">
                <a16:creationId xmlns:a16="http://schemas.microsoft.com/office/drawing/2014/main" id="{86AE8092-C2B9-4672-B05E-6CE3207AC5C9}"/>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2684A440-F6E6-4CD7-90D3-8A968CE41B39}"/>
                </a:ext>
              </a:extLst>
            </p:cNvPr>
            <p:cNvPicPr>
              <a:picLocks noChangeAspect="1"/>
            </p:cNvPicPr>
            <p:nvPr/>
          </p:nvPicPr>
          <p:blipFill>
            <a:blip r:embed="rId24"/>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0C3C3C2B-4BD5-497A-9AA5-4DB9B84525E0}"/>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8E818689-75CB-45A1-BBB3-076F9A061220}"/>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417652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5157822"/>
          </a:xfrm>
          <a:prstGeom prst="rect">
            <a:avLst/>
          </a:prstGeom>
        </p:spPr>
        <p:txBody>
          <a:bodyPr wrap="square">
            <a:spAutoFit/>
          </a:bodyPr>
          <a:lstStyle/>
          <a:p>
            <a:pPr lvl="0">
              <a:spcBef>
                <a:spcPts val="0"/>
              </a:spcBef>
              <a:spcAft>
                <a:spcPts val="0"/>
              </a:spcAft>
              <a:buClr>
                <a:schemeClr val="accent4"/>
              </a:buClr>
              <a:buSzPts val="1100"/>
            </a:pPr>
            <a:r>
              <a:rPr lang="en-GB" sz="1200" b="1" dirty="0">
                <a:solidFill>
                  <a:srgbClr val="000000"/>
                </a:solidFill>
                <a:latin typeface="+mn-lt"/>
                <a:cs typeface="Arial"/>
                <a:sym typeface="Arial"/>
              </a:rPr>
              <a:t>Useful resources to help facilitate a conversation between people affected by health conditions and their doctors and/or healthcare team around shared decision making</a:t>
            </a:r>
          </a:p>
          <a:p>
            <a:pPr lvl="0">
              <a:spcBef>
                <a:spcPts val="0"/>
              </a:spcBef>
              <a:spcAft>
                <a:spcPts val="0"/>
              </a:spcAft>
              <a:buClr>
                <a:schemeClr val="accent4"/>
              </a:buClr>
              <a:buSzPts val="1100"/>
            </a:pPr>
            <a:endParaRPr lang="en-GB" sz="1100" dirty="0">
              <a:latin typeface="+mn-lt"/>
              <a:ea typeface="Arial"/>
              <a:cs typeface="Arial"/>
              <a:sym typeface="Arial"/>
            </a:endParaRPr>
          </a:p>
          <a:p>
            <a:pPr marL="17145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rId2"/>
              </a:rPr>
              <a:t>Resource bank </a:t>
            </a:r>
            <a:r>
              <a:rPr lang="en-GB" sz="1100" dirty="0">
                <a:solidFill>
                  <a:srgbClr val="000000"/>
                </a:solidFill>
                <a:latin typeface="+mn-lt"/>
                <a:ea typeface="Arial"/>
                <a:cs typeface="Arial"/>
                <a:sym typeface="Arial"/>
                <a:hlinkClick r:id="rId2"/>
              </a:rPr>
              <a:t>(Less is More Medicine)</a:t>
            </a:r>
            <a:r>
              <a:rPr lang="en-GB" sz="1100" dirty="0">
                <a:solidFill>
                  <a:schemeClr val="hlink"/>
                </a:solidFill>
                <a:latin typeface="+mn-lt"/>
                <a:ea typeface="Arial"/>
                <a:cs typeface="Arial"/>
                <a:sym typeface="Arial"/>
              </a:rPr>
              <a:t> </a:t>
            </a:r>
          </a:p>
          <a:p>
            <a:pPr marL="172800" eaLnBrk="1" fontAlgn="auto" hangingPunct="1">
              <a:spcBef>
                <a:spcPts val="300"/>
              </a:spcBef>
              <a:spcAft>
                <a:spcPts val="0"/>
              </a:spcAft>
              <a:buClr>
                <a:srgbClr val="47A3FF"/>
              </a:buClr>
              <a:buSzPts val="1100"/>
              <a:defRPr/>
            </a:pPr>
            <a:r>
              <a:rPr lang="en-GB" sz="1050" dirty="0">
                <a:solidFill>
                  <a:srgbClr val="000000"/>
                </a:solidFill>
                <a:latin typeface="+mn-lt"/>
                <a:ea typeface="Arial"/>
                <a:cs typeface="Arial"/>
                <a:sym typeface="Arial"/>
              </a:rPr>
              <a:t>Shared decision-making sample conversations, handouts and videos</a:t>
            </a:r>
          </a:p>
          <a:p>
            <a:pPr marL="172800" eaLnBrk="1" fontAlgn="auto" hangingPunct="1">
              <a:lnSpc>
                <a:spcPts val="300"/>
              </a:lnSpc>
              <a:spcBef>
                <a:spcPts val="300"/>
              </a:spcBef>
              <a:spcAft>
                <a:spcPts val="0"/>
              </a:spcAft>
              <a:buClr>
                <a:srgbClr val="47A3FF"/>
              </a:buClr>
              <a:buSzPts val="1100"/>
              <a:defRPr/>
            </a:pPr>
            <a:endParaRPr lang="en-GB" sz="1200" dirty="0">
              <a:solidFill>
                <a:srgbClr val="000000"/>
              </a:solidFill>
              <a:latin typeface="+mn-lt"/>
              <a:ea typeface="Arial"/>
              <a:cs typeface="Arial"/>
              <a:sym typeface="Arial"/>
            </a:endParaRPr>
          </a:p>
          <a:p>
            <a:pPr marL="17280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solidFill>
                  <a:srgbClr val="000000"/>
                </a:solidFill>
                <a:latin typeface="+mn-lt"/>
                <a:ea typeface="Arial"/>
                <a:cs typeface="Arial"/>
                <a:sym typeface="Arial"/>
                <a:hlinkClick r:id="rId3"/>
              </a:rPr>
              <a:t>Toolkits </a:t>
            </a:r>
            <a:r>
              <a:rPr lang="en-GB" sz="1100" dirty="0">
                <a:solidFill>
                  <a:srgbClr val="000000"/>
                </a:solidFill>
                <a:latin typeface="+mn-lt"/>
                <a:ea typeface="Arial"/>
                <a:cs typeface="Arial"/>
                <a:sym typeface="Arial"/>
                <a:hlinkClick r:id="rId3"/>
              </a:rPr>
              <a:t>(Dartmouth)</a:t>
            </a:r>
            <a:r>
              <a:rPr lang="en-GB" sz="1100" dirty="0">
                <a:solidFill>
                  <a:srgbClr val="000000"/>
                </a:solidFill>
                <a:latin typeface="+mn-lt"/>
                <a:ea typeface="Arial"/>
                <a:cs typeface="Arial"/>
                <a:sym typeface="Arial"/>
              </a:rPr>
              <a:t> </a:t>
            </a:r>
          </a:p>
          <a:p>
            <a:pPr marL="172800" eaLnBrk="1" fontAlgn="auto" hangingPunct="1">
              <a:spcBef>
                <a:spcPts val="300"/>
              </a:spcBef>
              <a:spcAft>
                <a:spcPts val="0"/>
              </a:spcAft>
              <a:buClr>
                <a:srgbClr val="47A3FF"/>
              </a:buClr>
              <a:buSzPts val="1100"/>
              <a:defRPr/>
            </a:pPr>
            <a:r>
              <a:rPr lang="en-GB" sz="1050" dirty="0">
                <a:solidFill>
                  <a:srgbClr val="000000"/>
                </a:solidFill>
                <a:latin typeface="+mn-lt"/>
                <a:ea typeface="Arial"/>
                <a:cs typeface="Arial"/>
                <a:sym typeface="Arial"/>
              </a:rPr>
              <a:t>Guidelines and tools for integrating decision support into care and online training resources</a:t>
            </a:r>
          </a:p>
          <a:p>
            <a:pPr marL="172800" eaLnBrk="1" fontAlgn="auto" hangingPunct="1">
              <a:spcBef>
                <a:spcPts val="300"/>
              </a:spcBef>
              <a:spcAft>
                <a:spcPts val="0"/>
              </a:spcAft>
              <a:buClr>
                <a:srgbClr val="47A3FF"/>
              </a:buClr>
              <a:buSzPts val="1100"/>
              <a:defRPr/>
            </a:pPr>
            <a:endParaRPr lang="en-GB" sz="1050" dirty="0">
              <a:solidFill>
                <a:srgbClr val="000000"/>
              </a:solidFill>
              <a:latin typeface="+mn-lt"/>
              <a:ea typeface="Arial"/>
              <a:cs typeface="Arial"/>
              <a:sym typeface="Arial"/>
            </a:endParaRPr>
          </a:p>
          <a:p>
            <a:pPr marL="172800" marR="0" lvl="0" indent="-171450" algn="l" defTabSz="914400" rtl="0" eaLnBrk="1" fontAlgn="auto" latinLnBrk="0" hangingPunct="1">
              <a:lnSpc>
                <a:spcPct val="100000"/>
              </a:lnSpc>
              <a:spcBef>
                <a:spcPts val="300"/>
              </a:spcBef>
              <a:spcAft>
                <a:spcPts val="50"/>
              </a:spcAft>
              <a:buClr>
                <a:srgbClr val="169BD4"/>
              </a:buClr>
              <a:buSzPts val="1100"/>
              <a:buFont typeface="Arial" panose="020B0604020202020204" pitchFamily="34" charset="0"/>
              <a:buChar char="•"/>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4"/>
              </a:rPr>
              <a:t>Factsheet </a:t>
            </a:r>
            <a:r>
              <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4"/>
              </a:rPr>
              <a:t>(Personalised Healthcare Toolkit for the Patient Community) </a:t>
            </a:r>
            <a:endPar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72800" indent="-171450" eaLnBrk="1" fontAlgn="auto" hangingPunct="1">
              <a:spcBef>
                <a:spcPts val="300"/>
              </a:spcBef>
              <a:spcAft>
                <a:spcPts val="50"/>
              </a:spcAft>
              <a:buClr>
                <a:schemeClr val="bg1"/>
              </a:buClr>
              <a:buSzPts val="1100"/>
              <a:buFont typeface="Arial" panose="020B0604020202020204" pitchFamily="34" charset="0"/>
              <a:buChar char="•"/>
              <a:defRPr/>
            </a:pPr>
            <a:r>
              <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rPr>
              <a:t>A factsheet explaining health data, how it can benefit the patient community and how health data are kept safe. Common questions patients can ask their HCPs around health data are included</a:t>
            </a:r>
          </a:p>
          <a:p>
            <a:pPr marL="172800" eaLnBrk="1" fontAlgn="auto" hangingPunct="1">
              <a:spcBef>
                <a:spcPts val="0"/>
              </a:spcBef>
              <a:spcAft>
                <a:spcPts val="0"/>
              </a:spcAft>
              <a:buClr>
                <a:srgbClr val="47A3FF"/>
              </a:buClr>
              <a:buSzPts val="1100"/>
              <a:defRPr/>
            </a:pPr>
            <a:endParaRPr lang="en-GB" sz="1100" dirty="0">
              <a:solidFill>
                <a:srgbClr val="000000"/>
              </a:solidFill>
              <a:latin typeface="+mn-lt"/>
              <a:ea typeface="Arial"/>
              <a:cs typeface="Arial"/>
              <a:sym typeface="Arial"/>
            </a:endParaRPr>
          </a:p>
          <a:p>
            <a:pPr lvl="0">
              <a:spcBef>
                <a:spcPts val="0"/>
              </a:spcBef>
              <a:spcAft>
                <a:spcPts val="600"/>
              </a:spcAft>
              <a:buClr>
                <a:srgbClr val="000000"/>
              </a:buClr>
              <a:buSzPts val="1100"/>
            </a:pPr>
            <a:r>
              <a:rPr lang="en-GB" sz="1200" b="1" dirty="0">
                <a:latin typeface="+mn-lt"/>
                <a:ea typeface="Arial"/>
                <a:cs typeface="Arial"/>
                <a:sym typeface="Arial"/>
              </a:rPr>
              <a:t>A guide for shared decision making and how to achieve it</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000000"/>
                </a:solidFill>
                <a:latin typeface="+mn-lt"/>
                <a:ea typeface="Arial"/>
                <a:cs typeface="Arial"/>
                <a:sym typeface="Arial"/>
                <a:hlinkClick r:id="rId5"/>
              </a:rPr>
              <a:t>Step-by-step guide </a:t>
            </a:r>
            <a:r>
              <a:rPr lang="en-GB" sz="1100" u="sng" dirty="0">
                <a:solidFill>
                  <a:srgbClr val="000000"/>
                </a:solidFill>
                <a:latin typeface="+mn-lt"/>
                <a:ea typeface="Arial"/>
                <a:cs typeface="Arial"/>
                <a:sym typeface="Arial"/>
                <a:hlinkClick r:id="rId5"/>
              </a:rPr>
              <a:t>(Asthma and Allergy Network)</a:t>
            </a:r>
            <a:r>
              <a:rPr lang="en-GB" sz="1100" dirty="0">
                <a:solidFill>
                  <a:schemeClr val="hlink"/>
                </a:solidFill>
                <a:latin typeface="+mn-lt"/>
              </a:rPr>
              <a:t> </a:t>
            </a:r>
          </a:p>
          <a:p>
            <a:pPr marL="172800" lvl="0">
              <a:spcBef>
                <a:spcPts val="300"/>
              </a:spcBef>
              <a:spcAft>
                <a:spcPts val="0"/>
              </a:spcAft>
              <a:buClr>
                <a:srgbClr val="47A3FF"/>
              </a:buClr>
              <a:buSzPct val="100000"/>
            </a:pPr>
            <a:r>
              <a:rPr lang="en-GB" sz="1050" dirty="0">
                <a:latin typeface="+mn-lt"/>
                <a:ea typeface="Arial"/>
                <a:cs typeface="Arial"/>
                <a:sym typeface="Arial"/>
              </a:rPr>
              <a:t>Guide for shared decision making and its benefits for people living with asthma, including surveys on treatments for those affected by the condition</a:t>
            </a:r>
          </a:p>
          <a:p>
            <a:pPr marL="172800" lvl="0">
              <a:spcBef>
                <a:spcPts val="300"/>
              </a:spcBef>
              <a:spcAft>
                <a:spcPts val="0"/>
              </a:spcAft>
              <a:buClr>
                <a:srgbClr val="47A3FF"/>
              </a:buClr>
              <a:buSzPct val="100000"/>
            </a:pPr>
            <a:endParaRPr lang="en-GB" sz="1050" dirty="0">
              <a:latin typeface="+mn-lt"/>
              <a:ea typeface="Arial"/>
              <a:cs typeface="Arial"/>
              <a:sym typeface="Arial"/>
            </a:endParaRPr>
          </a:p>
          <a:p>
            <a:pPr marL="171450" lvl="0" indent="-171450">
              <a:spcBef>
                <a:spcPts val="300"/>
              </a:spcBef>
              <a:spcAft>
                <a:spcPts val="0"/>
              </a:spcAft>
              <a:buClr>
                <a:srgbClr val="458DF4"/>
              </a:buClr>
              <a:buSzPts val="1100"/>
              <a:buFont typeface="Arial" panose="020B0604020202020204" pitchFamily="34" charset="0"/>
              <a:buChar char="•"/>
            </a:pPr>
            <a:r>
              <a:rPr lang="fr-FR" sz="1100" b="1" u="sng" dirty="0">
                <a:solidFill>
                  <a:srgbClr val="000000"/>
                </a:solidFill>
                <a:latin typeface="+mn-lt"/>
                <a:ea typeface="Arial"/>
                <a:cs typeface="Arial"/>
                <a:sym typeface="Arial"/>
                <a:hlinkClick r:id="rId6"/>
              </a:rPr>
              <a:t>Journal article - Patient Experience Library – Compassionate communication</a:t>
            </a:r>
            <a:endParaRPr lang="fr-FR" sz="1100" b="1" u="sng" dirty="0">
              <a:solidFill>
                <a:srgbClr val="000000"/>
              </a:solidFill>
              <a:latin typeface="+mn-lt"/>
              <a:ea typeface="Arial"/>
              <a:cs typeface="Arial"/>
              <a:sym typeface="Arial"/>
            </a:endParaRPr>
          </a:p>
          <a:p>
            <a:pPr marL="172800" lvl="0">
              <a:spcBef>
                <a:spcPts val="300"/>
              </a:spcBef>
              <a:spcAft>
                <a:spcPts val="0"/>
              </a:spcAft>
              <a:buClr>
                <a:srgbClr val="47A3FF"/>
              </a:buClr>
              <a:buSzPct val="100000"/>
            </a:pPr>
            <a:r>
              <a:rPr lang="en-GB" sz="1050" dirty="0">
                <a:latin typeface="+mn-lt"/>
                <a:ea typeface="Arial"/>
                <a:cs typeface="Arial"/>
                <a:sym typeface="Arial"/>
              </a:rPr>
              <a:t>This research paper describes how a UK hospital trust used compassionate communication to support the recovery of both staff and services during the COVID-19 pandemic.</a:t>
            </a:r>
          </a:p>
          <a:p>
            <a:pPr marL="172800" lvl="0">
              <a:spcBef>
                <a:spcPts val="300"/>
              </a:spcBef>
              <a:spcAft>
                <a:spcPts val="0"/>
              </a:spcAft>
              <a:buClr>
                <a:srgbClr val="47A3FF"/>
              </a:buClr>
              <a:buSzPct val="100000"/>
            </a:pPr>
            <a:endParaRPr lang="en-GB" sz="1050" dirty="0">
              <a:latin typeface="+mn-lt"/>
              <a:ea typeface="Arial"/>
              <a:cs typeface="Arial"/>
              <a:sym typeface="Arial"/>
            </a:endParaRPr>
          </a:p>
          <a:p>
            <a:pPr marL="172800" lvl="0">
              <a:spcBef>
                <a:spcPts val="300"/>
              </a:spcBef>
              <a:spcAft>
                <a:spcPts val="0"/>
              </a:spcAft>
              <a:buClr>
                <a:srgbClr val="47A3FF"/>
              </a:buClr>
              <a:buSzPct val="100000"/>
            </a:pPr>
            <a:endParaRPr lang="en-GB" sz="1050" dirty="0">
              <a:latin typeface="+mn-lt"/>
              <a:ea typeface="Arial"/>
              <a:cs typeface="Arial"/>
              <a:sym typeface="Arial"/>
            </a:endParaRPr>
          </a:p>
          <a:p>
            <a:pPr marL="172800" eaLnBrk="1" fontAlgn="auto" hangingPunct="1">
              <a:spcBef>
                <a:spcPts val="0"/>
              </a:spcBef>
              <a:spcAft>
                <a:spcPts val="0"/>
              </a:spcAft>
              <a:buClr>
                <a:srgbClr val="47A3FF"/>
              </a:buClr>
              <a:buSzPts val="1100"/>
              <a:defRPr/>
            </a:pPr>
            <a:endParaRPr lang="en-GB" sz="1100" dirty="0">
              <a:solidFill>
                <a:srgbClr val="000000"/>
              </a:solidFill>
              <a:latin typeface="+mn-lt"/>
              <a:ea typeface="Arial"/>
              <a:cs typeface="Arial"/>
              <a:sym typeface="Arial"/>
            </a:endParaRPr>
          </a:p>
          <a:p>
            <a:pPr marL="172800" eaLnBrk="1" fontAlgn="auto" hangingPunct="1">
              <a:spcBef>
                <a:spcPts val="600"/>
              </a:spcBef>
              <a:spcAft>
                <a:spcPts val="0"/>
              </a:spcAft>
              <a:buClr>
                <a:srgbClr val="47A3FF"/>
              </a:buClr>
              <a:buSzPts val="1100"/>
              <a:defRPr/>
            </a:pPr>
            <a:endParaRPr lang="en-GB" sz="1200" b="1" dirty="0">
              <a:solidFill>
                <a:srgbClr val="000000"/>
              </a:solidFill>
              <a:latin typeface="+mn-lt"/>
              <a:ea typeface="Arial"/>
              <a:cs typeface="Arial"/>
              <a:sym typeface="Arial"/>
            </a:endParaRPr>
          </a:p>
          <a:p>
            <a:pPr marL="172800" eaLnBrk="1" fontAlgn="auto" hangingPunct="1">
              <a:spcBef>
                <a:spcPts val="600"/>
              </a:spcBef>
              <a:spcAft>
                <a:spcPts val="0"/>
              </a:spcAft>
              <a:buClr>
                <a:srgbClr val="47A3FF"/>
              </a:buClr>
              <a:buSzPts val="1100"/>
              <a:defRPr/>
            </a:pPr>
            <a:endParaRPr lang="en-GB" sz="1100" dirty="0">
              <a:solidFill>
                <a:srgbClr val="000000"/>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7">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professionals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tools to facilitate conversations between those affected by a condition and their doctors/healthcare team regarding their care, treatment plan and self management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10"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1"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2">
            <a:alphaModFix/>
          </a:blip>
          <a:srcRect b="14039"/>
          <a:stretch/>
        </p:blipFill>
        <p:spPr>
          <a:xfrm>
            <a:off x="553217" y="648643"/>
            <a:ext cx="688235" cy="591607"/>
          </a:xfrm>
          <a:prstGeom prst="rect">
            <a:avLst/>
          </a:prstGeom>
          <a:noFill/>
          <a:ln>
            <a:noFill/>
          </a:ln>
        </p:spPr>
      </p:pic>
      <p:sp>
        <p:nvSpPr>
          <p:cNvPr id="45" name="Rectangle 44">
            <a:hlinkClick r:id="rId13" action="ppaction://hlinksldjump"/>
            <a:extLst>
              <a:ext uri="{FF2B5EF4-FFF2-40B4-BE49-F238E27FC236}">
                <a16:creationId xmlns:a16="http://schemas.microsoft.com/office/drawing/2014/main" id="{B641DC5F-EF85-4DF5-AD80-08142E6DED7C}"/>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6" name="Rectangle 45">
            <a:hlinkClick r:id="rId14"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47" name="Picture 46">
            <a:hlinkClick r:id="rId15" action="ppaction://hlinksldjump"/>
            <a:extLst>
              <a:ext uri="{FF2B5EF4-FFF2-40B4-BE49-F238E27FC236}">
                <a16:creationId xmlns:a16="http://schemas.microsoft.com/office/drawing/2014/main" id="{B8587DE3-1162-4C1B-AE3C-30FCCE6DDBC7}"/>
              </a:ext>
            </a:extLst>
          </p:cNvPr>
          <p:cNvPicPr>
            <a:picLocks noChangeAspect="1"/>
          </p:cNvPicPr>
          <p:nvPr/>
        </p:nvPicPr>
        <p:blipFill>
          <a:blip r:embed="rId16"/>
          <a:stretch>
            <a:fillRect/>
          </a:stretch>
        </p:blipFill>
        <p:spPr>
          <a:xfrm>
            <a:off x="11721894" y="6444186"/>
            <a:ext cx="310923" cy="317019"/>
          </a:xfrm>
          <a:prstGeom prst="rect">
            <a:avLst/>
          </a:prstGeom>
        </p:spPr>
      </p:pic>
      <p:sp>
        <p:nvSpPr>
          <p:cNvPr id="51" name="TextBox 50">
            <a:extLst>
              <a:ext uri="{FF2B5EF4-FFF2-40B4-BE49-F238E27FC236}">
                <a16:creationId xmlns:a16="http://schemas.microsoft.com/office/drawing/2014/main" id="{B06B9B8B-61D7-4067-B967-705EF7B6833E}"/>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2AD632B9-7EC7-4DB7-A7A5-64FBDB0D19AA}"/>
              </a:ext>
            </a:extLst>
          </p:cNvPr>
          <p:cNvGrpSpPr/>
          <p:nvPr/>
        </p:nvGrpSpPr>
        <p:grpSpPr>
          <a:xfrm>
            <a:off x="11313026" y="6458695"/>
            <a:ext cx="288000" cy="288000"/>
            <a:chOff x="8612267" y="5218900"/>
            <a:chExt cx="288000" cy="288000"/>
          </a:xfrm>
        </p:grpSpPr>
        <p:sp>
          <p:nvSpPr>
            <p:cNvPr id="56" name="Oval 55">
              <a:hlinkClick r:id="rId13" action="ppaction://hlinksldjump"/>
              <a:extLst>
                <a:ext uri="{FF2B5EF4-FFF2-40B4-BE49-F238E27FC236}">
                  <a16:creationId xmlns:a16="http://schemas.microsoft.com/office/drawing/2014/main" id="{E89991BB-CA92-46F4-9222-B52F66E8EBB1}"/>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610D7850-8AC0-44D6-8EA2-1C749FA296B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Picture 42">
            <a:hlinkClick r:id="rId17" action="ppaction://hlinksldjump"/>
            <a:extLst>
              <a:ext uri="{FF2B5EF4-FFF2-40B4-BE49-F238E27FC236}">
                <a16:creationId xmlns:a16="http://schemas.microsoft.com/office/drawing/2014/main" id="{F3A5485F-2F3F-470C-B506-DB3A1BEC5678}"/>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44" name="Picture 43">
            <a:hlinkClick r:id="rId19" action="ppaction://hlinksldjump"/>
            <a:extLst>
              <a:ext uri="{FF2B5EF4-FFF2-40B4-BE49-F238E27FC236}">
                <a16:creationId xmlns:a16="http://schemas.microsoft.com/office/drawing/2014/main" id="{E9E9F3DA-2AF2-4D81-9B26-2C599039A683}"/>
              </a:ext>
            </a:extLst>
          </p:cNvPr>
          <p:cNvPicPr>
            <a:picLocks noChangeAspect="1"/>
          </p:cNvPicPr>
          <p:nvPr/>
        </p:nvPicPr>
        <p:blipFill>
          <a:blip r:embed="rId20"/>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76338717-4C52-4038-9D14-925A29C0404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1" action="ppaction://hlinksldjump"/>
            <a:extLst>
              <a:ext uri="{FF2B5EF4-FFF2-40B4-BE49-F238E27FC236}">
                <a16:creationId xmlns:a16="http://schemas.microsoft.com/office/drawing/2014/main" id="{B7DB6015-1DB2-44DC-B878-E86B3DC581F4}"/>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58" name="Picture 57">
            <a:hlinkClick r:id="rId24" action="ppaction://hlinksldjump"/>
            <a:extLst>
              <a:ext uri="{FF2B5EF4-FFF2-40B4-BE49-F238E27FC236}">
                <a16:creationId xmlns:a16="http://schemas.microsoft.com/office/drawing/2014/main" id="{8600F807-5072-4928-A9A8-0E5B0AD79286}"/>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F1E2F4AC-8A38-40B6-8CA5-6566B91AF7E2}"/>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sp>
        <p:nvSpPr>
          <p:cNvPr id="60" name="Oval 59">
            <a:extLst>
              <a:ext uri="{FF2B5EF4-FFF2-40B4-BE49-F238E27FC236}">
                <a16:creationId xmlns:a16="http://schemas.microsoft.com/office/drawing/2014/main" id="{4A98A621-64D6-4A16-A55F-CBB17E4CE489}"/>
              </a:ext>
            </a:extLst>
          </p:cNvPr>
          <p:cNvSpPr/>
          <p:nvPr/>
        </p:nvSpPr>
        <p:spPr>
          <a:xfrm>
            <a:off x="4369000" y="4756492"/>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grpSp>
        <p:nvGrpSpPr>
          <p:cNvPr id="36" name="Group 35">
            <a:extLst>
              <a:ext uri="{FF2B5EF4-FFF2-40B4-BE49-F238E27FC236}">
                <a16:creationId xmlns:a16="http://schemas.microsoft.com/office/drawing/2014/main" id="{4D15EA3F-2557-4CD1-B95D-698DECD80E46}"/>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F1600E0B-35A1-4555-8FC3-E63EAA02ECC8}"/>
                </a:ext>
              </a:extLst>
            </p:cNvPr>
            <p:cNvPicPr>
              <a:picLocks noChangeAspect="1"/>
            </p:cNvPicPr>
            <p:nvPr/>
          </p:nvPicPr>
          <p:blipFill>
            <a:blip r:embed="rId27"/>
            <a:stretch>
              <a:fillRect/>
            </a:stretch>
          </p:blipFill>
          <p:spPr>
            <a:xfrm>
              <a:off x="4403350" y="2045263"/>
              <a:ext cx="3120718" cy="1021201"/>
            </a:xfrm>
            <a:prstGeom prst="rect">
              <a:avLst/>
            </a:prstGeom>
          </p:spPr>
        </p:pic>
        <p:sp>
          <p:nvSpPr>
            <p:cNvPr id="61" name="Google Shape;92;p11">
              <a:extLst>
                <a:ext uri="{FF2B5EF4-FFF2-40B4-BE49-F238E27FC236}">
                  <a16:creationId xmlns:a16="http://schemas.microsoft.com/office/drawing/2014/main" id="{942ACDA6-5AD7-4F04-8F09-D66706726AC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3" name="Picture 62">
            <a:extLst>
              <a:ext uri="{FF2B5EF4-FFF2-40B4-BE49-F238E27FC236}">
                <a16:creationId xmlns:a16="http://schemas.microsoft.com/office/drawing/2014/main" id="{A9756E16-0C2E-4ED1-9D0E-6D338BEB6303}"/>
              </a:ext>
            </a:extLst>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19435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739759"/>
          </a:xfrm>
          <a:prstGeom prst="rect">
            <a:avLst/>
          </a:prstGeom>
        </p:spPr>
        <p:txBody>
          <a:bodyPr wrap="square">
            <a:spAutoFit/>
          </a:bodyPr>
          <a:lstStyle/>
          <a:p>
            <a:pPr lvl="0">
              <a:spcBef>
                <a:spcPts val="0"/>
              </a:spcBef>
              <a:spcAft>
                <a:spcPts val="0"/>
              </a:spcAft>
              <a:buClr>
                <a:schemeClr val="accent4"/>
              </a:buClr>
              <a:buSzPts val="1100"/>
            </a:pPr>
            <a:r>
              <a:rPr lang="en-GB" sz="1200" b="1" dirty="0">
                <a:solidFill>
                  <a:srgbClr val="000000"/>
                </a:solidFill>
                <a:latin typeface="+mn-lt"/>
                <a:cs typeface="Arial"/>
                <a:sym typeface="Arial"/>
              </a:rPr>
              <a:t>Useful resources to help facilitate a conversation between people affected by health conditions and their doctors and/or healthcare team around shared decision making</a:t>
            </a:r>
          </a:p>
          <a:p>
            <a:pPr lvl="0">
              <a:spcBef>
                <a:spcPts val="0"/>
              </a:spcBef>
              <a:spcAft>
                <a:spcPts val="0"/>
              </a:spcAft>
              <a:buClr>
                <a:schemeClr val="accent4"/>
              </a:buClr>
              <a:buSzPts val="1100"/>
            </a:pPr>
            <a:endParaRPr lang="en-GB" sz="1100" dirty="0">
              <a:latin typeface="+mn-lt"/>
              <a:ea typeface="Arial"/>
              <a:cs typeface="Arial"/>
              <a:sym typeface="Arial"/>
            </a:endParaRPr>
          </a:p>
          <a:p>
            <a:pPr marL="17145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latin typeface="+mn-lt"/>
                <a:ea typeface="Arial"/>
                <a:cs typeface="Arial"/>
                <a:sym typeface="Arial"/>
                <a:hlinkClick r:id="rId2"/>
              </a:rPr>
              <a:t>Holistic needs assessments </a:t>
            </a:r>
            <a:r>
              <a:rPr lang="en-GB" sz="1100" dirty="0">
                <a:latin typeface="+mn-lt"/>
                <a:ea typeface="Arial"/>
                <a:cs typeface="Arial"/>
                <a:sym typeface="Arial"/>
                <a:hlinkClick r:id="rId2"/>
              </a:rPr>
              <a:t>(Macmillan)</a:t>
            </a:r>
            <a:endParaRPr lang="en-GB" sz="1100" dirty="0">
              <a:latin typeface="+mn-lt"/>
              <a:ea typeface="Arial"/>
              <a:cs typeface="Arial"/>
              <a:sym typeface="Arial"/>
            </a:endParaRPr>
          </a:p>
          <a:p>
            <a:pPr eaLnBrk="1" fontAlgn="auto" hangingPunct="1">
              <a:spcBef>
                <a:spcPts val="300"/>
              </a:spcBef>
              <a:spcAft>
                <a:spcPts val="0"/>
              </a:spcAft>
              <a:buClr>
                <a:srgbClr val="458DF4"/>
              </a:buClr>
              <a:buSzPts val="1100"/>
              <a:defRPr/>
            </a:pPr>
            <a:r>
              <a:rPr lang="en-GB" sz="1100" dirty="0">
                <a:latin typeface="+mn-lt"/>
                <a:ea typeface="Arial"/>
                <a:cs typeface="Arial"/>
                <a:sym typeface="Arial"/>
              </a:rPr>
              <a:t>An example of an assessment that can identify and address the needs and concerns of people living with cancer to develop a Personalised Care and Support Plan</a:t>
            </a:r>
          </a:p>
          <a:p>
            <a:pPr marL="172800" eaLnBrk="1" fontAlgn="auto" hangingPunct="1">
              <a:spcBef>
                <a:spcPts val="0"/>
              </a:spcBef>
              <a:spcAft>
                <a:spcPts val="0"/>
              </a:spcAft>
              <a:buClr>
                <a:srgbClr val="47A3FF"/>
              </a:buClr>
              <a:buSzPts val="1100"/>
              <a:defRPr/>
            </a:pPr>
            <a:endParaRPr lang="en-GB" sz="1100" dirty="0">
              <a:solidFill>
                <a:srgbClr val="000000"/>
              </a:solidFill>
              <a:latin typeface="+mn-lt"/>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rPr>
              <a:t>About the views of healthcare professional on shared decision making</a:t>
            </a:r>
          </a:p>
          <a:p>
            <a:pPr marL="171450" marR="0" lvl="0" indent="-171450" algn="l" defTabSz="914400" rtl="0" eaLnBrk="1" fontAlgn="auto" latinLnBrk="0" hangingPunct="1">
              <a:lnSpc>
                <a:spcPct val="100000"/>
              </a:lnSpc>
              <a:spcBef>
                <a:spcPts val="600"/>
              </a:spcBef>
              <a:spcAft>
                <a:spcPts val="0"/>
              </a:spcAft>
              <a:buClr>
                <a:srgbClr val="169BD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Arial"/>
                <a:hlinkClick r:id="rId3"/>
              </a:rPr>
              <a:t>Report</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hlinkClick r:id="rId3"/>
              </a:rPr>
              <a:t> (Patients associations)</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rPr>
              <a:t>    This report explores the views of healthcare professionals on shared decision making</a:t>
            </a: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endParaRPr lang="en-GB" sz="1100" dirty="0">
              <a:solidFill>
                <a:srgbClr val="000000"/>
              </a:solidFill>
              <a:latin typeface="Arial" panose="020B0604020202020204"/>
              <a:cs typeface="Arial"/>
              <a:sym typeface="Arial"/>
            </a:endParaRP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r>
              <a:rPr lang="en-GB" sz="1200" b="1" dirty="0">
                <a:solidFill>
                  <a:srgbClr val="000000"/>
                </a:solidFill>
                <a:latin typeface="Arial" panose="020B0604020202020204"/>
                <a:ea typeface="Arial"/>
                <a:cs typeface="Arial"/>
                <a:sym typeface="Arial"/>
              </a:rPr>
              <a:t>About the principles to follow to build effective partnership</a:t>
            </a:r>
            <a:endParaRPr lang="en-GB" sz="1200" b="1" dirty="0">
              <a:solidFill>
                <a:srgbClr val="000000"/>
              </a:solidFill>
              <a:latin typeface="+mn-lt"/>
              <a:ea typeface="Arial"/>
              <a:cs typeface="Arial"/>
              <a:sym typeface="Arial"/>
            </a:endParaRPr>
          </a:p>
          <a:p>
            <a:pPr marL="171450" marR="0" lvl="0" indent="-171450" algn="l" defTabSz="914400" rtl="0" eaLnBrk="1" fontAlgn="auto" latinLnBrk="0" hangingPunct="1">
              <a:lnSpc>
                <a:spcPct val="100000"/>
              </a:lnSpc>
              <a:spcBef>
                <a:spcPts val="600"/>
              </a:spcBef>
              <a:spcAft>
                <a:spcPts val="0"/>
              </a:spcAft>
              <a:buClr>
                <a:srgbClr val="169BD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Arial"/>
                <a:hlinkClick r:id="rId4"/>
              </a:rPr>
              <a:t>Guidance and toolkit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hlinkClick r:id="rId4"/>
              </a:rPr>
              <a:t>(NHS)</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rPr>
              <a:t>     Guidance on working with people and communities, providing 10 principles to follow to build effective partnerships</a:t>
            </a:r>
            <a:endParaRPr lang="en-GB" sz="1100" dirty="0">
              <a:solidFill>
                <a:srgbClr val="000000"/>
              </a:solidFill>
              <a:latin typeface="Arial" panose="020B0604020202020204"/>
              <a:cs typeface="Arial"/>
            </a:endParaRPr>
          </a:p>
          <a:p>
            <a:pPr marL="0" marR="0" lvl="0" indent="0" algn="l" defTabSz="914400" rtl="0" eaLnBrk="0" fontAlgn="base" latinLnBrk="0" hangingPunct="0">
              <a:lnSpc>
                <a:spcPct val="150000"/>
              </a:lnSpc>
              <a:spcBef>
                <a:spcPts val="0"/>
              </a:spcBef>
              <a:spcAft>
                <a:spcPts val="600"/>
              </a:spcAft>
              <a:buClr>
                <a:srgbClr val="000000"/>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About the benefit of shared decision making programs</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hlinkClick r:id="rId5">
                <a:extLst>
                  <a:ext uri="{A12FA001-AC4F-418D-AE19-62706E023703}">
                    <ahyp:hlinkClr xmlns:ahyp="http://schemas.microsoft.com/office/drawing/2018/hyperlinkcolor" val="tx"/>
                  </a:ext>
                </a:extLst>
              </a:hlinkClick>
            </a:endParaRPr>
          </a:p>
          <a:p>
            <a:pPr marL="171450" marR="0" lvl="0" indent="-171450" algn="l" defTabSz="914400" rtl="0" eaLnBrk="0" fontAlgn="base" latinLnBrk="0" hangingPunct="0">
              <a:lnSpc>
                <a:spcPct val="100000"/>
              </a:lnSpc>
              <a:spcBef>
                <a:spcPts val="300"/>
              </a:spcBef>
              <a:spcAft>
                <a:spcPts val="0"/>
              </a:spcAft>
              <a:buClr>
                <a:srgbClr val="169BD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Arial"/>
                <a:hlinkClick r:id="rId6"/>
              </a:rPr>
              <a:t>Report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hlinkClick r:id="rId6"/>
              </a:rPr>
              <a:t>(National voices)</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0" fontAlgn="base" latinLnBrk="0" hangingPunct="0">
              <a:lnSpc>
                <a:spcPct val="100000"/>
              </a:lnSpc>
              <a:spcBef>
                <a:spcPts val="300"/>
              </a:spcBef>
              <a:spcAft>
                <a:spcPts val="0"/>
              </a:spcAft>
              <a:buClr>
                <a:srgbClr val="FCBD4A"/>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rPr>
              <a:t>The summary report from National Voices represents a snapshot of the accumulation of two years’ work and the strength of community behind the Voices for Improvement program</a:t>
            </a:r>
          </a:p>
          <a:p>
            <a:pPr marL="0" marR="0" lvl="0" indent="0" algn="l" defTabSz="914400" rtl="0" eaLnBrk="1" fontAlgn="auto" latinLnBrk="0" hangingPunct="1">
              <a:lnSpc>
                <a:spcPct val="100000"/>
              </a:lnSpc>
              <a:spcBef>
                <a:spcPts val="600"/>
              </a:spcBef>
              <a:spcAft>
                <a:spcPts val="0"/>
              </a:spcAft>
              <a:buClr>
                <a:srgbClr val="FFC72C"/>
              </a:buClr>
              <a:buSzPts val="1100"/>
              <a:buFontTx/>
              <a:buNone/>
              <a:tabLst/>
              <a:defRPr/>
            </a:pPr>
            <a:endParaRPr kumimoji="0" lang="en-GB" sz="11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a:endParaRPr>
          </a:p>
          <a:p>
            <a:pPr marL="172800" eaLnBrk="1" fontAlgn="auto" hangingPunct="1">
              <a:spcBef>
                <a:spcPts val="600"/>
              </a:spcBef>
              <a:spcAft>
                <a:spcPts val="0"/>
              </a:spcAft>
              <a:buClr>
                <a:srgbClr val="47A3FF"/>
              </a:buClr>
              <a:buSzPts val="1100"/>
              <a:defRPr/>
            </a:pPr>
            <a:endParaRPr lang="en-GB" sz="1100" dirty="0">
              <a:solidFill>
                <a:srgbClr val="000000"/>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7">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professionals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tools to facilitate conversations between those affected by a condition and their doctors/healthcare team regarding their care, treatment plan and self management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10"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1"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2">
            <a:alphaModFix/>
          </a:blip>
          <a:srcRect b="14039"/>
          <a:stretch/>
        </p:blipFill>
        <p:spPr>
          <a:xfrm>
            <a:off x="553217" y="648643"/>
            <a:ext cx="688235" cy="591607"/>
          </a:xfrm>
          <a:prstGeom prst="rect">
            <a:avLst/>
          </a:prstGeom>
          <a:noFill/>
          <a:ln>
            <a:noFill/>
          </a:ln>
        </p:spPr>
      </p:pic>
      <p:sp>
        <p:nvSpPr>
          <p:cNvPr id="45" name="Rectangle 44">
            <a:hlinkClick r:id="rId13" action="ppaction://hlinksldjump"/>
            <a:extLst>
              <a:ext uri="{FF2B5EF4-FFF2-40B4-BE49-F238E27FC236}">
                <a16:creationId xmlns:a16="http://schemas.microsoft.com/office/drawing/2014/main" id="{B641DC5F-EF85-4DF5-AD80-08142E6DED7C}"/>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6" name="Rectangle 45">
            <a:hlinkClick r:id="rId14"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47" name="Picture 46">
            <a:hlinkClick r:id="rId15" action="ppaction://hlinksldjump"/>
            <a:extLst>
              <a:ext uri="{FF2B5EF4-FFF2-40B4-BE49-F238E27FC236}">
                <a16:creationId xmlns:a16="http://schemas.microsoft.com/office/drawing/2014/main" id="{B8587DE3-1162-4C1B-AE3C-30FCCE6DDBC7}"/>
              </a:ext>
            </a:extLst>
          </p:cNvPr>
          <p:cNvPicPr>
            <a:picLocks noChangeAspect="1"/>
          </p:cNvPicPr>
          <p:nvPr/>
        </p:nvPicPr>
        <p:blipFill>
          <a:blip r:embed="rId16"/>
          <a:stretch>
            <a:fillRect/>
          </a:stretch>
        </p:blipFill>
        <p:spPr>
          <a:xfrm>
            <a:off x="11721894" y="6444186"/>
            <a:ext cx="310923" cy="317019"/>
          </a:xfrm>
          <a:prstGeom prst="rect">
            <a:avLst/>
          </a:prstGeom>
        </p:spPr>
      </p:pic>
      <p:sp>
        <p:nvSpPr>
          <p:cNvPr id="51" name="TextBox 50">
            <a:extLst>
              <a:ext uri="{FF2B5EF4-FFF2-40B4-BE49-F238E27FC236}">
                <a16:creationId xmlns:a16="http://schemas.microsoft.com/office/drawing/2014/main" id="{B06B9B8B-61D7-4067-B967-705EF7B6833E}"/>
              </a:ext>
            </a:extLst>
          </p:cNvPr>
          <p:cNvSpPr txBox="1"/>
          <p:nvPr/>
        </p:nvSpPr>
        <p:spPr>
          <a:xfrm>
            <a:off x="10640292" y="593326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2AD632B9-7EC7-4DB7-A7A5-64FBDB0D19AA}"/>
              </a:ext>
            </a:extLst>
          </p:cNvPr>
          <p:cNvGrpSpPr/>
          <p:nvPr/>
        </p:nvGrpSpPr>
        <p:grpSpPr>
          <a:xfrm>
            <a:off x="11313026" y="6458695"/>
            <a:ext cx="288000" cy="288000"/>
            <a:chOff x="8612267" y="5218900"/>
            <a:chExt cx="288000" cy="288000"/>
          </a:xfrm>
        </p:grpSpPr>
        <p:sp>
          <p:nvSpPr>
            <p:cNvPr id="56" name="Oval 55">
              <a:hlinkClick r:id="rId13" action="ppaction://hlinksldjump"/>
              <a:extLst>
                <a:ext uri="{FF2B5EF4-FFF2-40B4-BE49-F238E27FC236}">
                  <a16:creationId xmlns:a16="http://schemas.microsoft.com/office/drawing/2014/main" id="{E89991BB-CA92-46F4-9222-B52F66E8EBB1}"/>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610D7850-8AC0-44D6-8EA2-1C749FA296B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Picture 42">
            <a:hlinkClick r:id="rId17" action="ppaction://hlinksldjump"/>
            <a:extLst>
              <a:ext uri="{FF2B5EF4-FFF2-40B4-BE49-F238E27FC236}">
                <a16:creationId xmlns:a16="http://schemas.microsoft.com/office/drawing/2014/main" id="{F3A5485F-2F3F-470C-B506-DB3A1BEC5678}"/>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44" name="Picture 43">
            <a:hlinkClick r:id="rId19" action="ppaction://hlinksldjump"/>
            <a:extLst>
              <a:ext uri="{FF2B5EF4-FFF2-40B4-BE49-F238E27FC236}">
                <a16:creationId xmlns:a16="http://schemas.microsoft.com/office/drawing/2014/main" id="{E9E9F3DA-2AF2-4D81-9B26-2C599039A683}"/>
              </a:ext>
            </a:extLst>
          </p:cNvPr>
          <p:cNvPicPr>
            <a:picLocks noChangeAspect="1"/>
          </p:cNvPicPr>
          <p:nvPr/>
        </p:nvPicPr>
        <p:blipFill>
          <a:blip r:embed="rId20"/>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76338717-4C52-4038-9D14-925A29C0404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1" action="ppaction://hlinksldjump"/>
            <a:extLst>
              <a:ext uri="{FF2B5EF4-FFF2-40B4-BE49-F238E27FC236}">
                <a16:creationId xmlns:a16="http://schemas.microsoft.com/office/drawing/2014/main" id="{B7DB6015-1DB2-44DC-B878-E86B3DC581F4}"/>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58" name="Picture 57">
            <a:hlinkClick r:id="rId24" action="ppaction://hlinksldjump"/>
            <a:extLst>
              <a:ext uri="{FF2B5EF4-FFF2-40B4-BE49-F238E27FC236}">
                <a16:creationId xmlns:a16="http://schemas.microsoft.com/office/drawing/2014/main" id="{8600F807-5072-4928-A9A8-0E5B0AD79286}"/>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F1E2F4AC-8A38-40B6-8CA5-6566B91AF7E2}"/>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sp>
        <p:nvSpPr>
          <p:cNvPr id="60" name="Oval 59">
            <a:extLst>
              <a:ext uri="{FF2B5EF4-FFF2-40B4-BE49-F238E27FC236}">
                <a16:creationId xmlns:a16="http://schemas.microsoft.com/office/drawing/2014/main" id="{4A98A621-64D6-4A16-A55F-CBB17E4CE489}"/>
              </a:ext>
            </a:extLst>
          </p:cNvPr>
          <p:cNvSpPr/>
          <p:nvPr/>
        </p:nvSpPr>
        <p:spPr>
          <a:xfrm>
            <a:off x="4369000" y="3898629"/>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grpSp>
        <p:nvGrpSpPr>
          <p:cNvPr id="36" name="Group 35">
            <a:extLst>
              <a:ext uri="{FF2B5EF4-FFF2-40B4-BE49-F238E27FC236}">
                <a16:creationId xmlns:a16="http://schemas.microsoft.com/office/drawing/2014/main" id="{4D15EA3F-2557-4CD1-B95D-698DECD80E46}"/>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F1600E0B-35A1-4555-8FC3-E63EAA02ECC8}"/>
                </a:ext>
              </a:extLst>
            </p:cNvPr>
            <p:cNvPicPr>
              <a:picLocks noChangeAspect="1"/>
            </p:cNvPicPr>
            <p:nvPr/>
          </p:nvPicPr>
          <p:blipFill>
            <a:blip r:embed="rId27"/>
            <a:stretch>
              <a:fillRect/>
            </a:stretch>
          </p:blipFill>
          <p:spPr>
            <a:xfrm>
              <a:off x="4403350" y="2045263"/>
              <a:ext cx="3120718" cy="1021201"/>
            </a:xfrm>
            <a:prstGeom prst="rect">
              <a:avLst/>
            </a:prstGeom>
          </p:spPr>
        </p:pic>
        <p:sp>
          <p:nvSpPr>
            <p:cNvPr id="61" name="Google Shape;92;p11">
              <a:extLst>
                <a:ext uri="{FF2B5EF4-FFF2-40B4-BE49-F238E27FC236}">
                  <a16:creationId xmlns:a16="http://schemas.microsoft.com/office/drawing/2014/main" id="{942ACDA6-5AD7-4F04-8F09-D66706726AC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3" name="Picture 62">
            <a:extLst>
              <a:ext uri="{FF2B5EF4-FFF2-40B4-BE49-F238E27FC236}">
                <a16:creationId xmlns:a16="http://schemas.microsoft.com/office/drawing/2014/main" id="{A9756E16-0C2E-4ED1-9D0E-6D338BEB6303}"/>
              </a:ext>
            </a:extLst>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A3C8749E-3DA0-4E9D-8161-F3112A6E39F6}"/>
              </a:ext>
            </a:extLst>
          </p:cNvPr>
          <p:cNvSpPr/>
          <p:nvPr/>
        </p:nvSpPr>
        <p:spPr>
          <a:xfrm>
            <a:off x="4369000" y="489550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0" name="Oval 39">
            <a:extLst>
              <a:ext uri="{FF2B5EF4-FFF2-40B4-BE49-F238E27FC236}">
                <a16:creationId xmlns:a16="http://schemas.microsoft.com/office/drawing/2014/main" id="{D796F0FC-AD69-4AB4-9918-E2669BF6E783}"/>
              </a:ext>
            </a:extLst>
          </p:cNvPr>
          <p:cNvSpPr/>
          <p:nvPr/>
        </p:nvSpPr>
        <p:spPr>
          <a:xfrm>
            <a:off x="4369000" y="580555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333892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F0B37F-7BA8-4354-8C8D-17182B09E817}"/>
              </a:ext>
            </a:extLst>
          </p:cNvPr>
          <p:cNvSpPr/>
          <p:nvPr/>
        </p:nvSpPr>
        <p:spPr>
          <a:xfrm>
            <a:off x="515940" y="1263140"/>
            <a:ext cx="11160122" cy="3662541"/>
          </a:xfrm>
          <a:prstGeom prst="rect">
            <a:avLst/>
          </a:prstGeom>
        </p:spPr>
        <p:txBody>
          <a:bodyPr wrap="square">
            <a:spAutoFit/>
          </a:bodyPr>
          <a:lstStyle/>
          <a:p>
            <a:r>
              <a:rPr lang="en-GB" sz="1600" dirty="0">
                <a:latin typeface="+mn-lt"/>
              </a:rPr>
              <a:t>This playbook is intended to help health advocates and people affected by health conditions identify action areas under the following core topics to improve understanding of, and access to, personalised healthcare options for your community: </a:t>
            </a:r>
          </a:p>
          <a:p>
            <a:endParaRPr lang="en-GB" sz="1600" dirty="0">
              <a:latin typeface="+mn-lt"/>
            </a:endParaRPr>
          </a:p>
          <a:p>
            <a:endParaRPr lang="en-GB" sz="1600" dirty="0">
              <a:latin typeface="+mn-lt"/>
            </a:endParaRPr>
          </a:p>
          <a:p>
            <a:pPr>
              <a:spcBef>
                <a:spcPts val="0"/>
              </a:spcBef>
            </a:pPr>
            <a:endParaRPr lang="en-GB" sz="1600" dirty="0">
              <a:latin typeface="+mn-lt"/>
            </a:endParaRPr>
          </a:p>
          <a:p>
            <a:pPr>
              <a:spcBef>
                <a:spcPts val="0"/>
              </a:spcBef>
            </a:pPr>
            <a:endParaRPr lang="en-GB" sz="1600" dirty="0">
              <a:latin typeface="+mn-lt"/>
            </a:endParaRPr>
          </a:p>
          <a:p>
            <a:pPr>
              <a:spcBef>
                <a:spcPts val="0"/>
              </a:spcBef>
            </a:pPr>
            <a:endParaRPr lang="en-GB" sz="1600" dirty="0">
              <a:latin typeface="+mn-lt"/>
            </a:endParaRPr>
          </a:p>
          <a:p>
            <a:pPr>
              <a:spcBef>
                <a:spcPts val="0"/>
              </a:spcBef>
            </a:pPr>
            <a:r>
              <a:rPr lang="en-GB" sz="1600" dirty="0">
                <a:latin typeface="+mn-lt"/>
              </a:rPr>
              <a:t>It is designed as a resource you can personalise to your needs for building literacy, supporting education and engaging in advocacy in personalised healthcare.</a:t>
            </a:r>
          </a:p>
          <a:p>
            <a:r>
              <a:rPr lang="en-GB" sz="1600" dirty="0">
                <a:latin typeface="+mn-lt"/>
              </a:rPr>
              <a:t>The playbook is a living repository of best practice examples, guidance and tools, through which health advocates can navigate, identifying the topics or action areas they feel are most important. Most examples and resources included are not specific to one health condition, however some condition-specific examples have been included as best practice case studies and will be expanded over time.</a:t>
            </a:r>
          </a:p>
        </p:txBody>
      </p:sp>
      <p:pic>
        <p:nvPicPr>
          <p:cNvPr id="54" name="Picture 53">
            <a:hlinkClick r:id="rId3" action="ppaction://hlinksldjump"/>
            <a:extLst>
              <a:ext uri="{FF2B5EF4-FFF2-40B4-BE49-F238E27FC236}">
                <a16:creationId xmlns:a16="http://schemas.microsoft.com/office/drawing/2014/main" id="{30247852-2FB9-4427-A19B-CF17F3D2074A}"/>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627265" y="5505936"/>
            <a:ext cx="316519" cy="322724"/>
          </a:xfrm>
          <a:prstGeom prst="rect">
            <a:avLst/>
          </a:prstGeom>
        </p:spPr>
      </p:pic>
      <p:sp>
        <p:nvSpPr>
          <p:cNvPr id="2" name="Title 1">
            <a:extLst>
              <a:ext uri="{FF2B5EF4-FFF2-40B4-BE49-F238E27FC236}">
                <a16:creationId xmlns:a16="http://schemas.microsoft.com/office/drawing/2014/main" id="{14FBBA0F-3C63-4B6D-ABF2-3C6E7B045EAC}"/>
              </a:ext>
            </a:extLst>
          </p:cNvPr>
          <p:cNvSpPr>
            <a:spLocks noGrp="1"/>
          </p:cNvSpPr>
          <p:nvPr>
            <p:ph type="title"/>
          </p:nvPr>
        </p:nvSpPr>
        <p:spPr/>
        <p:txBody>
          <a:bodyPr/>
          <a:lstStyle/>
          <a:p>
            <a:r>
              <a:rPr lang="en-GB" dirty="0">
                <a:latin typeface="+mn-lt"/>
              </a:rPr>
              <a:t>About this playbook</a:t>
            </a:r>
          </a:p>
        </p:txBody>
      </p:sp>
      <p:sp>
        <p:nvSpPr>
          <p:cNvPr id="18" name="Rectangle 17">
            <a:extLst>
              <a:ext uri="{FF2B5EF4-FFF2-40B4-BE49-F238E27FC236}">
                <a16:creationId xmlns:a16="http://schemas.microsoft.com/office/drawing/2014/main" id="{796156BF-3732-4D70-BECE-7A0023CC4872}"/>
              </a:ext>
            </a:extLst>
          </p:cNvPr>
          <p:cNvSpPr/>
          <p:nvPr/>
        </p:nvSpPr>
        <p:spPr>
          <a:xfrm>
            <a:off x="515939" y="4977068"/>
            <a:ext cx="3685358" cy="400110"/>
          </a:xfrm>
          <a:prstGeom prst="rect">
            <a:avLst/>
          </a:prstGeom>
        </p:spPr>
        <p:txBody>
          <a:bodyPr wrap="square">
            <a:spAutoFit/>
          </a:bodyPr>
          <a:lstStyle/>
          <a:p>
            <a:r>
              <a:rPr lang="en-GB" sz="2000" b="1" dirty="0">
                <a:solidFill>
                  <a:schemeClr val="bg2"/>
                </a:solidFill>
                <a:latin typeface="+mn-lt"/>
              </a:rPr>
              <a:t>Navigation tips</a:t>
            </a:r>
            <a:endParaRPr lang="en-GB" sz="1400" b="1" dirty="0">
              <a:solidFill>
                <a:schemeClr val="bg2"/>
              </a:solidFill>
              <a:latin typeface="+mn-lt"/>
            </a:endParaRPr>
          </a:p>
        </p:txBody>
      </p:sp>
      <p:grpSp>
        <p:nvGrpSpPr>
          <p:cNvPr id="45" name="Group 44">
            <a:extLst>
              <a:ext uri="{FF2B5EF4-FFF2-40B4-BE49-F238E27FC236}">
                <a16:creationId xmlns:a16="http://schemas.microsoft.com/office/drawing/2014/main" id="{1D6BC375-B48F-4B4F-8166-8311AB3F9026}"/>
              </a:ext>
            </a:extLst>
          </p:cNvPr>
          <p:cNvGrpSpPr/>
          <p:nvPr/>
        </p:nvGrpSpPr>
        <p:grpSpPr>
          <a:xfrm>
            <a:off x="666349" y="6026583"/>
            <a:ext cx="288000" cy="288000"/>
            <a:chOff x="529493" y="99964"/>
            <a:chExt cx="288000" cy="288000"/>
          </a:xfrm>
        </p:grpSpPr>
        <p:sp>
          <p:nvSpPr>
            <p:cNvPr id="46" name="Oval 45">
              <a:extLst>
                <a:ext uri="{FF2B5EF4-FFF2-40B4-BE49-F238E27FC236}">
                  <a16:creationId xmlns:a16="http://schemas.microsoft.com/office/drawing/2014/main" id="{D49F3CAA-39D9-4D51-8BFD-036179943D91}"/>
                </a:ext>
              </a:extLst>
            </p:cNvPr>
            <p:cNvSpPr/>
            <p:nvPr/>
          </p:nvSpPr>
          <p:spPr>
            <a:xfrm>
              <a:off x="529493" y="99964"/>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537AB1C6-5B6E-4B9D-9645-339E03FF54E6}"/>
                </a:ext>
              </a:extLst>
            </p:cNvPr>
            <p:cNvCxnSpPr>
              <a:cxnSpLocks/>
            </p:cNvCxnSpPr>
            <p:nvPr/>
          </p:nvCxnSpPr>
          <p:spPr>
            <a:xfrm flipH="1" flipV="1">
              <a:off x="583493" y="243964"/>
              <a:ext cx="180000"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660F6687-48A7-40B5-9E78-1C353790A950}"/>
              </a:ext>
            </a:extLst>
          </p:cNvPr>
          <p:cNvSpPr/>
          <p:nvPr/>
        </p:nvSpPr>
        <p:spPr>
          <a:xfrm>
            <a:off x="1046205" y="5521504"/>
            <a:ext cx="1795849" cy="261610"/>
          </a:xfrm>
          <a:prstGeom prst="rect">
            <a:avLst/>
          </a:prstGeom>
        </p:spPr>
        <p:txBody>
          <a:bodyPr wrap="square">
            <a:spAutoFit/>
          </a:bodyPr>
          <a:lstStyle/>
          <a:p>
            <a:pPr lvl="0">
              <a:spcBef>
                <a:spcPts val="0"/>
              </a:spcBef>
              <a:spcAft>
                <a:spcPts val="0"/>
              </a:spcAft>
              <a:buClr>
                <a:schemeClr val="dk1"/>
              </a:buClr>
              <a:buSzPts val="1300"/>
            </a:pPr>
            <a:r>
              <a:rPr lang="en-GB" sz="1100" dirty="0">
                <a:solidFill>
                  <a:schemeClr val="dk1"/>
                </a:solidFill>
                <a:latin typeface="+mn-lt"/>
                <a:ea typeface="Arial"/>
                <a:cs typeface="Arial"/>
                <a:sym typeface="Arial"/>
              </a:rPr>
              <a:t>Jump to contents page</a:t>
            </a:r>
            <a:endParaRPr lang="en-GB" sz="1100" dirty="0">
              <a:solidFill>
                <a:srgbClr val="000000"/>
              </a:solidFill>
              <a:latin typeface="+mn-lt"/>
              <a:ea typeface="Arial"/>
              <a:cs typeface="Arial"/>
              <a:sym typeface="Arial"/>
            </a:endParaRPr>
          </a:p>
        </p:txBody>
      </p:sp>
      <p:sp>
        <p:nvSpPr>
          <p:cNvPr id="49" name="Rectangle 48">
            <a:extLst>
              <a:ext uri="{FF2B5EF4-FFF2-40B4-BE49-F238E27FC236}">
                <a16:creationId xmlns:a16="http://schemas.microsoft.com/office/drawing/2014/main" id="{2ADD65C2-D197-4865-B787-24AE79991632}"/>
              </a:ext>
            </a:extLst>
          </p:cNvPr>
          <p:cNvSpPr/>
          <p:nvPr/>
        </p:nvSpPr>
        <p:spPr>
          <a:xfrm>
            <a:off x="1046205" y="6035900"/>
            <a:ext cx="3213412" cy="261610"/>
          </a:xfrm>
          <a:prstGeom prst="rect">
            <a:avLst/>
          </a:prstGeom>
        </p:spPr>
        <p:txBody>
          <a:bodyPr wrap="square">
            <a:spAutoFit/>
          </a:bodyPr>
          <a:lstStyle/>
          <a:p>
            <a:pPr lvl="0">
              <a:spcBef>
                <a:spcPts val="0"/>
              </a:spcBef>
              <a:spcAft>
                <a:spcPts val="0"/>
              </a:spcAft>
              <a:buClr>
                <a:schemeClr val="dk1"/>
              </a:buClr>
              <a:buSzPts val="1300"/>
            </a:pPr>
            <a:r>
              <a:rPr lang="en-GB" sz="1100" dirty="0">
                <a:solidFill>
                  <a:schemeClr val="dk1"/>
                </a:solidFill>
                <a:latin typeface="+mn-lt"/>
                <a:ea typeface="Arial"/>
                <a:cs typeface="Arial"/>
                <a:sym typeface="Arial"/>
              </a:rPr>
              <a:t>Go back to the first page of the topic in focus</a:t>
            </a:r>
            <a:endParaRPr lang="en-GB" sz="1100" dirty="0">
              <a:solidFill>
                <a:srgbClr val="000000"/>
              </a:solidFill>
              <a:latin typeface="+mn-lt"/>
              <a:ea typeface="Arial"/>
              <a:cs typeface="Arial"/>
              <a:sym typeface="Arial"/>
            </a:endParaRPr>
          </a:p>
        </p:txBody>
      </p:sp>
      <p:grpSp>
        <p:nvGrpSpPr>
          <p:cNvPr id="7" name="Group 6">
            <a:extLst>
              <a:ext uri="{FF2B5EF4-FFF2-40B4-BE49-F238E27FC236}">
                <a16:creationId xmlns:a16="http://schemas.microsoft.com/office/drawing/2014/main" id="{4EBC1ECF-3585-41D1-A470-E2662D5A34D4}"/>
              </a:ext>
            </a:extLst>
          </p:cNvPr>
          <p:cNvGrpSpPr/>
          <p:nvPr/>
        </p:nvGrpSpPr>
        <p:grpSpPr>
          <a:xfrm>
            <a:off x="666349" y="5509182"/>
            <a:ext cx="288000" cy="288000"/>
            <a:chOff x="666349" y="5517390"/>
            <a:chExt cx="288000" cy="288000"/>
          </a:xfrm>
        </p:grpSpPr>
        <p:sp>
          <p:nvSpPr>
            <p:cNvPr id="59" name="Oval 58">
              <a:extLst>
                <a:ext uri="{FF2B5EF4-FFF2-40B4-BE49-F238E27FC236}">
                  <a16:creationId xmlns:a16="http://schemas.microsoft.com/office/drawing/2014/main" id="{EAFE6566-B6DA-46C2-AB0E-DC7CD0478BFB}"/>
                </a:ext>
              </a:extLst>
            </p:cNvPr>
            <p:cNvSpPr/>
            <p:nvPr/>
          </p:nvSpPr>
          <p:spPr>
            <a:xfrm>
              <a:off x="666349" y="5517390"/>
              <a:ext cx="288000" cy="288000"/>
            </a:xfrm>
            <a:prstGeom prst="ellipse">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Graphic 59" descr="Home">
              <a:hlinkClick r:id="rId6" action="ppaction://hlinksldjump"/>
              <a:extLst>
                <a:ext uri="{FF2B5EF4-FFF2-40B4-BE49-F238E27FC236}">
                  <a16:creationId xmlns:a16="http://schemas.microsoft.com/office/drawing/2014/main" id="{83A16333-38D7-4FEB-AFD8-1CCA68E60EA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6413" y="5519792"/>
              <a:ext cx="247871" cy="247871"/>
            </a:xfrm>
            <a:prstGeom prst="rect">
              <a:avLst/>
            </a:prstGeom>
          </p:spPr>
        </p:pic>
      </p:grpSp>
      <p:grpSp>
        <p:nvGrpSpPr>
          <p:cNvPr id="63" name="Group 62">
            <a:extLst>
              <a:ext uri="{FF2B5EF4-FFF2-40B4-BE49-F238E27FC236}">
                <a16:creationId xmlns:a16="http://schemas.microsoft.com/office/drawing/2014/main" id="{860AA70A-231E-445D-B428-6A51BB9CA299}"/>
              </a:ext>
            </a:extLst>
          </p:cNvPr>
          <p:cNvGrpSpPr/>
          <p:nvPr/>
        </p:nvGrpSpPr>
        <p:grpSpPr>
          <a:xfrm>
            <a:off x="4627265" y="5982039"/>
            <a:ext cx="298519" cy="328666"/>
            <a:chOff x="179192" y="1360949"/>
            <a:chExt cx="298519" cy="328666"/>
          </a:xfrm>
        </p:grpSpPr>
        <p:sp>
          <p:nvSpPr>
            <p:cNvPr id="64" name="Oval 63">
              <a:extLst>
                <a:ext uri="{FF2B5EF4-FFF2-40B4-BE49-F238E27FC236}">
                  <a16:creationId xmlns:a16="http://schemas.microsoft.com/office/drawing/2014/main" id="{1892558B-23EB-4ACE-B38A-25FBEC50A1E9}"/>
                </a:ext>
              </a:extLst>
            </p:cNvPr>
            <p:cNvSpPr/>
            <p:nvPr/>
          </p:nvSpPr>
          <p:spPr>
            <a:xfrm>
              <a:off x="189711" y="1401615"/>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hlinkClick r:id="rId9" action="ppaction://hlinksldjump"/>
              <a:extLst>
                <a:ext uri="{FF2B5EF4-FFF2-40B4-BE49-F238E27FC236}">
                  <a16:creationId xmlns:a16="http://schemas.microsoft.com/office/drawing/2014/main" id="{90E62D92-23C2-4147-A235-4F18B2481155}"/>
                </a:ext>
              </a:extLst>
            </p:cNvPr>
            <p:cNvSpPr txBox="1"/>
            <p:nvPr/>
          </p:nvSpPr>
          <p:spPr>
            <a:xfrm>
              <a:off x="179192" y="1360949"/>
              <a:ext cx="288000" cy="288000"/>
            </a:xfrm>
            <a:prstGeom prst="rect">
              <a:avLst/>
            </a:prstGeom>
            <a:noFill/>
          </p:spPr>
          <p:txBody>
            <a:bodyPr wrap="square" rtlCol="0">
              <a:spAutoFit/>
            </a:bodyPr>
            <a:lstStyle/>
            <a:p>
              <a:pPr algn="ctr"/>
              <a:r>
                <a:rPr lang="en-GB" b="1" i="1" dirty="0" err="1">
                  <a:solidFill>
                    <a:schemeClr val="bg1"/>
                  </a:solidFill>
                  <a:latin typeface="+mn-lt"/>
                </a:rPr>
                <a:t>i</a:t>
              </a:r>
              <a:endParaRPr lang="en-GB" b="1" i="1" dirty="0">
                <a:solidFill>
                  <a:schemeClr val="bg1"/>
                </a:solidFill>
                <a:latin typeface="+mn-lt"/>
              </a:endParaRPr>
            </a:p>
          </p:txBody>
        </p:sp>
      </p:grpSp>
      <p:sp>
        <p:nvSpPr>
          <p:cNvPr id="66" name="Rectangle 65">
            <a:extLst>
              <a:ext uri="{FF2B5EF4-FFF2-40B4-BE49-F238E27FC236}">
                <a16:creationId xmlns:a16="http://schemas.microsoft.com/office/drawing/2014/main" id="{625EE9CD-294E-4E93-8D14-ADB9075B4249}"/>
              </a:ext>
            </a:extLst>
          </p:cNvPr>
          <p:cNvSpPr/>
          <p:nvPr/>
        </p:nvSpPr>
        <p:spPr>
          <a:xfrm>
            <a:off x="5064653" y="5525382"/>
            <a:ext cx="2774811" cy="261610"/>
          </a:xfrm>
          <a:prstGeom prst="rect">
            <a:avLst/>
          </a:prstGeom>
        </p:spPr>
        <p:txBody>
          <a:bodyPr wrap="square">
            <a:spAutoFit/>
          </a:bodyPr>
          <a:lstStyle/>
          <a:p>
            <a:pPr lvl="0">
              <a:spcBef>
                <a:spcPts val="0"/>
              </a:spcBef>
              <a:spcAft>
                <a:spcPts val="0"/>
              </a:spcAft>
              <a:buClr>
                <a:schemeClr val="dk1"/>
              </a:buClr>
              <a:buSzPts val="1300"/>
            </a:pPr>
            <a:r>
              <a:rPr lang="en-GB" sz="1100" dirty="0">
                <a:solidFill>
                  <a:schemeClr val="dk1"/>
                </a:solidFill>
                <a:latin typeface="+mn-lt"/>
                <a:ea typeface="Arial"/>
                <a:cs typeface="Arial"/>
                <a:sym typeface="Arial"/>
              </a:rPr>
              <a:t>Jump to topic overview page</a:t>
            </a:r>
            <a:endParaRPr lang="en-GB" sz="1100" dirty="0">
              <a:solidFill>
                <a:srgbClr val="000000"/>
              </a:solidFill>
              <a:latin typeface="+mn-lt"/>
              <a:ea typeface="Arial"/>
              <a:cs typeface="Arial"/>
              <a:sym typeface="Arial"/>
            </a:endParaRPr>
          </a:p>
        </p:txBody>
      </p:sp>
      <p:sp>
        <p:nvSpPr>
          <p:cNvPr id="67" name="Rectangle 66">
            <a:extLst>
              <a:ext uri="{FF2B5EF4-FFF2-40B4-BE49-F238E27FC236}">
                <a16:creationId xmlns:a16="http://schemas.microsoft.com/office/drawing/2014/main" id="{875F46AC-00B3-4D38-A9EB-89D7CBFF5602}"/>
              </a:ext>
            </a:extLst>
          </p:cNvPr>
          <p:cNvSpPr/>
          <p:nvPr/>
        </p:nvSpPr>
        <p:spPr>
          <a:xfrm>
            <a:off x="5064654" y="6039778"/>
            <a:ext cx="3213412" cy="261610"/>
          </a:xfrm>
          <a:prstGeom prst="rect">
            <a:avLst/>
          </a:prstGeom>
        </p:spPr>
        <p:txBody>
          <a:bodyPr wrap="square">
            <a:spAutoFit/>
          </a:bodyPr>
          <a:lstStyle/>
          <a:p>
            <a:pPr lvl="0">
              <a:spcBef>
                <a:spcPts val="0"/>
              </a:spcBef>
              <a:spcAft>
                <a:spcPts val="0"/>
              </a:spcAft>
              <a:buClr>
                <a:schemeClr val="dk1"/>
              </a:buClr>
              <a:buSzPts val="1300"/>
            </a:pPr>
            <a:r>
              <a:rPr lang="en-GB" sz="1100" dirty="0">
                <a:solidFill>
                  <a:schemeClr val="dk1"/>
                </a:solidFill>
                <a:latin typeface="+mn-lt"/>
                <a:ea typeface="Arial"/>
                <a:cs typeface="Arial"/>
                <a:sym typeface="Arial"/>
              </a:rPr>
              <a:t>Learn how to use and navigate the playbook</a:t>
            </a:r>
            <a:endParaRPr lang="en-GB" sz="1100" dirty="0">
              <a:solidFill>
                <a:srgbClr val="000000"/>
              </a:solidFill>
              <a:latin typeface="+mn-lt"/>
              <a:ea typeface="Arial"/>
              <a:cs typeface="Arial"/>
              <a:sym typeface="Arial"/>
            </a:endParaRPr>
          </a:p>
        </p:txBody>
      </p:sp>
      <p:grpSp>
        <p:nvGrpSpPr>
          <p:cNvPr id="6" name="Group 5">
            <a:extLst>
              <a:ext uri="{FF2B5EF4-FFF2-40B4-BE49-F238E27FC236}">
                <a16:creationId xmlns:a16="http://schemas.microsoft.com/office/drawing/2014/main" id="{255C7D82-97D8-4FD4-AEB0-9F1857D79051}"/>
              </a:ext>
            </a:extLst>
          </p:cNvPr>
          <p:cNvGrpSpPr/>
          <p:nvPr/>
        </p:nvGrpSpPr>
        <p:grpSpPr>
          <a:xfrm>
            <a:off x="9011803" y="5498992"/>
            <a:ext cx="288000" cy="288000"/>
            <a:chOff x="9011803" y="5214911"/>
            <a:chExt cx="288000" cy="288000"/>
          </a:xfrm>
        </p:grpSpPr>
        <p:sp>
          <p:nvSpPr>
            <p:cNvPr id="39" name="Oval 38">
              <a:extLst>
                <a:ext uri="{FF2B5EF4-FFF2-40B4-BE49-F238E27FC236}">
                  <a16:creationId xmlns:a16="http://schemas.microsoft.com/office/drawing/2014/main" id="{99416DFE-C131-4583-BEF2-3EE071FEAEE1}"/>
                </a:ext>
              </a:extLst>
            </p:cNvPr>
            <p:cNvSpPr/>
            <p:nvPr/>
          </p:nvSpPr>
          <p:spPr>
            <a:xfrm>
              <a:off x="9011803" y="5214911"/>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245BD18A-C2AB-426C-AB46-F14D45FED980}"/>
                </a:ext>
              </a:extLst>
            </p:cNvPr>
            <p:cNvSpPr/>
            <p:nvPr/>
          </p:nvSpPr>
          <p:spPr>
            <a:xfrm rot="5400000">
              <a:off x="9084839" y="5297491"/>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CCFDC958-B03E-4958-9ED7-3EC83F0CFE75}"/>
              </a:ext>
            </a:extLst>
          </p:cNvPr>
          <p:cNvGrpSpPr/>
          <p:nvPr/>
        </p:nvGrpSpPr>
        <p:grpSpPr>
          <a:xfrm>
            <a:off x="8612267" y="5498992"/>
            <a:ext cx="288000" cy="288000"/>
            <a:chOff x="8612267" y="5218900"/>
            <a:chExt cx="288000" cy="288000"/>
          </a:xfrm>
        </p:grpSpPr>
        <p:sp>
          <p:nvSpPr>
            <p:cNvPr id="37" name="Oval 36">
              <a:extLst>
                <a:ext uri="{FF2B5EF4-FFF2-40B4-BE49-F238E27FC236}">
                  <a16:creationId xmlns:a16="http://schemas.microsoft.com/office/drawing/2014/main" id="{23E0A7E6-DE68-4EB9-9B21-E30697BA054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80EFDCD9-2D2F-4AF2-842F-80A1CE4CFABB}"/>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a:extLst>
              <a:ext uri="{FF2B5EF4-FFF2-40B4-BE49-F238E27FC236}">
                <a16:creationId xmlns:a16="http://schemas.microsoft.com/office/drawing/2014/main" id="{143193DD-D0A1-4BCF-86E1-0F9F3D57BB6E}"/>
              </a:ext>
            </a:extLst>
          </p:cNvPr>
          <p:cNvSpPr/>
          <p:nvPr/>
        </p:nvSpPr>
        <p:spPr>
          <a:xfrm>
            <a:off x="9417189" y="5500062"/>
            <a:ext cx="2485251" cy="261610"/>
          </a:xfrm>
          <a:prstGeom prst="rect">
            <a:avLst/>
          </a:prstGeom>
        </p:spPr>
        <p:txBody>
          <a:bodyPr wrap="square">
            <a:spAutoFit/>
          </a:bodyPr>
          <a:lstStyle/>
          <a:p>
            <a:pPr lvl="0">
              <a:spcBef>
                <a:spcPts val="0"/>
              </a:spcBef>
              <a:spcAft>
                <a:spcPts val="0"/>
              </a:spcAft>
              <a:buClr>
                <a:schemeClr val="dk1"/>
              </a:buClr>
              <a:buSzPts val="1300"/>
            </a:pPr>
            <a:r>
              <a:rPr lang="en-GB" sz="1100" dirty="0">
                <a:solidFill>
                  <a:schemeClr val="dk1"/>
                </a:solidFill>
                <a:latin typeface="+mn-lt"/>
                <a:ea typeface="Arial"/>
                <a:cs typeface="Arial"/>
                <a:sym typeface="Arial"/>
              </a:rPr>
              <a:t>Jump to previous or next action area</a:t>
            </a:r>
            <a:endParaRPr lang="en-GB" sz="1100" dirty="0">
              <a:solidFill>
                <a:srgbClr val="000000"/>
              </a:solidFill>
              <a:latin typeface="+mn-lt"/>
              <a:ea typeface="Arial"/>
              <a:cs typeface="Arial"/>
              <a:sym typeface="Arial"/>
            </a:endParaRPr>
          </a:p>
        </p:txBody>
      </p:sp>
      <p:sp>
        <p:nvSpPr>
          <p:cNvPr id="50" name="Oval 49">
            <a:extLst>
              <a:ext uri="{FF2B5EF4-FFF2-40B4-BE49-F238E27FC236}">
                <a16:creationId xmlns:a16="http://schemas.microsoft.com/office/drawing/2014/main" id="{79E6CF57-E09A-4E45-B2F5-5A35B9B0C3DE}"/>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Home">
            <a:hlinkClick r:id="rId6" action="ppaction://hlinksldjump"/>
            <a:extLst>
              <a:ext uri="{FF2B5EF4-FFF2-40B4-BE49-F238E27FC236}">
                <a16:creationId xmlns:a16="http://schemas.microsoft.com/office/drawing/2014/main" id="{3CD9700C-88A7-4F77-85D4-7E47A6608DF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1826" y="138034"/>
            <a:ext cx="195449" cy="195449"/>
          </a:xfrm>
          <a:prstGeom prst="rect">
            <a:avLst/>
          </a:prstGeom>
        </p:spPr>
      </p:pic>
      <p:pic>
        <p:nvPicPr>
          <p:cNvPr id="52" name="Picture 51">
            <a:hlinkClick r:id="rId9" action="ppaction://hlinksldjump"/>
            <a:extLst>
              <a:ext uri="{FF2B5EF4-FFF2-40B4-BE49-F238E27FC236}">
                <a16:creationId xmlns:a16="http://schemas.microsoft.com/office/drawing/2014/main" id="{F24A6897-7ABE-4672-9B22-0A1846B273F7}"/>
              </a:ext>
            </a:extLst>
          </p:cNvPr>
          <p:cNvPicPr>
            <a:picLocks noChangeAspect="1"/>
          </p:cNvPicPr>
          <p:nvPr/>
        </p:nvPicPr>
        <p:blipFill>
          <a:blip r:embed="rId12"/>
          <a:stretch>
            <a:fillRect/>
          </a:stretch>
        </p:blipFill>
        <p:spPr>
          <a:xfrm>
            <a:off x="153526" y="697832"/>
            <a:ext cx="271618" cy="365126"/>
          </a:xfrm>
          <a:prstGeom prst="rect">
            <a:avLst/>
          </a:prstGeom>
        </p:spPr>
      </p:pic>
      <p:pic>
        <p:nvPicPr>
          <p:cNvPr id="53" name="Picture 52">
            <a:hlinkClick r:id="rId3" action="ppaction://hlinksldjump"/>
            <a:extLst>
              <a:ext uri="{FF2B5EF4-FFF2-40B4-BE49-F238E27FC236}">
                <a16:creationId xmlns:a16="http://schemas.microsoft.com/office/drawing/2014/main" id="{01D5DDFA-A84B-4E0C-A45F-6AD891DB611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75790" y="434084"/>
            <a:ext cx="227091" cy="231543"/>
          </a:xfrm>
          <a:prstGeom prst="rect">
            <a:avLst/>
          </a:prstGeom>
        </p:spPr>
      </p:pic>
      <p:grpSp>
        <p:nvGrpSpPr>
          <p:cNvPr id="14" name="Group 13">
            <a:extLst>
              <a:ext uri="{FF2B5EF4-FFF2-40B4-BE49-F238E27FC236}">
                <a16:creationId xmlns:a16="http://schemas.microsoft.com/office/drawing/2014/main" id="{4D9323B5-74A2-4807-83D2-DF483F4DEDF2}"/>
              </a:ext>
            </a:extLst>
          </p:cNvPr>
          <p:cNvGrpSpPr/>
          <p:nvPr/>
        </p:nvGrpSpPr>
        <p:grpSpPr>
          <a:xfrm>
            <a:off x="7668283" y="2034685"/>
            <a:ext cx="3271308" cy="1026000"/>
            <a:chOff x="7668283" y="3094410"/>
            <a:chExt cx="3271308" cy="1026000"/>
          </a:xfrm>
        </p:grpSpPr>
        <p:pic>
          <p:nvPicPr>
            <p:cNvPr id="10" name="Picture 9">
              <a:hlinkClick r:id="rId13" action="ppaction://hlinksldjump"/>
              <a:extLst>
                <a:ext uri="{FF2B5EF4-FFF2-40B4-BE49-F238E27FC236}">
                  <a16:creationId xmlns:a16="http://schemas.microsoft.com/office/drawing/2014/main" id="{A906D22F-1207-4A96-A59F-F24C7F2FD824}"/>
                </a:ext>
              </a:extLst>
            </p:cNvPr>
            <p:cNvPicPr>
              <a:picLocks noChangeAspect="1"/>
            </p:cNvPicPr>
            <p:nvPr/>
          </p:nvPicPr>
          <p:blipFill>
            <a:blip r:embed="rId14"/>
            <a:stretch>
              <a:fillRect/>
            </a:stretch>
          </p:blipFill>
          <p:spPr>
            <a:xfrm>
              <a:off x="7668283" y="3094410"/>
              <a:ext cx="3120718" cy="1026000"/>
            </a:xfrm>
            <a:prstGeom prst="rect">
              <a:avLst/>
            </a:prstGeom>
          </p:spPr>
        </p:pic>
        <p:pic>
          <p:nvPicPr>
            <p:cNvPr id="12" name="Picture 11" descr="A picture containing arrow&#10;&#10;Description automatically generated">
              <a:extLst>
                <a:ext uri="{FF2B5EF4-FFF2-40B4-BE49-F238E27FC236}">
                  <a16:creationId xmlns:a16="http://schemas.microsoft.com/office/drawing/2014/main" id="{5E0FE89C-E251-4E89-B5F2-322B0AB888B6}"/>
                </a:ext>
              </a:extLst>
            </p:cNvPr>
            <p:cNvPicPr>
              <a:picLocks noChangeAspect="1"/>
            </p:cNvPicPr>
            <p:nvPr/>
          </p:nvPicPr>
          <p:blipFill rotWithShape="1">
            <a:blip r:embed="rId15">
              <a:extLst>
                <a:ext uri="{28A0092B-C50C-407E-A947-70E740481C1C}">
                  <a14:useLocalDpi xmlns:a14="http://schemas.microsoft.com/office/drawing/2010/main" val="0"/>
                </a:ext>
              </a:extLst>
            </a:blip>
            <a:srcRect l="25753" t="28478" r="23639" b="32151"/>
            <a:stretch/>
          </p:blipFill>
          <p:spPr>
            <a:xfrm>
              <a:off x="7780924" y="3203883"/>
              <a:ext cx="1230879" cy="768576"/>
            </a:xfrm>
            <a:prstGeom prst="rect">
              <a:avLst/>
            </a:prstGeom>
          </p:spPr>
        </p:pic>
        <p:sp>
          <p:nvSpPr>
            <p:cNvPr id="13" name="Rectangle 12">
              <a:extLst>
                <a:ext uri="{FF2B5EF4-FFF2-40B4-BE49-F238E27FC236}">
                  <a16:creationId xmlns:a16="http://schemas.microsoft.com/office/drawing/2014/main" id="{35B48D35-2A0E-4C9A-9A44-4E64A50AB806}"/>
                </a:ext>
              </a:extLst>
            </p:cNvPr>
            <p:cNvSpPr/>
            <p:nvPr/>
          </p:nvSpPr>
          <p:spPr>
            <a:xfrm>
              <a:off x="8240442" y="3240293"/>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grpSp>
        <p:nvGrpSpPr>
          <p:cNvPr id="19" name="Group 18">
            <a:extLst>
              <a:ext uri="{FF2B5EF4-FFF2-40B4-BE49-F238E27FC236}">
                <a16:creationId xmlns:a16="http://schemas.microsoft.com/office/drawing/2014/main" id="{746DCE19-ED40-4DD3-9988-C916B7C6ED13}"/>
              </a:ext>
            </a:extLst>
          </p:cNvPr>
          <p:cNvGrpSpPr/>
          <p:nvPr/>
        </p:nvGrpSpPr>
        <p:grpSpPr>
          <a:xfrm>
            <a:off x="4403350" y="2030990"/>
            <a:ext cx="3121200" cy="1024896"/>
            <a:chOff x="4403350" y="2030990"/>
            <a:chExt cx="3121200" cy="1024896"/>
          </a:xfrm>
        </p:grpSpPr>
        <p:pic>
          <p:nvPicPr>
            <p:cNvPr id="17" name="Picture 16">
              <a:hlinkClick r:id="rId16" action="ppaction://hlinksldjump"/>
              <a:extLst>
                <a:ext uri="{FF2B5EF4-FFF2-40B4-BE49-F238E27FC236}">
                  <a16:creationId xmlns:a16="http://schemas.microsoft.com/office/drawing/2014/main" id="{56BA10BD-3C4A-45A6-A335-33C59D7FD358}"/>
                </a:ext>
              </a:extLst>
            </p:cNvPr>
            <p:cNvPicPr>
              <a:picLocks noChangeAspect="1"/>
            </p:cNvPicPr>
            <p:nvPr/>
          </p:nvPicPr>
          <p:blipFill>
            <a:blip r:embed="rId17"/>
            <a:stretch>
              <a:fillRect/>
            </a:stretch>
          </p:blipFill>
          <p:spPr>
            <a:xfrm>
              <a:off x="4403350" y="2034685"/>
              <a:ext cx="3121200" cy="1021201"/>
            </a:xfrm>
            <a:prstGeom prst="rect">
              <a:avLst/>
            </a:prstGeom>
          </p:spPr>
        </p:pic>
        <p:sp>
          <p:nvSpPr>
            <p:cNvPr id="24" name="Google Shape;92;p11">
              <a:extLst>
                <a:ext uri="{FF2B5EF4-FFF2-40B4-BE49-F238E27FC236}">
                  <a16:creationId xmlns:a16="http://schemas.microsoft.com/office/drawing/2014/main" id="{7715BABD-A49D-4A96-96CF-DBEC00594E1A}"/>
                </a:ext>
              </a:extLst>
            </p:cNvPr>
            <p:cNvSpPr/>
            <p:nvPr/>
          </p:nvSpPr>
          <p:spPr>
            <a:xfrm>
              <a:off x="4403591" y="2030990"/>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endParaRPr sz="1800" b="1" i="0" u="none" strike="noStrike" cap="none" dirty="0">
                <a:solidFill>
                  <a:srgbClr val="FFFFFF"/>
                </a:solidFill>
                <a:latin typeface="+mn-lt"/>
                <a:ea typeface="Arial"/>
                <a:cs typeface="Arial"/>
                <a:sym typeface="Arial"/>
              </a:endParaRPr>
            </a:p>
          </p:txBody>
        </p:sp>
        <p:pic>
          <p:nvPicPr>
            <p:cNvPr id="16" name="Picture 15">
              <a:extLst>
                <a:ext uri="{FF2B5EF4-FFF2-40B4-BE49-F238E27FC236}">
                  <a16:creationId xmlns:a16="http://schemas.microsoft.com/office/drawing/2014/main" id="{C00C071E-EB0E-42FA-B84C-0DB37500E17E}"/>
                </a:ext>
              </a:extLst>
            </p:cNvPr>
            <p:cNvPicPr>
              <a:picLocks noChangeAspect="1"/>
            </p:cNvPicPr>
            <p:nvPr/>
          </p:nvPicPr>
          <p:blipFill rotWithShape="1">
            <a:blip r:embed="rId18">
              <a:extLst>
                <a:ext uri="{28A0092B-C50C-407E-A947-70E740481C1C}">
                  <a14:useLocalDpi xmlns:a14="http://schemas.microsoft.com/office/drawing/2010/main" val="0"/>
                </a:ext>
              </a:extLst>
            </a:blip>
            <a:srcRect l="33139" t="26095" r="31180" b="28091"/>
            <a:stretch/>
          </p:blipFill>
          <p:spPr>
            <a:xfrm>
              <a:off x="4652976" y="2125473"/>
              <a:ext cx="745776" cy="768576"/>
            </a:xfrm>
            <a:prstGeom prst="rect">
              <a:avLst/>
            </a:prstGeom>
          </p:spPr>
        </p:pic>
      </p:grpSp>
      <p:grpSp>
        <p:nvGrpSpPr>
          <p:cNvPr id="43" name="Group 42">
            <a:extLst>
              <a:ext uri="{FF2B5EF4-FFF2-40B4-BE49-F238E27FC236}">
                <a16:creationId xmlns:a16="http://schemas.microsoft.com/office/drawing/2014/main" id="{548B505A-8397-4097-9231-EFA1BE8E6775}"/>
              </a:ext>
            </a:extLst>
          </p:cNvPr>
          <p:cNvGrpSpPr/>
          <p:nvPr/>
        </p:nvGrpSpPr>
        <p:grpSpPr>
          <a:xfrm>
            <a:off x="1138657" y="1998673"/>
            <a:ext cx="3315048" cy="1089529"/>
            <a:chOff x="1138657" y="1998673"/>
            <a:chExt cx="3315048" cy="1089529"/>
          </a:xfrm>
        </p:grpSpPr>
        <p:grpSp>
          <p:nvGrpSpPr>
            <p:cNvPr id="40" name="Group 39">
              <a:extLst>
                <a:ext uri="{FF2B5EF4-FFF2-40B4-BE49-F238E27FC236}">
                  <a16:creationId xmlns:a16="http://schemas.microsoft.com/office/drawing/2014/main" id="{9EAE9695-0FC3-49F2-A77F-0F5F6083C423}"/>
                </a:ext>
              </a:extLst>
            </p:cNvPr>
            <p:cNvGrpSpPr/>
            <p:nvPr/>
          </p:nvGrpSpPr>
          <p:grpSpPr>
            <a:xfrm>
              <a:off x="1138657" y="2030989"/>
              <a:ext cx="3120717" cy="1029143"/>
              <a:chOff x="1138657" y="2030989"/>
              <a:chExt cx="3120717" cy="1029143"/>
            </a:xfrm>
          </p:grpSpPr>
          <p:pic>
            <p:nvPicPr>
              <p:cNvPr id="22" name="Picture 21">
                <a:hlinkClick r:id="rId19" action="ppaction://hlinksldjump"/>
                <a:extLst>
                  <a:ext uri="{FF2B5EF4-FFF2-40B4-BE49-F238E27FC236}">
                    <a16:creationId xmlns:a16="http://schemas.microsoft.com/office/drawing/2014/main" id="{5F386D06-5437-4919-B014-9B2CB01ADB29}"/>
                  </a:ext>
                </a:extLst>
              </p:cNvPr>
              <p:cNvPicPr>
                <a:picLocks noChangeAspect="1"/>
              </p:cNvPicPr>
              <p:nvPr/>
            </p:nvPicPr>
            <p:blipFill>
              <a:blip r:embed="rId20"/>
              <a:stretch>
                <a:fillRect/>
              </a:stretch>
            </p:blipFill>
            <p:spPr>
              <a:xfrm>
                <a:off x="1138657" y="2030989"/>
                <a:ext cx="3120717" cy="1029143"/>
              </a:xfrm>
              <a:prstGeom prst="rect">
                <a:avLst/>
              </a:prstGeom>
            </p:spPr>
          </p:pic>
          <p:pic>
            <p:nvPicPr>
              <p:cNvPr id="21" name="Picture 20" descr="Logo&#10;&#10;Description automatically generated">
                <a:extLst>
                  <a:ext uri="{FF2B5EF4-FFF2-40B4-BE49-F238E27FC236}">
                    <a16:creationId xmlns:a16="http://schemas.microsoft.com/office/drawing/2014/main" id="{C7B8E7C9-3C7C-4B63-85A6-A3231DEA6031}"/>
                  </a:ext>
                </a:extLst>
              </p:cNvPr>
              <p:cNvPicPr>
                <a:picLocks noChangeAspect="1"/>
              </p:cNvPicPr>
              <p:nvPr/>
            </p:nvPicPr>
            <p:blipFill rotWithShape="1">
              <a:blip r:embed="rId21">
                <a:extLst>
                  <a:ext uri="{28A0092B-C50C-407E-A947-70E740481C1C}">
                    <a14:useLocalDpi xmlns:a14="http://schemas.microsoft.com/office/drawing/2010/main" val="0"/>
                  </a:ext>
                </a:extLst>
              </a:blip>
              <a:srcRect l="31068" t="33516" r="28830" b="33170"/>
              <a:stretch/>
            </p:blipFill>
            <p:spPr>
              <a:xfrm>
                <a:off x="1341323" y="2266096"/>
                <a:ext cx="853046" cy="568781"/>
              </a:xfrm>
              <a:prstGeom prst="rect">
                <a:avLst/>
              </a:prstGeom>
            </p:spPr>
          </p:pic>
        </p:grpSp>
        <p:sp>
          <p:nvSpPr>
            <p:cNvPr id="36" name="Rectangle 35">
              <a:extLst>
                <a:ext uri="{FF2B5EF4-FFF2-40B4-BE49-F238E27FC236}">
                  <a16:creationId xmlns:a16="http://schemas.microsoft.com/office/drawing/2014/main" id="{C9822FD1-59B7-430F-937F-E1C5BAF30CF3}"/>
                </a:ext>
              </a:extLst>
            </p:cNvPr>
            <p:cNvSpPr/>
            <p:nvPr/>
          </p:nvSpPr>
          <p:spPr>
            <a:xfrm>
              <a:off x="1486160" y="1998673"/>
              <a:ext cx="2967545"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sp>
        <p:nvSpPr>
          <p:cNvPr id="38" name="Rectangle 37">
            <a:extLst>
              <a:ext uri="{FF2B5EF4-FFF2-40B4-BE49-F238E27FC236}">
                <a16:creationId xmlns:a16="http://schemas.microsoft.com/office/drawing/2014/main" id="{BDA3DC16-B065-4BF4-88D1-B97A147C725F}"/>
              </a:ext>
            </a:extLst>
          </p:cNvPr>
          <p:cNvSpPr/>
          <p:nvPr/>
        </p:nvSpPr>
        <p:spPr>
          <a:xfrm>
            <a:off x="4801208" y="2162609"/>
            <a:ext cx="2875898"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Ecosystem Development &amp; Policy</a:t>
            </a:r>
          </a:p>
        </p:txBody>
      </p:sp>
    </p:spTree>
    <p:extLst>
      <p:ext uri="{BB962C8B-B14F-4D97-AF65-F5344CB8AC3E}">
        <p14:creationId xmlns:p14="http://schemas.microsoft.com/office/powerpoint/2010/main" val="64731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1377300"/>
          </a:xfrm>
          <a:prstGeom prst="rect">
            <a:avLst/>
          </a:prstGeom>
        </p:spPr>
        <p:txBody>
          <a:bodyPr wrap="square">
            <a:spAutoFit/>
          </a:bodyPr>
          <a:lstStyle/>
          <a:p>
            <a:pPr marL="0" marR="0" lvl="0" indent="0" algn="l" defTabSz="914400" rtl="0" eaLnBrk="0" fontAlgn="base" latinLnBrk="0" hangingPunct="0">
              <a:lnSpc>
                <a:spcPct val="100000"/>
              </a:lnSpc>
              <a:spcBef>
                <a:spcPts val="300"/>
              </a:spcBef>
              <a:spcAft>
                <a:spcPts val="0"/>
              </a:spcAft>
              <a:buClr>
                <a:srgbClr val="458DF4"/>
              </a:buClr>
              <a:buSzPct val="1000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rPr>
              <a:t>How to embed personalised care in the health and social care sector</a:t>
            </a:r>
          </a:p>
          <a:p>
            <a:pPr marL="171450" marR="0" lvl="0" indent="-171450" algn="l" defTabSz="914400" rtl="0" eaLnBrk="0" fontAlgn="base" latinLnBrk="0" hangingPunct="0">
              <a:lnSpc>
                <a:spcPct val="100000"/>
              </a:lnSpc>
              <a:spcBef>
                <a:spcPts val="300"/>
              </a:spcBef>
              <a:spcAft>
                <a:spcPts val="0"/>
              </a:spcAft>
              <a:buClr>
                <a:srgbClr val="458DF4"/>
              </a:buClr>
              <a:buSzPct val="100000"/>
              <a:buFont typeface="Arial" panose="020B0604020202020204" pitchFamily="34" charset="0"/>
              <a:buChar char="•"/>
              <a:tabLst/>
              <a:defRPr/>
            </a:pPr>
            <a:endPar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169BD4"/>
              </a:buClr>
              <a:buSzPts val="1100"/>
              <a:buFont typeface="Arial" panose="020B0604020202020204" pitchFamily="34" charset="0"/>
              <a:buChar char="•"/>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mn-ea"/>
                <a:cs typeface="+mn-cs"/>
                <a:sym typeface="Arial"/>
                <a:hlinkClick r:id="rId2"/>
              </a:rPr>
              <a:t>Guidance &amp; Toolkit </a:t>
            </a: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sym typeface="Arial"/>
                <a:hlinkClick r:id="rId2"/>
              </a:rPr>
              <a:t>(Skills for Care)</a:t>
            </a: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sym typeface="Arial"/>
              </a:rPr>
              <a:t>This guide is for people who are responsible for undertaking the required changes to embed personalised care in the health and social care sector</a:t>
            </a:r>
          </a:p>
          <a:p>
            <a:pPr lvl="0">
              <a:spcBef>
                <a:spcPts val="0"/>
              </a:spcBef>
              <a:spcAft>
                <a:spcPts val="0"/>
              </a:spcAft>
              <a:buClr>
                <a:schemeClr val="accent4"/>
              </a:buClr>
              <a:buSzPts val="1100"/>
            </a:pPr>
            <a:endParaRPr kumimoji="0" lang="en-GB" sz="11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a:endParaRPr>
          </a:p>
          <a:p>
            <a:pPr marL="172800" eaLnBrk="1" fontAlgn="auto" hangingPunct="1">
              <a:spcBef>
                <a:spcPts val="600"/>
              </a:spcBef>
              <a:spcAft>
                <a:spcPts val="0"/>
              </a:spcAft>
              <a:buClr>
                <a:srgbClr val="47A3FF"/>
              </a:buClr>
              <a:buSzPts val="1100"/>
              <a:defRPr/>
            </a:pPr>
            <a:endParaRPr lang="en-GB" sz="1100" dirty="0">
              <a:solidFill>
                <a:srgbClr val="000000"/>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3">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professionals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tools to facilitate conversations between those affected by a condition and their doctors/healthcare team regarding their care, treatment plan and self management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6"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7"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8">
            <a:alphaModFix/>
          </a:blip>
          <a:srcRect b="14039"/>
          <a:stretch/>
        </p:blipFill>
        <p:spPr>
          <a:xfrm>
            <a:off x="553217" y="648643"/>
            <a:ext cx="688235" cy="591607"/>
          </a:xfrm>
          <a:prstGeom prst="rect">
            <a:avLst/>
          </a:prstGeom>
          <a:noFill/>
          <a:ln>
            <a:noFill/>
          </a:ln>
        </p:spPr>
      </p:pic>
      <p:sp>
        <p:nvSpPr>
          <p:cNvPr id="45" name="Rectangle 44">
            <a:hlinkClick r:id="rId9" action="ppaction://hlinksldjump"/>
            <a:extLst>
              <a:ext uri="{FF2B5EF4-FFF2-40B4-BE49-F238E27FC236}">
                <a16:creationId xmlns:a16="http://schemas.microsoft.com/office/drawing/2014/main" id="{B641DC5F-EF85-4DF5-AD80-08142E6DED7C}"/>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6" name="Rectangle 45">
            <a:hlinkClick r:id="rId10"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47" name="Picture 46">
            <a:hlinkClick r:id="rId11" action="ppaction://hlinksldjump"/>
            <a:extLst>
              <a:ext uri="{FF2B5EF4-FFF2-40B4-BE49-F238E27FC236}">
                <a16:creationId xmlns:a16="http://schemas.microsoft.com/office/drawing/2014/main" id="{B8587DE3-1162-4C1B-AE3C-30FCCE6DDBC7}"/>
              </a:ext>
            </a:extLst>
          </p:cNvPr>
          <p:cNvPicPr>
            <a:picLocks noChangeAspect="1"/>
          </p:cNvPicPr>
          <p:nvPr/>
        </p:nvPicPr>
        <p:blipFill>
          <a:blip r:embed="rId12"/>
          <a:stretch>
            <a:fillRect/>
          </a:stretch>
        </p:blipFill>
        <p:spPr>
          <a:xfrm>
            <a:off x="11721894" y="6444186"/>
            <a:ext cx="310923" cy="317019"/>
          </a:xfrm>
          <a:prstGeom prst="rect">
            <a:avLst/>
          </a:prstGeom>
        </p:spPr>
      </p:pic>
      <p:sp>
        <p:nvSpPr>
          <p:cNvPr id="51" name="TextBox 50">
            <a:extLst>
              <a:ext uri="{FF2B5EF4-FFF2-40B4-BE49-F238E27FC236}">
                <a16:creationId xmlns:a16="http://schemas.microsoft.com/office/drawing/2014/main" id="{B06B9B8B-61D7-4067-B967-705EF7B6833E}"/>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2AD632B9-7EC7-4DB7-A7A5-64FBDB0D19AA}"/>
              </a:ext>
            </a:extLst>
          </p:cNvPr>
          <p:cNvGrpSpPr/>
          <p:nvPr/>
        </p:nvGrpSpPr>
        <p:grpSpPr>
          <a:xfrm>
            <a:off x="11313026" y="6458695"/>
            <a:ext cx="288000" cy="288000"/>
            <a:chOff x="8612267" y="5218900"/>
            <a:chExt cx="288000" cy="288000"/>
          </a:xfrm>
        </p:grpSpPr>
        <p:sp>
          <p:nvSpPr>
            <p:cNvPr id="56" name="Oval 55">
              <a:hlinkClick r:id="rId9" action="ppaction://hlinksldjump"/>
              <a:extLst>
                <a:ext uri="{FF2B5EF4-FFF2-40B4-BE49-F238E27FC236}">
                  <a16:creationId xmlns:a16="http://schemas.microsoft.com/office/drawing/2014/main" id="{E89991BB-CA92-46F4-9222-B52F66E8EBB1}"/>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610D7850-8AC0-44D6-8EA2-1C749FA296B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Picture 42">
            <a:hlinkClick r:id="rId13" action="ppaction://hlinksldjump"/>
            <a:extLst>
              <a:ext uri="{FF2B5EF4-FFF2-40B4-BE49-F238E27FC236}">
                <a16:creationId xmlns:a16="http://schemas.microsoft.com/office/drawing/2014/main" id="{F3A5485F-2F3F-470C-B506-DB3A1BEC5678}"/>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44" name="Picture 43">
            <a:hlinkClick r:id="rId15" action="ppaction://hlinksldjump"/>
            <a:extLst>
              <a:ext uri="{FF2B5EF4-FFF2-40B4-BE49-F238E27FC236}">
                <a16:creationId xmlns:a16="http://schemas.microsoft.com/office/drawing/2014/main" id="{E9E9F3DA-2AF2-4D81-9B26-2C599039A683}"/>
              </a:ext>
            </a:extLst>
          </p:cNvPr>
          <p:cNvPicPr>
            <a:picLocks noChangeAspect="1"/>
          </p:cNvPicPr>
          <p:nvPr/>
        </p:nvPicPr>
        <p:blipFill>
          <a:blip r:embed="rId16"/>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76338717-4C52-4038-9D14-925A29C0404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17" action="ppaction://hlinksldjump"/>
            <a:extLst>
              <a:ext uri="{FF2B5EF4-FFF2-40B4-BE49-F238E27FC236}">
                <a16:creationId xmlns:a16="http://schemas.microsoft.com/office/drawing/2014/main" id="{B7DB6015-1DB2-44DC-B878-E86B3DC581F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8" name="Picture 57">
            <a:hlinkClick r:id="rId20" action="ppaction://hlinksldjump"/>
            <a:extLst>
              <a:ext uri="{FF2B5EF4-FFF2-40B4-BE49-F238E27FC236}">
                <a16:creationId xmlns:a16="http://schemas.microsoft.com/office/drawing/2014/main" id="{8600F807-5072-4928-A9A8-0E5B0AD79286}"/>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F1E2F4AC-8A38-40B6-8CA5-6566B91AF7E2}"/>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grpSp>
        <p:nvGrpSpPr>
          <p:cNvPr id="36" name="Group 35">
            <a:extLst>
              <a:ext uri="{FF2B5EF4-FFF2-40B4-BE49-F238E27FC236}">
                <a16:creationId xmlns:a16="http://schemas.microsoft.com/office/drawing/2014/main" id="{4D15EA3F-2557-4CD1-B95D-698DECD80E46}"/>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F1600E0B-35A1-4555-8FC3-E63EAA02ECC8}"/>
                </a:ext>
              </a:extLst>
            </p:cNvPr>
            <p:cNvPicPr>
              <a:picLocks noChangeAspect="1"/>
            </p:cNvPicPr>
            <p:nvPr/>
          </p:nvPicPr>
          <p:blipFill>
            <a:blip r:embed="rId23"/>
            <a:stretch>
              <a:fillRect/>
            </a:stretch>
          </p:blipFill>
          <p:spPr>
            <a:xfrm>
              <a:off x="4403350" y="2045263"/>
              <a:ext cx="3120718" cy="1021201"/>
            </a:xfrm>
            <a:prstGeom prst="rect">
              <a:avLst/>
            </a:prstGeom>
          </p:spPr>
        </p:pic>
        <p:sp>
          <p:nvSpPr>
            <p:cNvPr id="61" name="Google Shape;92;p11">
              <a:extLst>
                <a:ext uri="{FF2B5EF4-FFF2-40B4-BE49-F238E27FC236}">
                  <a16:creationId xmlns:a16="http://schemas.microsoft.com/office/drawing/2014/main" id="{942ACDA6-5AD7-4F04-8F09-D66706726AC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3" name="Picture 62">
            <a:extLst>
              <a:ext uri="{FF2B5EF4-FFF2-40B4-BE49-F238E27FC236}">
                <a16:creationId xmlns:a16="http://schemas.microsoft.com/office/drawing/2014/main" id="{A9756E16-0C2E-4ED1-9D0E-6D338BEB6303}"/>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76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958502"/>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 case study showcasing the benefits of shared decision making and how to achieve it</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000000"/>
                </a:solidFill>
                <a:latin typeface="+mn-lt"/>
                <a:ea typeface="Arial"/>
                <a:cs typeface="Arial"/>
                <a:sym typeface="Arial"/>
                <a:hlinkClick r:id="rId2"/>
              </a:rPr>
              <a:t>Step-by-step guide </a:t>
            </a:r>
            <a:r>
              <a:rPr lang="en-GB" sz="1100" u="sng" dirty="0">
                <a:solidFill>
                  <a:srgbClr val="000000"/>
                </a:solidFill>
                <a:latin typeface="+mn-lt"/>
                <a:ea typeface="Arial"/>
                <a:cs typeface="Arial"/>
                <a:sym typeface="Arial"/>
                <a:hlinkClick r:id="rId2"/>
              </a:rPr>
              <a:t>(Asthma and Allergy Network)</a:t>
            </a:r>
            <a:r>
              <a:rPr lang="en-GB" sz="1100" dirty="0">
                <a:solidFill>
                  <a:schemeClr val="hlink"/>
                </a:solidFill>
                <a:latin typeface="+mn-lt"/>
              </a:rPr>
              <a:t> </a:t>
            </a:r>
          </a:p>
          <a:p>
            <a:pPr marL="172800" lvl="0">
              <a:spcBef>
                <a:spcPts val="300"/>
              </a:spcBef>
              <a:spcAft>
                <a:spcPts val="0"/>
              </a:spcAft>
              <a:buClr>
                <a:srgbClr val="47A3FF"/>
              </a:buClr>
              <a:buSzPct val="100000"/>
            </a:pPr>
            <a:r>
              <a:rPr lang="en-GB" sz="1050" dirty="0">
                <a:latin typeface="+mn-lt"/>
                <a:ea typeface="Arial"/>
                <a:cs typeface="Arial"/>
                <a:sym typeface="Arial"/>
              </a:rPr>
              <a:t>Guide for shared decision making and its benefits for people living with asthma, including surveys on treatments for those affected by the condition</a:t>
            </a:r>
          </a:p>
          <a:p>
            <a:pPr marL="172800" lvl="0">
              <a:spcBef>
                <a:spcPts val="300"/>
              </a:spcBef>
              <a:spcAft>
                <a:spcPts val="0"/>
              </a:spcAft>
              <a:buClr>
                <a:srgbClr val="47A3FF"/>
              </a:buClr>
              <a:buSzPct val="100000"/>
            </a:pPr>
            <a:endParaRPr lang="en-GB" sz="1050" dirty="0">
              <a:latin typeface="+mn-lt"/>
              <a:ea typeface="Arial"/>
              <a:cs typeface="Arial"/>
              <a:sym typeface="Arial"/>
            </a:endParaRPr>
          </a:p>
          <a:p>
            <a:pPr marL="172800" indent="-171450">
              <a:spcBef>
                <a:spcPts val="300"/>
              </a:spcBef>
              <a:spcAft>
                <a:spcPts val="0"/>
              </a:spcAft>
              <a:buClr>
                <a:srgbClr val="169BD4"/>
              </a:buClr>
              <a:buSzPct val="100000"/>
              <a:buFont typeface="Arial" panose="020B0604020202020204" pitchFamily="34" charset="0"/>
              <a:buChar char="•"/>
            </a:pPr>
            <a:r>
              <a:rPr lang="en-GB" sz="1100" b="1" dirty="0">
                <a:latin typeface="+mj-lt"/>
                <a:ea typeface="Arial"/>
                <a:cs typeface="Arial"/>
                <a:sym typeface="Arial"/>
                <a:hlinkClick r:id="rId3">
                  <a:extLst>
                    <a:ext uri="{A12FA001-AC4F-418D-AE19-62706E023703}">
                      <ahyp:hlinkClr xmlns:ahyp="http://schemas.microsoft.com/office/drawing/2018/hyperlinkcolor" val="tx"/>
                    </a:ext>
                  </a:extLst>
                </a:hlinkClick>
              </a:rPr>
              <a:t>MS treatment decision fact sheet </a:t>
            </a:r>
            <a:r>
              <a:rPr lang="en-GB" sz="1100" dirty="0">
                <a:latin typeface="+mj-lt"/>
                <a:ea typeface="Arial"/>
                <a:cs typeface="Arial"/>
                <a:sym typeface="Arial"/>
                <a:hlinkClick r:id="rId3">
                  <a:extLst>
                    <a:ext uri="{A12FA001-AC4F-418D-AE19-62706E023703}">
                      <ahyp:hlinkClr xmlns:ahyp="http://schemas.microsoft.com/office/drawing/2018/hyperlinkcolor" val="tx"/>
                    </a:ext>
                  </a:extLst>
                </a:hlinkClick>
              </a:rPr>
              <a:t>(MS Ireland)</a:t>
            </a:r>
            <a:endParaRPr lang="en-GB" sz="1100" dirty="0">
              <a:latin typeface="+mj-lt"/>
              <a:ea typeface="Arial"/>
              <a:cs typeface="Arial"/>
              <a:sym typeface="Arial"/>
            </a:endParaRPr>
          </a:p>
          <a:p>
            <a:pPr marL="172800" lvl="0"/>
            <a:r>
              <a:rPr lang="en-GB" sz="1050" dirty="0">
                <a:latin typeface="+mj-lt"/>
              </a:rPr>
              <a:t>Written resource speaks broadly about personalised healthcare with a focus on shared decision making. Highlights the importance of early identification and treatment and regular monitoring</a:t>
            </a:r>
          </a:p>
          <a:p>
            <a:pPr marL="172800" lvl="0"/>
            <a:endParaRPr lang="en-GB" sz="1050" dirty="0">
              <a:latin typeface="+mj-lt"/>
            </a:endParaRPr>
          </a:p>
          <a:p>
            <a:pPr marL="172800" indent="-171450">
              <a:spcBef>
                <a:spcPts val="300"/>
              </a:spcBef>
              <a:spcAft>
                <a:spcPts val="0"/>
              </a:spcAft>
              <a:buClr>
                <a:srgbClr val="169BD4"/>
              </a:buClr>
              <a:buSzPct val="100000"/>
              <a:buFont typeface="Arial" panose="020B0604020202020204" pitchFamily="34" charset="0"/>
              <a:buChar char="•"/>
            </a:pPr>
            <a:r>
              <a:rPr lang="en-GB" sz="1100" b="1" dirty="0">
                <a:latin typeface="+mj-lt"/>
                <a:ea typeface="Arial"/>
                <a:cs typeface="Arial"/>
                <a:sym typeface="Arial"/>
                <a:hlinkClick r:id="rId4">
                  <a:extLst>
                    <a:ext uri="{A12FA001-AC4F-418D-AE19-62706E023703}">
                      <ahyp:hlinkClr xmlns:ahyp="http://schemas.microsoft.com/office/drawing/2018/hyperlinkcolor" val="tx"/>
                    </a:ext>
                  </a:extLst>
                </a:hlinkClick>
              </a:rPr>
              <a:t>What can we learn from rapidly developed patient decision aids produced during the covid-19 pandemic? </a:t>
            </a:r>
            <a:r>
              <a:rPr lang="en-GB" sz="1100" dirty="0">
                <a:latin typeface="+mj-lt"/>
                <a:ea typeface="Arial"/>
                <a:cs typeface="Arial"/>
                <a:sym typeface="Arial"/>
                <a:hlinkClick r:id="rId4">
                  <a:extLst>
                    <a:ext uri="{A12FA001-AC4F-418D-AE19-62706E023703}">
                      <ahyp:hlinkClr xmlns:ahyp="http://schemas.microsoft.com/office/drawing/2018/hyperlinkcolor" val="tx"/>
                    </a:ext>
                  </a:extLst>
                </a:hlinkClick>
              </a:rPr>
              <a:t>(</a:t>
            </a:r>
            <a:r>
              <a:rPr lang="en-GB" sz="1100" dirty="0" err="1">
                <a:latin typeface="+mj-lt"/>
                <a:ea typeface="Arial"/>
                <a:cs typeface="Arial"/>
                <a:sym typeface="Arial"/>
                <a:hlinkClick r:id="rId4">
                  <a:extLst>
                    <a:ext uri="{A12FA001-AC4F-418D-AE19-62706E023703}">
                      <ahyp:hlinkClr xmlns:ahyp="http://schemas.microsoft.com/office/drawing/2018/hyperlinkcolor" val="tx"/>
                    </a:ext>
                  </a:extLst>
                </a:hlinkClick>
              </a:rPr>
              <a:t>BMJ</a:t>
            </a:r>
            <a:r>
              <a:rPr lang="en-GB" sz="1100" dirty="0">
                <a:latin typeface="+mj-lt"/>
                <a:ea typeface="Arial"/>
                <a:cs typeface="Arial"/>
                <a:sym typeface="Arial"/>
                <a:hlinkClick r:id="rId4">
                  <a:extLst>
                    <a:ext uri="{A12FA001-AC4F-418D-AE19-62706E023703}">
                      <ahyp:hlinkClr xmlns:ahyp="http://schemas.microsoft.com/office/drawing/2018/hyperlinkcolor" val="tx"/>
                    </a:ext>
                  </a:extLst>
                </a:hlinkClick>
              </a:rPr>
              <a:t> article)</a:t>
            </a:r>
            <a:endParaRPr lang="en-GB" sz="1100" dirty="0">
              <a:latin typeface="+mj-lt"/>
              <a:ea typeface="Arial"/>
              <a:cs typeface="Arial"/>
              <a:sym typeface="Arial"/>
            </a:endParaRPr>
          </a:p>
          <a:p>
            <a:pPr marL="172800" lvl="0"/>
            <a:r>
              <a:rPr lang="en-GB" sz="1050" dirty="0">
                <a:latin typeface="+mj-lt"/>
              </a:rPr>
              <a:t>This journal article considers the ways in which patients were and can be supported in making decisions about COVID-19 and other rapidly evolving health challenges.</a:t>
            </a:r>
          </a:p>
          <a:p>
            <a:pPr marL="172800" lvl="0">
              <a:spcBef>
                <a:spcPts val="300"/>
              </a:spcBef>
              <a:spcAft>
                <a:spcPts val="0"/>
              </a:spcAft>
              <a:buClr>
                <a:srgbClr val="47A3FF"/>
              </a:buClr>
              <a:buSzPct val="100000"/>
            </a:pPr>
            <a:endParaRPr lang="en-GB" sz="1050" dirty="0">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5">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professionals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Providing tools to facilitate conversations between those affected by a condition and their doctors/healthcare team regarding their care, treatment plan and self management </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8"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9"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5" name="Picture 44">
            <a:hlinkClick r:id="rId10" action="ppaction://hlinksldjump"/>
            <a:extLst>
              <a:ext uri="{FF2B5EF4-FFF2-40B4-BE49-F238E27FC236}">
                <a16:creationId xmlns:a16="http://schemas.microsoft.com/office/drawing/2014/main" id="{488C7C5F-E937-4639-8C0B-125529B40D00}"/>
              </a:ext>
            </a:extLst>
          </p:cNvPr>
          <p:cNvPicPr>
            <a:picLocks noChangeAspect="1"/>
          </p:cNvPicPr>
          <p:nvPr/>
        </p:nvPicPr>
        <p:blipFill>
          <a:blip r:embed="rId11"/>
          <a:stretch>
            <a:fillRect/>
          </a:stretch>
        </p:blipFill>
        <p:spPr>
          <a:xfrm>
            <a:off x="11721894" y="6444186"/>
            <a:ext cx="310923" cy="317019"/>
          </a:xfrm>
          <a:prstGeom prst="rect">
            <a:avLst/>
          </a:prstGeom>
        </p:spPr>
      </p:pic>
      <p:sp>
        <p:nvSpPr>
          <p:cNvPr id="46" name="TextBox 45">
            <a:extLst>
              <a:ext uri="{FF2B5EF4-FFF2-40B4-BE49-F238E27FC236}">
                <a16:creationId xmlns:a16="http://schemas.microsoft.com/office/drawing/2014/main" id="{F3062240-45EF-47D9-8F13-4F31C447D419}"/>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B31034C3-3555-4888-A87D-34BA6A864E60}"/>
              </a:ext>
            </a:extLst>
          </p:cNvPr>
          <p:cNvGrpSpPr/>
          <p:nvPr/>
        </p:nvGrpSpPr>
        <p:grpSpPr>
          <a:xfrm>
            <a:off x="11313026" y="6458695"/>
            <a:ext cx="288000" cy="288000"/>
            <a:chOff x="8612267" y="5218900"/>
            <a:chExt cx="288000" cy="288000"/>
          </a:xfrm>
        </p:grpSpPr>
        <p:sp>
          <p:nvSpPr>
            <p:cNvPr id="56" name="Oval 55">
              <a:hlinkClick r:id="rId12" action="ppaction://hlinksldjump"/>
              <a:extLst>
                <a:ext uri="{FF2B5EF4-FFF2-40B4-BE49-F238E27FC236}">
                  <a16:creationId xmlns:a16="http://schemas.microsoft.com/office/drawing/2014/main" id="{3ED908FE-D705-43D8-8CE5-FD9D2461FF09}"/>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2FB6ECC6-F89B-4050-B246-C0CDEF72231E}"/>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197F0DBB-A8C8-467A-A040-9353D5CD008F}"/>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4" name="Rectangle 43">
            <a:hlinkClick r:id="rId12" action="ppaction://hlinksldjump"/>
            <a:extLst>
              <a:ext uri="{FF2B5EF4-FFF2-40B4-BE49-F238E27FC236}">
                <a16:creationId xmlns:a16="http://schemas.microsoft.com/office/drawing/2014/main" id="{C9D7893D-8BE5-440A-BAC0-913A9A4AD03D}"/>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4" name="Rectangle 53">
            <a:hlinkClick r:id="rId13" action="ppaction://hlinksldjump"/>
            <a:extLst>
              <a:ext uri="{FF2B5EF4-FFF2-40B4-BE49-F238E27FC236}">
                <a16:creationId xmlns:a16="http://schemas.microsoft.com/office/drawing/2014/main" id="{AFCC32EE-58DE-45F7-887C-D92FFABB2CA7}"/>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35" name="Picture 34">
            <a:hlinkClick r:id="rId14" action="ppaction://hlinksldjump"/>
            <a:extLst>
              <a:ext uri="{FF2B5EF4-FFF2-40B4-BE49-F238E27FC236}">
                <a16:creationId xmlns:a16="http://schemas.microsoft.com/office/drawing/2014/main" id="{7DB92C81-2769-4618-988F-145C67CC7913}"/>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47" name="Picture 46">
            <a:hlinkClick r:id="rId16" action="ppaction://hlinksldjump"/>
            <a:extLst>
              <a:ext uri="{FF2B5EF4-FFF2-40B4-BE49-F238E27FC236}">
                <a16:creationId xmlns:a16="http://schemas.microsoft.com/office/drawing/2014/main" id="{90DF97A9-4555-431E-BA9C-D281B3E184A3}"/>
              </a:ext>
            </a:extLst>
          </p:cNvPr>
          <p:cNvPicPr>
            <a:picLocks noChangeAspect="1"/>
          </p:cNvPicPr>
          <p:nvPr/>
        </p:nvPicPr>
        <p:blipFill>
          <a:blip r:embed="rId17"/>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4B4C66D6-170D-4243-BB2E-8BBAB5F6B3D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18" action="ppaction://hlinksldjump"/>
            <a:extLst>
              <a:ext uri="{FF2B5EF4-FFF2-40B4-BE49-F238E27FC236}">
                <a16:creationId xmlns:a16="http://schemas.microsoft.com/office/drawing/2014/main" id="{54D3F6AF-E79F-4045-A61C-123EAB080F80}"/>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58" name="Picture 57">
            <a:hlinkClick r:id="rId21" action="ppaction://hlinksldjump"/>
            <a:extLst>
              <a:ext uri="{FF2B5EF4-FFF2-40B4-BE49-F238E27FC236}">
                <a16:creationId xmlns:a16="http://schemas.microsoft.com/office/drawing/2014/main" id="{571DF3AC-7736-483E-9E9B-EAFEA8896900}"/>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EE65848E-4A0D-4668-AE3E-1AFAFEAEA2ED}"/>
              </a:ext>
            </a:extLst>
          </p:cNvPr>
          <p:cNvSpPr>
            <a:spLocks noGrp="1"/>
          </p:cNvSpPr>
          <p:nvPr>
            <p:ph type="title"/>
          </p:nvPr>
        </p:nvSpPr>
        <p:spPr>
          <a:xfrm>
            <a:off x="3826400" y="420308"/>
            <a:ext cx="6928954" cy="1030538"/>
          </a:xfrm>
        </p:spPr>
        <p:txBody>
          <a:bodyPr/>
          <a:lstStyle/>
          <a:p>
            <a:r>
              <a:rPr lang="en-GB" sz="2400" dirty="0">
                <a:latin typeface="+mn-lt"/>
              </a:rPr>
              <a:t>Strengthening </a:t>
            </a:r>
            <a:r>
              <a:rPr lang="en-GB" sz="2400" dirty="0"/>
              <a:t>shared decision making between people affected by health conditions and their doctors and/or healthcare team</a:t>
            </a:r>
            <a:endParaRPr lang="en-GB" sz="2400" dirty="0">
              <a:latin typeface="+mn-lt"/>
            </a:endParaRPr>
          </a:p>
        </p:txBody>
      </p:sp>
      <p:grpSp>
        <p:nvGrpSpPr>
          <p:cNvPr id="36" name="Group 35">
            <a:extLst>
              <a:ext uri="{FF2B5EF4-FFF2-40B4-BE49-F238E27FC236}">
                <a16:creationId xmlns:a16="http://schemas.microsoft.com/office/drawing/2014/main" id="{B319A98C-0D00-4752-A87D-5BEFC047B1D8}"/>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313C4FD4-2A87-4364-ACE8-13822772E239}"/>
                </a:ext>
              </a:extLst>
            </p:cNvPr>
            <p:cNvPicPr>
              <a:picLocks noChangeAspect="1"/>
            </p:cNvPicPr>
            <p:nvPr/>
          </p:nvPicPr>
          <p:blipFill>
            <a:blip r:embed="rId24"/>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61E99BD9-02C1-471A-8A96-B904CB10A628}"/>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15F972E5-F026-48E3-ABE4-CEB280966360}"/>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393853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988271"/>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How to build skills for advocacy in the research agenda</a:t>
            </a:r>
          </a:p>
          <a:p>
            <a:pPr marL="171450" lvl="0" indent="-171450">
              <a:spcBef>
                <a:spcPts val="300"/>
              </a:spcBef>
              <a:spcAft>
                <a:spcPts val="0"/>
              </a:spcAft>
              <a:buClr>
                <a:srgbClr val="458DF4"/>
              </a:buClr>
              <a:buSzPct val="100000"/>
              <a:buFont typeface="Arial" panose="020B0604020202020204" pitchFamily="34" charset="0"/>
              <a:buChar char="•"/>
            </a:pPr>
            <a:r>
              <a:rPr lang="en-GB" sz="1100" b="1" dirty="0">
                <a:latin typeface="+mn-lt"/>
                <a:hlinkClick r:id="rId2"/>
              </a:rPr>
              <a:t>Training Academy </a:t>
            </a:r>
            <a:r>
              <a:rPr lang="en-GB" sz="1100" dirty="0">
                <a:latin typeface="+mn-lt"/>
                <a:hlinkClick r:id="rId2"/>
              </a:rPr>
              <a:t>(Patients’ Academy for Research Advocacy)</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Opportunity for healthcare organisations to partner with the Patients’ Academy for Research Advocacy to train advocates and help them engage in research as full partners with a unique ability to advance science and medicine</a:t>
            </a:r>
          </a:p>
          <a:p>
            <a:pPr marL="172800" lvl="0">
              <a:lnSpc>
                <a:spcPts val="500"/>
              </a:lnSpc>
              <a:spcBef>
                <a:spcPts val="300"/>
              </a:spcBef>
              <a:spcAft>
                <a:spcPts val="0"/>
              </a:spcAft>
              <a:buClr>
                <a:schemeClr val="accent4"/>
              </a:buClr>
              <a:buSzPct val="100000"/>
            </a:pPr>
            <a:endParaRPr lang="en-GB" sz="1100" dirty="0">
              <a:latin typeface="+mn-lt"/>
              <a:ea typeface="Arial"/>
              <a:cs typeface="Arial"/>
              <a:sym typeface="Arial"/>
            </a:endParaRPr>
          </a:p>
          <a:p>
            <a:pPr marL="172800" lvl="0" indent="-171450">
              <a:spcBef>
                <a:spcPts val="300"/>
              </a:spcBef>
              <a:spcAft>
                <a:spcPts val="0"/>
              </a:spcAft>
              <a:buClr>
                <a:srgbClr val="458DF4"/>
              </a:buClr>
              <a:buSzPct val="100000"/>
              <a:buFont typeface="Arial" panose="020B0604020202020204" pitchFamily="34" charset="0"/>
              <a:buChar char="•"/>
            </a:pPr>
            <a:r>
              <a:rPr lang="en-GB" sz="1100" b="1" dirty="0">
                <a:latin typeface="+mn-lt"/>
                <a:hlinkClick r:id="rId3">
                  <a:extLst>
                    <a:ext uri="{A12FA001-AC4F-418D-AE19-62706E023703}">
                      <ahyp:hlinkClr xmlns:ahyp="http://schemas.microsoft.com/office/drawing/2018/hyperlinkcolor" val="tx"/>
                    </a:ext>
                  </a:extLst>
                </a:hlinkClick>
              </a:rPr>
              <a:t>Open</a:t>
            </a:r>
            <a:r>
              <a:rPr lang="en-GB" sz="1100" b="1" u="sng" dirty="0">
                <a:solidFill>
                  <a:schemeClr val="hlink"/>
                </a:solidFill>
                <a:latin typeface="+mn-lt"/>
                <a:hlinkClick r:id="rId3"/>
              </a:rPr>
              <a:t> Academy </a:t>
            </a:r>
            <a:r>
              <a:rPr lang="en-GB" sz="1100" u="sng" dirty="0">
                <a:solidFill>
                  <a:schemeClr val="hlink"/>
                </a:solidFill>
                <a:latin typeface="+mn-lt"/>
                <a:hlinkClick r:id="rId3"/>
              </a:rPr>
              <a:t>(European Organisation for Rare Diseases)</a:t>
            </a:r>
            <a:endParaRPr lang="en-GB" sz="1100" u="sng" dirty="0">
              <a:solidFill>
                <a:schemeClr val="hlink"/>
              </a:solidFill>
              <a:latin typeface="+mn-lt"/>
            </a:endParaRPr>
          </a:p>
          <a:p>
            <a:pPr marL="172800" lvl="0">
              <a:spcBef>
                <a:spcPts val="300"/>
              </a:spcBef>
              <a:spcAft>
                <a:spcPts val="0"/>
              </a:spcAft>
              <a:buClr>
                <a:srgbClr val="47A3FF"/>
              </a:buClr>
              <a:buSzPct val="100000"/>
            </a:pPr>
            <a:r>
              <a:rPr lang="en-GB" sz="1050" dirty="0">
                <a:solidFill>
                  <a:srgbClr val="000000"/>
                </a:solidFill>
                <a:latin typeface="+mn-lt"/>
                <a:ea typeface="Arial"/>
                <a:cs typeface="Arial"/>
                <a:sym typeface="Arial"/>
              </a:rPr>
              <a:t>Training to empower advocates to participate in discussions with researchers, policy makers and companies on research and development</a:t>
            </a:r>
          </a:p>
          <a:p>
            <a:pPr marL="172800" lvl="0">
              <a:spcBef>
                <a:spcPts val="0"/>
              </a:spcBef>
              <a:spcAft>
                <a:spcPts val="0"/>
              </a:spcAft>
              <a:buClr>
                <a:srgbClr val="47A3FF"/>
              </a:buClr>
              <a:buSzPct val="100000"/>
            </a:pPr>
            <a:endParaRPr lang="en-GB" sz="1050" dirty="0">
              <a:solidFill>
                <a:srgbClr val="000000"/>
              </a:solidFill>
              <a:latin typeface="+mn-lt"/>
              <a:ea typeface="Arial"/>
              <a:cs typeface="Arial"/>
              <a:sym typeface="Arial"/>
            </a:endParaRPr>
          </a:p>
          <a:p>
            <a:pPr>
              <a:spcBef>
                <a:spcPts val="0"/>
              </a:spcBef>
              <a:spcAft>
                <a:spcPts val="600"/>
              </a:spcAft>
              <a:buClr>
                <a:srgbClr val="000000"/>
              </a:buClr>
              <a:buSzPts val="1100"/>
            </a:pPr>
            <a:r>
              <a:rPr lang="en-GB" sz="1200" b="1" dirty="0">
                <a:latin typeface="+mn-lt"/>
                <a:cs typeface="Arial"/>
                <a:sym typeface="Arial"/>
              </a:rPr>
              <a:t>How the perspectives of people affected by health conditions are taken into account in the design of clinical trials</a:t>
            </a: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hlinkClick r:id="rId4"/>
              </a:rPr>
              <a:t>Toolkit </a:t>
            </a:r>
            <a:r>
              <a:rPr lang="en-GB" sz="1100" u="sng" dirty="0">
                <a:solidFill>
                  <a:schemeClr val="hlink"/>
                </a:solidFill>
                <a:latin typeface="+mn-lt"/>
                <a:hlinkClick r:id="rId4"/>
              </a:rPr>
              <a:t>(</a:t>
            </a:r>
            <a:r>
              <a:rPr lang="en-GB" sz="1100" u="sng" dirty="0" err="1">
                <a:solidFill>
                  <a:schemeClr val="hlink"/>
                </a:solidFill>
                <a:latin typeface="+mn-lt"/>
                <a:hlinkClick r:id="rId4"/>
              </a:rPr>
              <a:t>TransCelerate</a:t>
            </a:r>
            <a:r>
              <a:rPr lang="en-GB" sz="1100" u="sng" dirty="0">
                <a:solidFill>
                  <a:schemeClr val="hlink"/>
                </a:solidFill>
                <a:latin typeface="+mn-lt"/>
                <a:hlinkClick r:id="rId4"/>
              </a:rPr>
              <a:t>)</a:t>
            </a:r>
            <a:r>
              <a:rPr lang="en-GB" sz="1100" dirty="0">
                <a:solidFill>
                  <a:srgbClr val="000000"/>
                </a:solidFill>
                <a:latin typeface="+mn-lt"/>
                <a:ea typeface="Arial"/>
                <a:cs typeface="Arial"/>
                <a:sym typeface="Arial"/>
              </a:rPr>
              <a:t> </a:t>
            </a:r>
            <a:endParaRPr lang="en-GB" sz="1100" dirty="0">
              <a:latin typeface="+mn-lt"/>
            </a:endParaRPr>
          </a:p>
          <a:p>
            <a:pPr marL="172800" lvl="0">
              <a:spcBef>
                <a:spcPts val="300"/>
              </a:spcBef>
              <a:spcAft>
                <a:spcPts val="0"/>
              </a:spcAft>
              <a:buClr>
                <a:srgbClr val="47A3FF"/>
              </a:buClr>
              <a:buSzPct val="100000"/>
            </a:pPr>
            <a:r>
              <a:rPr lang="en-GB" sz="1050" dirty="0">
                <a:latin typeface="+mn-lt"/>
              </a:rPr>
              <a:t>Comprehensive set of materials with a guide for engagement between people affected by conditions and stakeholders during clinical trial protocol development. The goal of this engagement is to improve experience and reduce burden for study participants</a:t>
            </a:r>
            <a:endParaRPr lang="en-GB" sz="1050" b="1" dirty="0">
              <a:solidFill>
                <a:srgbClr val="000000"/>
              </a:solidFill>
              <a:latin typeface="+mn-lt"/>
              <a:cs typeface="Arial"/>
              <a:sym typeface="Arial"/>
            </a:endParaRPr>
          </a:p>
          <a:p>
            <a:pPr marL="172800" lvl="0">
              <a:spcBef>
                <a:spcPts val="0"/>
              </a:spcBef>
              <a:spcAft>
                <a:spcPts val="0"/>
              </a:spcAft>
              <a:buClr>
                <a:srgbClr val="47A3FF"/>
              </a:buClr>
              <a:buSzPct val="100000"/>
            </a:pPr>
            <a:endParaRPr lang="en-GB" sz="1050" dirty="0">
              <a:solidFill>
                <a:srgbClr val="000000"/>
              </a:solidFill>
              <a:latin typeface="+mn-lt"/>
              <a:ea typeface="Arial"/>
              <a:cs typeface="Arial"/>
              <a:sym typeface="Arial"/>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u="sng" dirty="0">
                <a:solidFill>
                  <a:schemeClr val="hlink"/>
                </a:solidFill>
                <a:latin typeface="+mn-lt"/>
                <a:hlinkClick r:id="rId5"/>
              </a:rPr>
              <a:t>Toolkit </a:t>
            </a:r>
            <a:r>
              <a:rPr lang="en-GB" sz="1100" u="sng" dirty="0">
                <a:solidFill>
                  <a:schemeClr val="hlink"/>
                </a:solidFill>
                <a:latin typeface="+mn-lt"/>
                <a:hlinkClick r:id="rId5"/>
              </a:rPr>
              <a:t>(Building capacity for undertaking patient-centred clinical trials in Australia)</a:t>
            </a:r>
            <a:endParaRPr lang="en-GB" sz="1100" dirty="0">
              <a:latin typeface="+mn-lt"/>
            </a:endParaRPr>
          </a:p>
          <a:p>
            <a:pPr marL="172800" lvl="0">
              <a:spcBef>
                <a:spcPts val="300"/>
              </a:spcBef>
              <a:spcAft>
                <a:spcPts val="0"/>
              </a:spcAft>
              <a:buClr>
                <a:srgbClr val="47A3FF"/>
              </a:buClr>
              <a:buSzPct val="100000"/>
            </a:pPr>
            <a:r>
              <a:rPr lang="en-GB" sz="1050" dirty="0">
                <a:latin typeface="+mn-lt"/>
              </a:rPr>
              <a:t>This journal article describes the development of a toolkit to support consumer involvement in clinical trials in Australia to help guide others in considering the development of similar resources</a:t>
            </a:r>
            <a:endParaRPr lang="en-GB" sz="1050" dirty="0">
              <a:solidFill>
                <a:srgbClr val="000000"/>
              </a:solidFill>
              <a:latin typeface="+mn-lt"/>
              <a:ea typeface="Arial"/>
              <a:cs typeface="Arial"/>
              <a:sym typeface="Arial"/>
            </a:endParaRPr>
          </a:p>
          <a:p>
            <a:pPr marL="172800" lvl="0">
              <a:spcBef>
                <a:spcPts val="0"/>
              </a:spcBef>
              <a:spcAft>
                <a:spcPts val="0"/>
              </a:spcAft>
              <a:buClr>
                <a:srgbClr val="47A3FF"/>
              </a:buClr>
              <a:buSzPct val="100000"/>
            </a:pPr>
            <a:endParaRPr lang="en-GB" sz="1050" dirty="0">
              <a:solidFill>
                <a:srgbClr val="000000"/>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703896" cy="1030538"/>
          </a:xfrm>
        </p:spPr>
        <p:txBody>
          <a:bodyPr/>
          <a:lstStyle/>
          <a:p>
            <a:r>
              <a:rPr lang="en-GB" sz="2400" dirty="0">
                <a:latin typeface="+mn-lt"/>
              </a:rPr>
              <a:t>Participating in the </a:t>
            </a:r>
            <a:r>
              <a:rPr lang="en-GB" sz="2400" dirty="0">
                <a:solidFill>
                  <a:schemeClr val="tx1"/>
                </a:solidFill>
                <a:latin typeface="+mn-lt"/>
              </a:rPr>
              <a:t>co-creation of guidelines, services and clinical trials </a:t>
            </a:r>
            <a:r>
              <a:rPr lang="en-GB" sz="2400" dirty="0">
                <a:latin typeface="+mn-lt"/>
              </a:rPr>
              <a:t>which are inclusive of people affected by health conditions</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 training for advocates to enable them to bring their expertise into the guideline, service development and research setting</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11" action="ppaction://hlinksldjump"/>
            <a:extLst>
              <a:ext uri="{FF2B5EF4-FFF2-40B4-BE49-F238E27FC236}">
                <a16:creationId xmlns:a16="http://schemas.microsoft.com/office/drawing/2014/main" id="{B641DC5F-EF85-4DF5-AD80-08142E6DED7C}"/>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6" name="Rectangle 45">
            <a:hlinkClick r:id="rId12" action="ppaction://hlinksldjump"/>
            <a:extLst>
              <a:ext uri="{FF2B5EF4-FFF2-40B4-BE49-F238E27FC236}">
                <a16:creationId xmlns:a16="http://schemas.microsoft.com/office/drawing/2014/main" id="{8E4FF91B-B436-4E67-8506-EB1B4E1AB841}"/>
              </a:ext>
            </a:extLst>
          </p:cNvPr>
          <p:cNvSpPr/>
          <p:nvPr/>
        </p:nvSpPr>
        <p:spPr>
          <a:xfrm>
            <a:off x="126000" y="26712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36" name="Picture 35">
            <a:hlinkClick r:id="rId13" action="ppaction://hlinksldjump"/>
            <a:extLst>
              <a:ext uri="{FF2B5EF4-FFF2-40B4-BE49-F238E27FC236}">
                <a16:creationId xmlns:a16="http://schemas.microsoft.com/office/drawing/2014/main" id="{E706EDA3-1EB1-43C9-808A-28D6EA822023}"/>
              </a:ext>
            </a:extLst>
          </p:cNvPr>
          <p:cNvPicPr>
            <a:picLocks noChangeAspect="1"/>
          </p:cNvPicPr>
          <p:nvPr/>
        </p:nvPicPr>
        <p:blipFill>
          <a:blip r:embed="rId14"/>
          <a:stretch>
            <a:fillRect/>
          </a:stretch>
        </p:blipFill>
        <p:spPr>
          <a:xfrm>
            <a:off x="11721894" y="6444186"/>
            <a:ext cx="310923" cy="317019"/>
          </a:xfrm>
          <a:prstGeom prst="rect">
            <a:avLst/>
          </a:prstGeom>
        </p:spPr>
      </p:pic>
      <p:sp>
        <p:nvSpPr>
          <p:cNvPr id="41" name="TextBox 40">
            <a:extLst>
              <a:ext uri="{FF2B5EF4-FFF2-40B4-BE49-F238E27FC236}">
                <a16:creationId xmlns:a16="http://schemas.microsoft.com/office/drawing/2014/main" id="{F7E00D90-D49A-4CF2-9EBB-D524FF539E05}"/>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7" name="Group 46">
            <a:extLst>
              <a:ext uri="{FF2B5EF4-FFF2-40B4-BE49-F238E27FC236}">
                <a16:creationId xmlns:a16="http://schemas.microsoft.com/office/drawing/2014/main" id="{6DF928E6-28C3-44E8-AAB2-CF03777A8C99}"/>
              </a:ext>
            </a:extLst>
          </p:cNvPr>
          <p:cNvGrpSpPr/>
          <p:nvPr/>
        </p:nvGrpSpPr>
        <p:grpSpPr>
          <a:xfrm>
            <a:off x="11313026" y="6458695"/>
            <a:ext cx="288000" cy="288000"/>
            <a:chOff x="8612267" y="5218900"/>
            <a:chExt cx="288000" cy="288000"/>
          </a:xfrm>
        </p:grpSpPr>
        <p:sp>
          <p:nvSpPr>
            <p:cNvPr id="51" name="Oval 50">
              <a:hlinkClick r:id="rId15" action="ppaction://hlinksldjump"/>
              <a:extLst>
                <a:ext uri="{FF2B5EF4-FFF2-40B4-BE49-F238E27FC236}">
                  <a16:creationId xmlns:a16="http://schemas.microsoft.com/office/drawing/2014/main" id="{2A78BB24-5793-406F-8B9A-CBA44855FF1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3188EFAE-F16A-4E8F-AC46-2955FC76EEB9}"/>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904EC2FB-1A00-4182-9371-B56E2E40B92A}"/>
              </a:ext>
            </a:extLst>
          </p:cNvPr>
          <p:cNvSpPr/>
          <p:nvPr/>
        </p:nvSpPr>
        <p:spPr>
          <a:xfrm>
            <a:off x="4369000" y="4365150"/>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pic>
        <p:nvPicPr>
          <p:cNvPr id="44" name="Picture 43">
            <a:hlinkClick r:id="rId16" action="ppaction://hlinksldjump"/>
            <a:extLst>
              <a:ext uri="{FF2B5EF4-FFF2-40B4-BE49-F238E27FC236}">
                <a16:creationId xmlns:a16="http://schemas.microsoft.com/office/drawing/2014/main" id="{E665B9AE-58F5-428F-99C7-2813190D8637}"/>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54" name="Picture 53">
            <a:hlinkClick r:id="rId18" action="ppaction://hlinksldjump"/>
            <a:extLst>
              <a:ext uri="{FF2B5EF4-FFF2-40B4-BE49-F238E27FC236}">
                <a16:creationId xmlns:a16="http://schemas.microsoft.com/office/drawing/2014/main" id="{29912AC4-FBEB-467C-B5C8-7698ABFF143F}"/>
              </a:ext>
            </a:extLst>
          </p:cNvPr>
          <p:cNvPicPr>
            <a:picLocks noChangeAspect="1"/>
          </p:cNvPicPr>
          <p:nvPr/>
        </p:nvPicPr>
        <p:blipFill>
          <a:blip r:embed="rId19"/>
          <a:stretch>
            <a:fillRect/>
          </a:stretch>
        </p:blipFill>
        <p:spPr>
          <a:xfrm>
            <a:off x="143742" y="1039387"/>
            <a:ext cx="271618" cy="365126"/>
          </a:xfrm>
          <a:prstGeom prst="rect">
            <a:avLst/>
          </a:prstGeom>
        </p:spPr>
      </p:pic>
      <p:sp>
        <p:nvSpPr>
          <p:cNvPr id="55" name="Oval 54">
            <a:extLst>
              <a:ext uri="{FF2B5EF4-FFF2-40B4-BE49-F238E27FC236}">
                <a16:creationId xmlns:a16="http://schemas.microsoft.com/office/drawing/2014/main" id="{3210C61B-8C8A-4DE0-86A3-C80543284DA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6" name="Graphic 55" descr="Home">
            <a:hlinkClick r:id="rId20" action="ppaction://hlinksldjump"/>
            <a:extLst>
              <a:ext uri="{FF2B5EF4-FFF2-40B4-BE49-F238E27FC236}">
                <a16:creationId xmlns:a16="http://schemas.microsoft.com/office/drawing/2014/main" id="{0D9FF9F2-FE1D-4CF0-B3C3-6895B822AAD2}"/>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7" name="Picture 56">
            <a:hlinkClick r:id="rId23" action="ppaction://hlinksldjump"/>
            <a:extLst>
              <a:ext uri="{FF2B5EF4-FFF2-40B4-BE49-F238E27FC236}">
                <a16:creationId xmlns:a16="http://schemas.microsoft.com/office/drawing/2014/main" id="{A8C50221-03FB-40D8-8212-0F901316A81B}"/>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8" name="Group 57">
            <a:extLst>
              <a:ext uri="{FF2B5EF4-FFF2-40B4-BE49-F238E27FC236}">
                <a16:creationId xmlns:a16="http://schemas.microsoft.com/office/drawing/2014/main" id="{917F6AFB-F2BA-4C1A-B02F-50D219F83951}"/>
              </a:ext>
            </a:extLst>
          </p:cNvPr>
          <p:cNvGrpSpPr/>
          <p:nvPr/>
        </p:nvGrpSpPr>
        <p:grpSpPr>
          <a:xfrm>
            <a:off x="517617" y="447810"/>
            <a:ext cx="3419884" cy="1038289"/>
            <a:chOff x="4403350" y="2045263"/>
            <a:chExt cx="3419884" cy="1038289"/>
          </a:xfrm>
        </p:grpSpPr>
        <p:pic>
          <p:nvPicPr>
            <p:cNvPr id="59" name="Picture 58">
              <a:extLst>
                <a:ext uri="{FF2B5EF4-FFF2-40B4-BE49-F238E27FC236}">
                  <a16:creationId xmlns:a16="http://schemas.microsoft.com/office/drawing/2014/main" id="{A8CA8908-73A5-45E2-A948-1DBA6A1C1653}"/>
                </a:ext>
              </a:extLst>
            </p:cNvPr>
            <p:cNvPicPr>
              <a:picLocks noChangeAspect="1"/>
            </p:cNvPicPr>
            <p:nvPr/>
          </p:nvPicPr>
          <p:blipFill>
            <a:blip r:embed="rId26"/>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7136AA73-3C60-46FD-AC35-5C111740E03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27D73898-B2A5-4A87-A8D4-447E7B80CB81}"/>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103841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416046"/>
          </a:xfrm>
          <a:prstGeom prst="rect">
            <a:avLst/>
          </a:prstGeom>
        </p:spPr>
        <p:txBody>
          <a:bodyPr wrap="square">
            <a:spAutoFit/>
          </a:bodyPr>
          <a:lstStyle/>
          <a:p>
            <a:pPr marL="172800" lvl="0">
              <a:spcBef>
                <a:spcPts val="0"/>
              </a:spcBef>
              <a:spcAft>
                <a:spcPts val="0"/>
              </a:spcAft>
              <a:buClr>
                <a:srgbClr val="47A3FF"/>
              </a:buClr>
              <a:buSzPct val="100000"/>
            </a:pPr>
            <a:endParaRPr lang="en-GB" sz="1050" dirty="0">
              <a:solidFill>
                <a:srgbClr val="000000"/>
              </a:solidFill>
              <a:latin typeface="+mn-lt"/>
              <a:ea typeface="Arial"/>
              <a:cs typeface="Arial"/>
              <a:sym typeface="Arial"/>
            </a:endParaRPr>
          </a:p>
          <a:p>
            <a:pPr>
              <a:spcBef>
                <a:spcPts val="0"/>
              </a:spcBef>
              <a:spcAft>
                <a:spcPts val="600"/>
              </a:spcAft>
              <a:buClr>
                <a:srgbClr val="000000"/>
              </a:buClr>
              <a:buSzPts val="1100"/>
            </a:pPr>
            <a:r>
              <a:rPr lang="en-GB" sz="1200" b="1" dirty="0">
                <a:latin typeface="+mn-lt"/>
                <a:cs typeface="Arial"/>
                <a:sym typeface="Arial"/>
              </a:rPr>
              <a:t>How the perspectives of people affected by health conditions are taken into account in the design of clinical trials</a:t>
            </a:r>
          </a:p>
          <a:p>
            <a:pPr marL="171450" lvl="0" indent="-171450">
              <a:spcBef>
                <a:spcPts val="300"/>
              </a:spcBef>
              <a:spcAft>
                <a:spcPts val="0"/>
              </a:spcAft>
              <a:buClr>
                <a:srgbClr val="458DF4"/>
              </a:buClr>
              <a:buSzPct val="100000"/>
              <a:buFont typeface="Arial" panose="020B0604020202020204" pitchFamily="34" charset="0"/>
              <a:buChar char="•"/>
            </a:pPr>
            <a:r>
              <a:rPr lang="en-GB" sz="1100" b="1" dirty="0">
                <a:solidFill>
                  <a:schemeClr val="hlink"/>
                </a:solidFill>
                <a:latin typeface="+mn-lt"/>
                <a:ea typeface="Arial"/>
                <a:cs typeface="Arial"/>
                <a:sym typeface="Arial"/>
                <a:hlinkClick r:id="rId2"/>
              </a:rPr>
              <a:t>Report </a:t>
            </a:r>
            <a:r>
              <a:rPr lang="en-GB" sz="1100" dirty="0">
                <a:solidFill>
                  <a:schemeClr val="hlink"/>
                </a:solidFill>
                <a:latin typeface="+mn-lt"/>
                <a:ea typeface="Arial"/>
                <a:cs typeface="Arial"/>
                <a:sym typeface="Arial"/>
                <a:hlinkClick r:id="rId2"/>
              </a:rPr>
              <a:t>(Social care institution for excellence)</a:t>
            </a:r>
            <a:endParaRPr lang="en-GB" sz="1100" dirty="0">
              <a:solidFill>
                <a:schemeClr val="hlink"/>
              </a:solidFill>
              <a:latin typeface="+mn-lt"/>
              <a:ea typeface="Arial"/>
              <a:cs typeface="Arial"/>
              <a:sym typeface="Arial"/>
            </a:endParaRPr>
          </a:p>
          <a:p>
            <a:pPr lvl="0">
              <a:spcBef>
                <a:spcPts val="300"/>
              </a:spcBef>
              <a:spcAft>
                <a:spcPts val="0"/>
              </a:spcAft>
              <a:buClr>
                <a:srgbClr val="458DF4"/>
              </a:buClr>
              <a:buSzPct val="100000"/>
            </a:pPr>
            <a:r>
              <a:rPr lang="en-GB" sz="1100" dirty="0">
                <a:solidFill>
                  <a:schemeClr val="hlink"/>
                </a:solidFill>
                <a:latin typeface="+mn-lt"/>
                <a:ea typeface="Arial"/>
                <a:cs typeface="Arial"/>
                <a:sym typeface="Arial"/>
              </a:rPr>
              <a:t>This report explores the benefits of co-production for people with lived experiences and professionals</a:t>
            </a:r>
          </a:p>
          <a:p>
            <a:pPr lvl="0">
              <a:spcBef>
                <a:spcPts val="300"/>
              </a:spcBef>
              <a:spcAft>
                <a:spcPts val="0"/>
              </a:spcAft>
              <a:buClr>
                <a:srgbClr val="458DF4"/>
              </a:buClr>
              <a:buSzPct val="100000"/>
            </a:pPr>
            <a:endParaRPr lang="en-GB" sz="1100" dirty="0">
              <a:solidFill>
                <a:schemeClr val="hlink"/>
              </a:solidFill>
              <a:latin typeface="+mn-lt"/>
              <a:ea typeface="Arial"/>
              <a:cs typeface="Arial"/>
              <a:sym typeface="Arial"/>
            </a:endParaRPr>
          </a:p>
          <a:p>
            <a:pPr lvl="0">
              <a:spcBef>
                <a:spcPts val="300"/>
              </a:spcBef>
              <a:spcAft>
                <a:spcPts val="0"/>
              </a:spcAft>
              <a:buClr>
                <a:srgbClr val="458DF4"/>
              </a:buClr>
              <a:buSzPct val="100000"/>
            </a:pPr>
            <a:r>
              <a:rPr lang="en-GB" sz="1200" b="1" dirty="0">
                <a:solidFill>
                  <a:schemeClr val="hlink"/>
                </a:solidFill>
                <a:latin typeface="+mn-lt"/>
                <a:ea typeface="Arial"/>
                <a:cs typeface="Arial"/>
                <a:sym typeface="Arial"/>
              </a:rPr>
              <a:t>How to embed personalised care in the health and social care sector</a:t>
            </a:r>
          </a:p>
          <a:p>
            <a:pPr marL="171450" lvl="0" indent="-171450">
              <a:spcBef>
                <a:spcPts val="300"/>
              </a:spcBef>
              <a:spcAft>
                <a:spcPts val="0"/>
              </a:spcAft>
              <a:buClr>
                <a:srgbClr val="458DF4"/>
              </a:buClr>
              <a:buSzPct val="100000"/>
              <a:buFont typeface="Arial" panose="020B0604020202020204" pitchFamily="34" charset="0"/>
              <a:buChar char="•"/>
            </a:pPr>
            <a:endParaRPr lang="en-GB" sz="1050" dirty="0">
              <a:solidFill>
                <a:srgbClr val="000000"/>
              </a:solidFill>
              <a:latin typeface="+mn-lt"/>
              <a:ea typeface="Arial"/>
              <a:cs typeface="Arial"/>
              <a:sym typeface="Arial"/>
            </a:endParaRPr>
          </a:p>
          <a:p>
            <a:pPr marL="171450" lvl="0" indent="-171450" eaLnBrk="1" fontAlgn="auto" hangingPunct="1">
              <a:spcBef>
                <a:spcPts val="0"/>
              </a:spcBef>
              <a:spcAft>
                <a:spcPts val="0"/>
              </a:spcAft>
              <a:buClr>
                <a:srgbClr val="169BD4"/>
              </a:buClr>
              <a:buSzPts val="1100"/>
              <a:buFont typeface="Arial" panose="020B0604020202020204" pitchFamily="34" charset="0"/>
              <a:buChar char="•"/>
              <a:defRPr/>
            </a:pPr>
            <a:r>
              <a:rPr lang="en-GB" sz="1050" b="1" dirty="0">
                <a:latin typeface="+mn-lt"/>
                <a:sym typeface="Arial"/>
                <a:hlinkClick r:id="rId3"/>
              </a:rPr>
              <a:t>Guidance &amp; Toolkit </a:t>
            </a:r>
            <a:r>
              <a:rPr lang="en-GB" sz="1050" dirty="0">
                <a:latin typeface="+mn-lt"/>
                <a:sym typeface="Arial"/>
                <a:hlinkClick r:id="rId3"/>
              </a:rPr>
              <a:t>(Skills for Care)</a:t>
            </a:r>
            <a:endParaRPr lang="en-GB" sz="1050" dirty="0">
              <a:latin typeface="+mn-lt"/>
              <a:sym typeface="Arial"/>
            </a:endParaRPr>
          </a:p>
          <a:p>
            <a:pPr lvl="0" eaLnBrk="1" fontAlgn="auto" hangingPunct="1">
              <a:spcBef>
                <a:spcPts val="0"/>
              </a:spcBef>
              <a:spcAft>
                <a:spcPts val="0"/>
              </a:spcAft>
              <a:buClr>
                <a:srgbClr val="000000"/>
              </a:buClr>
              <a:buSzPts val="1100"/>
              <a:defRPr/>
            </a:pPr>
            <a:r>
              <a:rPr lang="en-GB" sz="1050" dirty="0">
                <a:latin typeface="+mn-lt"/>
                <a:sym typeface="Arial"/>
              </a:rPr>
              <a:t>This guide is for people who are responsible for undertaking the required changes to embed personalised care in the health and social care sector</a:t>
            </a:r>
          </a:p>
          <a:p>
            <a:pPr marL="171450" lvl="0" indent="-171450">
              <a:spcBef>
                <a:spcPts val="300"/>
              </a:spcBef>
              <a:spcAft>
                <a:spcPts val="0"/>
              </a:spcAft>
              <a:buClr>
                <a:srgbClr val="458DF4"/>
              </a:buClr>
              <a:buSzPct val="100000"/>
              <a:buFont typeface="Arial" panose="020B0604020202020204" pitchFamily="34" charset="0"/>
              <a:buChar char="•"/>
            </a:pPr>
            <a:endParaRPr lang="en-GB" sz="1050" dirty="0">
              <a:solidFill>
                <a:srgbClr val="000000"/>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4">
            <a:alphaModFix/>
          </a:blip>
          <a:srcRect b="19762"/>
          <a:stretch/>
        </p:blipFill>
        <p:spPr>
          <a:xfrm>
            <a:off x="661704" y="662187"/>
            <a:ext cx="680208" cy="545765"/>
          </a:xfrm>
          <a:prstGeom prst="rect">
            <a:avLst/>
          </a:prstGeom>
          <a:noFill/>
          <a:ln>
            <a:noFill/>
          </a:ln>
        </p:spPr>
      </p:pic>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703896" cy="1030538"/>
          </a:xfrm>
        </p:spPr>
        <p:txBody>
          <a:bodyPr/>
          <a:lstStyle/>
          <a:p>
            <a:r>
              <a:rPr lang="en-GB" sz="2400" dirty="0">
                <a:latin typeface="+mn-lt"/>
              </a:rPr>
              <a:t>Participating in the </a:t>
            </a:r>
            <a:r>
              <a:rPr lang="en-GB" sz="2400" dirty="0">
                <a:solidFill>
                  <a:schemeClr val="tx1"/>
                </a:solidFill>
                <a:latin typeface="+mn-lt"/>
              </a:rPr>
              <a:t>co-creation of guidelines, services and clinical trials </a:t>
            </a:r>
            <a:r>
              <a:rPr lang="en-GB" sz="2400" dirty="0">
                <a:latin typeface="+mn-lt"/>
              </a:rPr>
              <a:t>which are inclusive of people affected by health conditions</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5050" y="2726698"/>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 training for advocates to enable them to bring their expertise into the guideline, service development and research setting</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7"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8"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9" action="ppaction://hlinksldjump"/>
            <a:extLst>
              <a:ext uri="{FF2B5EF4-FFF2-40B4-BE49-F238E27FC236}">
                <a16:creationId xmlns:a16="http://schemas.microsoft.com/office/drawing/2014/main" id="{B641DC5F-EF85-4DF5-AD80-08142E6DED7C}"/>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6" name="Rectangle 45">
            <a:hlinkClick r:id="rId10" action="ppaction://hlinksldjump"/>
            <a:extLst>
              <a:ext uri="{FF2B5EF4-FFF2-40B4-BE49-F238E27FC236}">
                <a16:creationId xmlns:a16="http://schemas.microsoft.com/office/drawing/2014/main" id="{8E4FF91B-B436-4E67-8506-EB1B4E1AB841}"/>
              </a:ext>
            </a:extLst>
          </p:cNvPr>
          <p:cNvSpPr/>
          <p:nvPr/>
        </p:nvSpPr>
        <p:spPr>
          <a:xfrm>
            <a:off x="126000" y="26712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36" name="Picture 35">
            <a:hlinkClick r:id="rId11" action="ppaction://hlinksldjump"/>
            <a:extLst>
              <a:ext uri="{FF2B5EF4-FFF2-40B4-BE49-F238E27FC236}">
                <a16:creationId xmlns:a16="http://schemas.microsoft.com/office/drawing/2014/main" id="{E706EDA3-1EB1-43C9-808A-28D6EA822023}"/>
              </a:ext>
            </a:extLst>
          </p:cNvPr>
          <p:cNvPicPr>
            <a:picLocks noChangeAspect="1"/>
          </p:cNvPicPr>
          <p:nvPr/>
        </p:nvPicPr>
        <p:blipFill>
          <a:blip r:embed="rId12"/>
          <a:stretch>
            <a:fillRect/>
          </a:stretch>
        </p:blipFill>
        <p:spPr>
          <a:xfrm>
            <a:off x="11721894" y="6444186"/>
            <a:ext cx="310923" cy="317019"/>
          </a:xfrm>
          <a:prstGeom prst="rect">
            <a:avLst/>
          </a:prstGeom>
        </p:spPr>
      </p:pic>
      <p:sp>
        <p:nvSpPr>
          <p:cNvPr id="41" name="TextBox 40">
            <a:extLst>
              <a:ext uri="{FF2B5EF4-FFF2-40B4-BE49-F238E27FC236}">
                <a16:creationId xmlns:a16="http://schemas.microsoft.com/office/drawing/2014/main" id="{F7E00D90-D49A-4CF2-9EBB-D524FF539E05}"/>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7" name="Group 46">
            <a:extLst>
              <a:ext uri="{FF2B5EF4-FFF2-40B4-BE49-F238E27FC236}">
                <a16:creationId xmlns:a16="http://schemas.microsoft.com/office/drawing/2014/main" id="{6DF928E6-28C3-44E8-AAB2-CF03777A8C99}"/>
              </a:ext>
            </a:extLst>
          </p:cNvPr>
          <p:cNvGrpSpPr/>
          <p:nvPr/>
        </p:nvGrpSpPr>
        <p:grpSpPr>
          <a:xfrm>
            <a:off x="11313026" y="6458695"/>
            <a:ext cx="288000" cy="288000"/>
            <a:chOff x="8612267" y="5218900"/>
            <a:chExt cx="288000" cy="288000"/>
          </a:xfrm>
        </p:grpSpPr>
        <p:sp>
          <p:nvSpPr>
            <p:cNvPr id="51" name="Oval 50">
              <a:hlinkClick r:id="rId13" action="ppaction://hlinksldjump"/>
              <a:extLst>
                <a:ext uri="{FF2B5EF4-FFF2-40B4-BE49-F238E27FC236}">
                  <a16:creationId xmlns:a16="http://schemas.microsoft.com/office/drawing/2014/main" id="{2A78BB24-5793-406F-8B9A-CBA44855FF1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3188EFAE-F16A-4E8F-AC46-2955FC76EEB9}"/>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4" name="Picture 43">
            <a:hlinkClick r:id="rId14" action="ppaction://hlinksldjump"/>
            <a:extLst>
              <a:ext uri="{FF2B5EF4-FFF2-40B4-BE49-F238E27FC236}">
                <a16:creationId xmlns:a16="http://schemas.microsoft.com/office/drawing/2014/main" id="{E665B9AE-58F5-428F-99C7-2813190D8637}"/>
              </a:ext>
            </a:extLst>
          </p:cNvPr>
          <p:cNvPicPr>
            <a:picLocks noChangeAspect="1"/>
          </p:cNvPicPr>
          <p:nvPr/>
        </p:nvPicPr>
        <p:blipFill>
          <a:blip r:embed="rId15"/>
          <a:stretch>
            <a:fillRect/>
          </a:stretch>
        </p:blipFill>
        <p:spPr>
          <a:xfrm>
            <a:off x="161553" y="450732"/>
            <a:ext cx="235996" cy="227091"/>
          </a:xfrm>
          <a:prstGeom prst="rect">
            <a:avLst/>
          </a:prstGeom>
        </p:spPr>
      </p:pic>
      <p:pic>
        <p:nvPicPr>
          <p:cNvPr id="54" name="Picture 53">
            <a:hlinkClick r:id="rId16" action="ppaction://hlinksldjump"/>
            <a:extLst>
              <a:ext uri="{FF2B5EF4-FFF2-40B4-BE49-F238E27FC236}">
                <a16:creationId xmlns:a16="http://schemas.microsoft.com/office/drawing/2014/main" id="{29912AC4-FBEB-467C-B5C8-7698ABFF143F}"/>
              </a:ext>
            </a:extLst>
          </p:cNvPr>
          <p:cNvPicPr>
            <a:picLocks noChangeAspect="1"/>
          </p:cNvPicPr>
          <p:nvPr/>
        </p:nvPicPr>
        <p:blipFill>
          <a:blip r:embed="rId17"/>
          <a:stretch>
            <a:fillRect/>
          </a:stretch>
        </p:blipFill>
        <p:spPr>
          <a:xfrm>
            <a:off x="143742" y="1039387"/>
            <a:ext cx="271618" cy="365126"/>
          </a:xfrm>
          <a:prstGeom prst="rect">
            <a:avLst/>
          </a:prstGeom>
        </p:spPr>
      </p:pic>
      <p:sp>
        <p:nvSpPr>
          <p:cNvPr id="55" name="Oval 54">
            <a:extLst>
              <a:ext uri="{FF2B5EF4-FFF2-40B4-BE49-F238E27FC236}">
                <a16:creationId xmlns:a16="http://schemas.microsoft.com/office/drawing/2014/main" id="{3210C61B-8C8A-4DE0-86A3-C80543284DA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6" name="Graphic 55" descr="Home">
            <a:hlinkClick r:id="rId18" action="ppaction://hlinksldjump"/>
            <a:extLst>
              <a:ext uri="{FF2B5EF4-FFF2-40B4-BE49-F238E27FC236}">
                <a16:creationId xmlns:a16="http://schemas.microsoft.com/office/drawing/2014/main" id="{0D9FF9F2-FE1D-4CF0-B3C3-6895B822AAD2}"/>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676" y="145807"/>
            <a:ext cx="195449" cy="195449"/>
          </a:xfrm>
          <a:prstGeom prst="rect">
            <a:avLst/>
          </a:prstGeom>
        </p:spPr>
      </p:pic>
      <p:pic>
        <p:nvPicPr>
          <p:cNvPr id="57" name="Picture 56">
            <a:hlinkClick r:id="rId21" action="ppaction://hlinksldjump"/>
            <a:extLst>
              <a:ext uri="{FF2B5EF4-FFF2-40B4-BE49-F238E27FC236}">
                <a16:creationId xmlns:a16="http://schemas.microsoft.com/office/drawing/2014/main" id="{A8C50221-03FB-40D8-8212-0F901316A81B}"/>
              </a:ext>
            </a:extLst>
          </p:cNvPr>
          <p:cNvPicPr>
            <a:picLocks noChangeAspect="1"/>
          </p:cNvPicPr>
          <p:nvPr/>
        </p:nvPicPr>
        <p:blipFill>
          <a:blip r:embed="rId22">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8" name="Group 57">
            <a:extLst>
              <a:ext uri="{FF2B5EF4-FFF2-40B4-BE49-F238E27FC236}">
                <a16:creationId xmlns:a16="http://schemas.microsoft.com/office/drawing/2014/main" id="{917F6AFB-F2BA-4C1A-B02F-50D219F83951}"/>
              </a:ext>
            </a:extLst>
          </p:cNvPr>
          <p:cNvGrpSpPr/>
          <p:nvPr/>
        </p:nvGrpSpPr>
        <p:grpSpPr>
          <a:xfrm>
            <a:off x="517617" y="447810"/>
            <a:ext cx="3419884" cy="1038289"/>
            <a:chOff x="4403350" y="2045263"/>
            <a:chExt cx="3419884" cy="1038289"/>
          </a:xfrm>
        </p:grpSpPr>
        <p:pic>
          <p:nvPicPr>
            <p:cNvPr id="59" name="Picture 58">
              <a:extLst>
                <a:ext uri="{FF2B5EF4-FFF2-40B4-BE49-F238E27FC236}">
                  <a16:creationId xmlns:a16="http://schemas.microsoft.com/office/drawing/2014/main" id="{A8CA8908-73A5-45E2-A948-1DBA6A1C1653}"/>
                </a:ext>
              </a:extLst>
            </p:cNvPr>
            <p:cNvPicPr>
              <a:picLocks noChangeAspect="1"/>
            </p:cNvPicPr>
            <p:nvPr/>
          </p:nvPicPr>
          <p:blipFill>
            <a:blip r:embed="rId24"/>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7136AA73-3C60-46FD-AC35-5C111740E03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27D73898-B2A5-4A87-A8D4-447E7B80CB81}"/>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781F38C7-F3E0-4CF3-A80C-8DCAF77D5663}"/>
              </a:ext>
            </a:extLst>
          </p:cNvPr>
          <p:cNvSpPr/>
          <p:nvPr/>
        </p:nvSpPr>
        <p:spPr>
          <a:xfrm>
            <a:off x="4365050" y="382284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401248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154436"/>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Research that can help advance personalised medicine</a:t>
            </a:r>
            <a:endParaRPr lang="en-GB" sz="1200" b="1" dirty="0">
              <a:latin typeface="+mn-lt"/>
              <a:ea typeface="Arial"/>
              <a:cs typeface="Arial"/>
              <a:sym typeface="Arial"/>
              <a:hlinkClick r:id="rId2">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458DF4"/>
              </a:buClr>
              <a:buSzPct val="100000"/>
              <a:buFont typeface="Arial" panose="020B0604020202020204" pitchFamily="34" charset="0"/>
              <a:buChar char="•"/>
            </a:pPr>
            <a:r>
              <a:rPr lang="en-GB" sz="1100" b="1" dirty="0">
                <a:latin typeface="+mn-lt"/>
                <a:hlinkClick r:id="rId3"/>
              </a:rPr>
              <a:t>Research Agenda </a:t>
            </a:r>
            <a:r>
              <a:rPr lang="en-GB" sz="1100" dirty="0">
                <a:latin typeface="+mn-lt"/>
                <a:hlinkClick r:id="rId3"/>
              </a:rPr>
              <a:t>(Personalized Medicine Coalition)</a:t>
            </a:r>
            <a:r>
              <a:rPr lang="en-GB" sz="1100" dirty="0">
                <a:solidFill>
                  <a:schemeClr val="hlink"/>
                </a:solidFill>
                <a:latin typeface="+mn-lt"/>
                <a:ea typeface="Arial"/>
                <a:cs typeface="Arial"/>
                <a:sym typeface="Arial"/>
              </a:rPr>
              <a:t> </a:t>
            </a:r>
            <a:endParaRPr lang="en-GB" sz="1100" u="sng" dirty="0">
              <a:solidFill>
                <a:schemeClr val="hlink"/>
              </a:solidFill>
              <a:latin typeface="+mn-lt"/>
              <a:ea typeface="Arial"/>
              <a:cs typeface="Arial"/>
              <a:sym typeface="Arial"/>
            </a:endParaRPr>
          </a:p>
          <a:p>
            <a:pPr marL="172800" lvl="0">
              <a:spcBef>
                <a:spcPts val="300"/>
              </a:spcBef>
              <a:spcAft>
                <a:spcPts val="0"/>
              </a:spcAft>
              <a:buClr>
                <a:srgbClr val="47A3FF"/>
              </a:buClr>
              <a:buSzPct val="100000"/>
            </a:pPr>
            <a:r>
              <a:rPr lang="en-GB" sz="1050" dirty="0">
                <a:solidFill>
                  <a:srgbClr val="000000"/>
                </a:solidFill>
                <a:latin typeface="+mn-lt"/>
                <a:cs typeface="Arial"/>
                <a:sym typeface="Arial"/>
              </a:rPr>
              <a:t>A research agenda for advancing personalised medicine with 45 research questions across nine areas of special concern for people affected by a condition </a:t>
            </a:r>
          </a:p>
          <a:p>
            <a:pPr marL="172800" lvl="0">
              <a:spcBef>
                <a:spcPts val="0"/>
              </a:spcBef>
              <a:spcAft>
                <a:spcPts val="0"/>
              </a:spcAft>
              <a:buClr>
                <a:srgbClr val="47A3FF"/>
              </a:buClr>
              <a:buSzPct val="100000"/>
            </a:pPr>
            <a:endParaRPr lang="en-GB" sz="1200" dirty="0">
              <a:solidFill>
                <a:srgbClr val="000000"/>
              </a:solidFill>
              <a:latin typeface="+mn-lt"/>
              <a:cs typeface="Arial"/>
              <a:sym typeface="Arial"/>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rPr>
              <a:t>About key challenges around inequitable access to care</a:t>
            </a:r>
            <a:endPar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4">
                <a:extLst>
                  <a:ext uri="{A12FA001-AC4F-418D-AE19-62706E023703}">
                    <ahyp:hlinkClr xmlns:ahyp="http://schemas.microsoft.com/office/drawing/2018/hyperlinkcolor" val="tx"/>
                  </a:ext>
                </a:extLst>
              </a:hlinkClick>
            </a:endParaRPr>
          </a:p>
          <a:p>
            <a:pPr marL="171450" marR="0" lvl="0" indent="-171450" algn="l" defTabSz="914400" rtl="0" eaLnBrk="0" fontAlgn="base" latinLnBrk="0" hangingPunct="0">
              <a:lnSpc>
                <a:spcPct val="100000"/>
              </a:lnSpc>
              <a:spcBef>
                <a:spcPts val="0"/>
              </a:spcBef>
              <a:spcAft>
                <a:spcPts val="0"/>
              </a:spcAft>
              <a:buClr>
                <a:srgbClr val="169BD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5"/>
              </a:rPr>
              <a:t>Report</a:t>
            </a: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5"/>
              </a:rPr>
              <a:t> (NHS)</a:t>
            </a: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rPr>
              <a:t>This report explores key challenges surrounding inequitable access to diabetes care in the UK, created with input from under-represented populations</a:t>
            </a: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4">
                <a:extLst>
                  <a:ext uri="{A12FA001-AC4F-418D-AE19-62706E023703}">
                    <ahyp:hlinkClr xmlns:ahyp="http://schemas.microsoft.com/office/drawing/2018/hyperlinkcolor" val="tx"/>
                  </a:ext>
                </a:extLst>
              </a:hlinkClick>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Develop training for advocates to enable them to bring their expertise into the guideline, service development and research setting</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1">
            <a:alphaModFix/>
          </a:blip>
          <a:srcRect b="14039"/>
          <a:stretch/>
        </p:blipFill>
        <p:spPr>
          <a:xfrm>
            <a:off x="553217" y="648643"/>
            <a:ext cx="688235" cy="591607"/>
          </a:xfrm>
          <a:prstGeom prst="rect">
            <a:avLst/>
          </a:prstGeom>
          <a:noFill/>
          <a:ln>
            <a:noFill/>
          </a:ln>
        </p:spPr>
      </p:pic>
      <p:sp>
        <p:nvSpPr>
          <p:cNvPr id="45" name="Rectangle 44">
            <a:hlinkClick r:id="rId12" action="ppaction://hlinksldjump"/>
            <a:extLst>
              <a:ext uri="{FF2B5EF4-FFF2-40B4-BE49-F238E27FC236}">
                <a16:creationId xmlns:a16="http://schemas.microsoft.com/office/drawing/2014/main" id="{DD5211F3-A6BB-4DFD-8720-C1492F9D48C1}"/>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6" name="Rectangle 45">
            <a:hlinkClick r:id="rId13" action="ppaction://hlinksldjump"/>
            <a:extLst>
              <a:ext uri="{FF2B5EF4-FFF2-40B4-BE49-F238E27FC236}">
                <a16:creationId xmlns:a16="http://schemas.microsoft.com/office/drawing/2014/main" id="{4B2D3963-FA50-47DA-B2D5-CDB52117DB1F}"/>
              </a:ext>
            </a:extLst>
          </p:cNvPr>
          <p:cNvSpPr/>
          <p:nvPr/>
        </p:nvSpPr>
        <p:spPr>
          <a:xfrm>
            <a:off x="126000" y="26712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2</a:t>
            </a:r>
          </a:p>
        </p:txBody>
      </p:sp>
      <p:pic>
        <p:nvPicPr>
          <p:cNvPr id="41" name="Picture 40">
            <a:hlinkClick r:id="rId14" action="ppaction://hlinksldjump"/>
            <a:extLst>
              <a:ext uri="{FF2B5EF4-FFF2-40B4-BE49-F238E27FC236}">
                <a16:creationId xmlns:a16="http://schemas.microsoft.com/office/drawing/2014/main" id="{208CDE86-B487-43F7-BF49-EDBC115158EF}"/>
              </a:ext>
            </a:extLst>
          </p:cNvPr>
          <p:cNvPicPr>
            <a:picLocks noChangeAspect="1"/>
          </p:cNvPicPr>
          <p:nvPr/>
        </p:nvPicPr>
        <p:blipFill>
          <a:blip r:embed="rId15"/>
          <a:stretch>
            <a:fillRect/>
          </a:stretch>
        </p:blipFill>
        <p:spPr>
          <a:xfrm>
            <a:off x="11721894" y="6444186"/>
            <a:ext cx="310923" cy="317019"/>
          </a:xfrm>
          <a:prstGeom prst="rect">
            <a:avLst/>
          </a:prstGeom>
        </p:spPr>
      </p:pic>
      <p:sp>
        <p:nvSpPr>
          <p:cNvPr id="47" name="TextBox 46">
            <a:extLst>
              <a:ext uri="{FF2B5EF4-FFF2-40B4-BE49-F238E27FC236}">
                <a16:creationId xmlns:a16="http://schemas.microsoft.com/office/drawing/2014/main" id="{FDDD1D69-5C48-484A-A919-F225A635B588}"/>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1" name="Group 50">
            <a:extLst>
              <a:ext uri="{FF2B5EF4-FFF2-40B4-BE49-F238E27FC236}">
                <a16:creationId xmlns:a16="http://schemas.microsoft.com/office/drawing/2014/main" id="{D7A30B3D-19DB-4FC2-9F83-F8940644964E}"/>
              </a:ext>
            </a:extLst>
          </p:cNvPr>
          <p:cNvGrpSpPr/>
          <p:nvPr/>
        </p:nvGrpSpPr>
        <p:grpSpPr>
          <a:xfrm>
            <a:off x="11313026" y="6458695"/>
            <a:ext cx="288000" cy="288000"/>
            <a:chOff x="8612267" y="5218900"/>
            <a:chExt cx="288000" cy="288000"/>
          </a:xfrm>
        </p:grpSpPr>
        <p:sp>
          <p:nvSpPr>
            <p:cNvPr id="52" name="Oval 51">
              <a:hlinkClick r:id="rId16" action="ppaction://hlinksldjump"/>
              <a:extLst>
                <a:ext uri="{FF2B5EF4-FFF2-40B4-BE49-F238E27FC236}">
                  <a16:creationId xmlns:a16="http://schemas.microsoft.com/office/drawing/2014/main" id="{6AE64839-8011-4069-8D36-FDF0D3EE6630}"/>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87428D80-B929-48EB-BD7D-286DA3137E57}"/>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A5AEB216-63AE-44FF-A245-8FAB0D09534B}"/>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7" action="ppaction://hlinksldjump"/>
            <a:extLst>
              <a:ext uri="{FF2B5EF4-FFF2-40B4-BE49-F238E27FC236}">
                <a16:creationId xmlns:a16="http://schemas.microsoft.com/office/drawing/2014/main" id="{0733427F-B755-41D4-91B5-02BC33006852}"/>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44" name="Picture 43">
            <a:hlinkClick r:id="rId19" action="ppaction://hlinksldjump"/>
            <a:extLst>
              <a:ext uri="{FF2B5EF4-FFF2-40B4-BE49-F238E27FC236}">
                <a16:creationId xmlns:a16="http://schemas.microsoft.com/office/drawing/2014/main" id="{55862ADF-6370-4607-9666-F51B59702C40}"/>
              </a:ext>
            </a:extLst>
          </p:cNvPr>
          <p:cNvPicPr>
            <a:picLocks noChangeAspect="1"/>
          </p:cNvPicPr>
          <p:nvPr/>
        </p:nvPicPr>
        <p:blipFill>
          <a:blip r:embed="rId20"/>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C7A5ECAE-5664-4453-A291-26150A85B116}"/>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1" action="ppaction://hlinksldjump"/>
            <a:extLst>
              <a:ext uri="{FF2B5EF4-FFF2-40B4-BE49-F238E27FC236}">
                <a16:creationId xmlns:a16="http://schemas.microsoft.com/office/drawing/2014/main" id="{C169327A-5F92-4DA1-A993-9103F4F9E562}"/>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57" name="Picture 56">
            <a:hlinkClick r:id="rId24" action="ppaction://hlinksldjump"/>
            <a:extLst>
              <a:ext uri="{FF2B5EF4-FFF2-40B4-BE49-F238E27FC236}">
                <a16:creationId xmlns:a16="http://schemas.microsoft.com/office/drawing/2014/main" id="{97776A81-0537-4E5A-AB1B-363DECD6D689}"/>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8" name="Title 4">
            <a:extLst>
              <a:ext uri="{FF2B5EF4-FFF2-40B4-BE49-F238E27FC236}">
                <a16:creationId xmlns:a16="http://schemas.microsoft.com/office/drawing/2014/main" id="{1C919E4C-AF2D-4614-B9DC-38A909761E2B}"/>
              </a:ext>
            </a:extLst>
          </p:cNvPr>
          <p:cNvSpPr txBox="1">
            <a:spLocks/>
          </p:cNvSpPr>
          <p:nvPr/>
        </p:nvSpPr>
        <p:spPr>
          <a:xfrm>
            <a:off x="3826400" y="420308"/>
            <a:ext cx="7703896"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Participating in the </a:t>
            </a:r>
            <a:r>
              <a:rPr lang="en-GB" sz="2400" kern="0" dirty="0">
                <a:solidFill>
                  <a:schemeClr val="tx1"/>
                </a:solidFill>
                <a:latin typeface="+mn-lt"/>
              </a:rPr>
              <a:t>co-creation of </a:t>
            </a:r>
            <a:r>
              <a:rPr lang="en-GB" sz="2400" dirty="0">
                <a:solidFill>
                  <a:schemeClr val="tx1"/>
                </a:solidFill>
              </a:rPr>
              <a:t>guidelines, services and </a:t>
            </a:r>
            <a:r>
              <a:rPr lang="en-GB" sz="2400" kern="0" dirty="0">
                <a:solidFill>
                  <a:schemeClr val="tx1"/>
                </a:solidFill>
                <a:latin typeface="+mn-lt"/>
              </a:rPr>
              <a:t>clinical </a:t>
            </a:r>
            <a:r>
              <a:rPr lang="en-GB" sz="2400" kern="0" dirty="0">
                <a:latin typeface="+mn-lt"/>
              </a:rPr>
              <a:t>trials which are inclusive of people affected by health conditions</a:t>
            </a:r>
          </a:p>
        </p:txBody>
      </p:sp>
      <p:grpSp>
        <p:nvGrpSpPr>
          <p:cNvPr id="36" name="Group 35">
            <a:extLst>
              <a:ext uri="{FF2B5EF4-FFF2-40B4-BE49-F238E27FC236}">
                <a16:creationId xmlns:a16="http://schemas.microsoft.com/office/drawing/2014/main" id="{B9E24AEF-836F-4517-B1BE-F2387FCE461B}"/>
              </a:ext>
            </a:extLst>
          </p:cNvPr>
          <p:cNvGrpSpPr/>
          <p:nvPr/>
        </p:nvGrpSpPr>
        <p:grpSpPr>
          <a:xfrm>
            <a:off x="517617" y="447810"/>
            <a:ext cx="3419884" cy="1038289"/>
            <a:chOff x="4403350" y="2045263"/>
            <a:chExt cx="3419884" cy="1038289"/>
          </a:xfrm>
        </p:grpSpPr>
        <p:pic>
          <p:nvPicPr>
            <p:cNvPr id="59" name="Picture 58">
              <a:extLst>
                <a:ext uri="{FF2B5EF4-FFF2-40B4-BE49-F238E27FC236}">
                  <a16:creationId xmlns:a16="http://schemas.microsoft.com/office/drawing/2014/main" id="{CB4A48D6-8AEE-447E-B9EC-F6E8241CD24B}"/>
                </a:ext>
              </a:extLst>
            </p:cNvPr>
            <p:cNvPicPr>
              <a:picLocks noChangeAspect="1"/>
            </p:cNvPicPr>
            <p:nvPr/>
          </p:nvPicPr>
          <p:blipFill>
            <a:blip r:embed="rId27"/>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CD4E608D-D5C9-4754-9715-9347D830C2F6}"/>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48426A8A-14F7-4C85-9D78-E9C1179AA92D}"/>
              </a:ext>
            </a:extLst>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301FFC75-18D2-4286-A763-0E5D22D958D8}"/>
              </a:ext>
            </a:extLst>
          </p:cNvPr>
          <p:cNvSpPr/>
          <p:nvPr/>
        </p:nvSpPr>
        <p:spPr>
          <a:xfrm>
            <a:off x="4369000" y="3571035"/>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106212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031873"/>
          </a:xfrm>
          <a:prstGeom prst="rect">
            <a:avLst/>
          </a:prstGeom>
        </p:spPr>
        <p:txBody>
          <a:bodyPr wrap="square">
            <a:spAutoFit/>
          </a:bodyPr>
          <a:lstStyle/>
          <a:p>
            <a:pPr lvl="0">
              <a:spcBef>
                <a:spcPts val="0"/>
              </a:spcBef>
              <a:spcAft>
                <a:spcPts val="600"/>
              </a:spcAft>
              <a:buClr>
                <a:srgbClr val="FFC72C"/>
              </a:buClr>
              <a:buSzPts val="1100"/>
            </a:pPr>
            <a:r>
              <a:rPr lang="en-GB" sz="1200" b="1" dirty="0">
                <a:solidFill>
                  <a:srgbClr val="000000"/>
                </a:solidFill>
                <a:latin typeface="+mn-lt"/>
                <a:cs typeface="Arial"/>
                <a:sym typeface="Arial"/>
              </a:rPr>
              <a:t>How to facilitate peer-to-peer learning in the health sector</a:t>
            </a:r>
            <a:endParaRPr lang="en-GB" sz="1100" dirty="0">
              <a:solidFill>
                <a:srgbClr val="000000"/>
              </a:solidFill>
              <a:latin typeface="+mn-lt"/>
              <a:ea typeface="Arial"/>
              <a:cs typeface="Arial"/>
              <a:sym typeface="Arial"/>
            </a:endParaRPr>
          </a:p>
          <a:p>
            <a:pPr marL="171450" lvl="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solidFill>
                  <a:srgbClr val="000000"/>
                </a:solidFill>
                <a:latin typeface="+mn-lt"/>
                <a:hlinkClick r:id="rId2">
                  <a:extLst>
                    <a:ext uri="{A12FA001-AC4F-418D-AE19-62706E023703}">
                      <ahyp:hlinkClr xmlns:ahyp="http://schemas.microsoft.com/office/drawing/2018/hyperlinkcolor" val="tx"/>
                    </a:ext>
                  </a:extLst>
                </a:hlinkClick>
              </a:rPr>
              <a:t>How-to Guide </a:t>
            </a:r>
            <a:r>
              <a:rPr lang="en-GB" sz="1100" dirty="0">
                <a:solidFill>
                  <a:srgbClr val="000000"/>
                </a:solidFill>
                <a:latin typeface="+mn-lt"/>
                <a:hlinkClick r:id="rId2">
                  <a:extLst>
                    <a:ext uri="{A12FA001-AC4F-418D-AE19-62706E023703}">
                      <ahyp:hlinkClr xmlns:ahyp="http://schemas.microsoft.com/office/drawing/2018/hyperlinkcolor" val="tx"/>
                    </a:ext>
                  </a:extLst>
                </a:hlinkClick>
              </a:rPr>
              <a:t>(Effective Institutions Platform)</a:t>
            </a:r>
            <a:endParaRPr lang="en-GB" sz="1100" dirty="0">
              <a:solidFill>
                <a:srgbClr val="000000"/>
              </a:solidFill>
              <a:latin typeface="+mn-lt"/>
              <a:ea typeface="Arial"/>
              <a:cs typeface="Arial"/>
              <a:sym typeface="Arial"/>
            </a:endParaRPr>
          </a:p>
          <a:p>
            <a:pPr marL="172800" lvl="0">
              <a:spcBef>
                <a:spcPts val="300"/>
              </a:spcBef>
              <a:spcAft>
                <a:spcPts val="0"/>
              </a:spcAft>
              <a:buClr>
                <a:srgbClr val="FFC72C"/>
              </a:buClr>
              <a:buSzPct val="100000"/>
              <a:defRPr/>
            </a:pPr>
            <a:r>
              <a:rPr lang="en-GB" sz="1050" dirty="0">
                <a:solidFill>
                  <a:srgbClr val="000000"/>
                </a:solidFill>
                <a:latin typeface="+mn-lt"/>
                <a:cs typeface="Arial"/>
                <a:sym typeface="Arial"/>
              </a:rPr>
              <a:t>User-friendly guide with information on how to engage in and generate effective peer-to-peer support and </a:t>
            </a:r>
          </a:p>
          <a:p>
            <a:pPr marL="172800" lvl="0">
              <a:spcBef>
                <a:spcPts val="300"/>
              </a:spcBef>
              <a:spcAft>
                <a:spcPts val="0"/>
              </a:spcAft>
              <a:buClr>
                <a:srgbClr val="FFC72C"/>
              </a:buClr>
              <a:buSzPct val="100000"/>
              <a:defRPr/>
            </a:pPr>
            <a:r>
              <a:rPr lang="en-GB" sz="1050" dirty="0">
                <a:solidFill>
                  <a:srgbClr val="000000"/>
                </a:solidFill>
                <a:latin typeface="+mn-lt"/>
                <a:cs typeface="Arial"/>
                <a:sym typeface="Arial"/>
              </a:rPr>
              <a:t>learning</a:t>
            </a:r>
          </a:p>
          <a:p>
            <a:pPr marL="172800" lvl="0">
              <a:spcBef>
                <a:spcPts val="0"/>
              </a:spcBef>
              <a:spcAft>
                <a:spcPts val="0"/>
              </a:spcAft>
              <a:buClr>
                <a:srgbClr val="FFC72C"/>
              </a:buClr>
              <a:buSzPct val="100000"/>
              <a:defRPr/>
            </a:pPr>
            <a:endParaRPr lang="en-GB" sz="1050" dirty="0">
              <a:solidFill>
                <a:srgbClr val="000000"/>
              </a:solidFill>
              <a:latin typeface="+mn-lt"/>
              <a:cs typeface="Arial"/>
            </a:endParaRPr>
          </a:p>
          <a:p>
            <a:pPr>
              <a:spcBef>
                <a:spcPts val="0"/>
              </a:spcBef>
              <a:spcAft>
                <a:spcPts val="600"/>
              </a:spcAft>
              <a:buClr>
                <a:srgbClr val="FFC72C"/>
              </a:buClr>
              <a:buSzPts val="1100"/>
              <a:defRPr/>
            </a:pPr>
            <a:r>
              <a:rPr lang="en-GB" sz="1200" b="1" dirty="0">
                <a:solidFill>
                  <a:srgbClr val="000000"/>
                </a:solidFill>
                <a:latin typeface="+mn-lt"/>
                <a:cs typeface="Arial"/>
                <a:sym typeface="Arial"/>
              </a:rPr>
              <a:t>How to set up a platform for a peer-to-peer exchange</a:t>
            </a:r>
          </a:p>
          <a:p>
            <a:pPr marL="171450" indent="-171450" eaLnBrk="1" fontAlgn="auto" hangingPunct="1">
              <a:spcBef>
                <a:spcPts val="300"/>
              </a:spcBef>
              <a:spcAft>
                <a:spcPts val="0"/>
              </a:spcAft>
              <a:buClr>
                <a:srgbClr val="458DF4"/>
              </a:buClr>
              <a:buSzPts val="1100"/>
              <a:buFont typeface="Arial" panose="020B0604020202020204" pitchFamily="34" charset="0"/>
              <a:buChar char="•"/>
              <a:defRPr/>
            </a:pPr>
            <a:r>
              <a:rPr lang="en-GB" sz="1100" b="1" dirty="0">
                <a:solidFill>
                  <a:srgbClr val="000000"/>
                </a:solidFill>
                <a:latin typeface="+mn-lt"/>
                <a:sym typeface="Arial"/>
                <a:hlinkClick r:id="rId3"/>
              </a:rPr>
              <a:t>Webinar and Factsheet</a:t>
            </a:r>
            <a:r>
              <a:rPr lang="en-GB" sz="1100" dirty="0">
                <a:solidFill>
                  <a:srgbClr val="000000"/>
                </a:solidFill>
                <a:latin typeface="+mn-lt"/>
                <a:sym typeface="Arial"/>
                <a:hlinkClick r:id="rId3"/>
              </a:rPr>
              <a:t> (European Organisation for Rare Diseases</a:t>
            </a:r>
            <a:r>
              <a:rPr lang="en-GB" sz="1100" dirty="0">
                <a:solidFill>
                  <a:srgbClr val="000000"/>
                </a:solidFill>
                <a:latin typeface="+mn-lt"/>
                <a:sym typeface="Arial"/>
              </a:rPr>
              <a:t>)</a:t>
            </a:r>
          </a:p>
          <a:p>
            <a:pPr marL="172800" eaLnBrk="1" fontAlgn="auto" hangingPunct="1">
              <a:spcBef>
                <a:spcPts val="300"/>
              </a:spcBef>
              <a:spcAft>
                <a:spcPts val="0"/>
              </a:spcAft>
              <a:buClr>
                <a:srgbClr val="47A3FF"/>
              </a:buClr>
              <a:buSzPts val="1100"/>
              <a:defRPr/>
            </a:pPr>
            <a:r>
              <a:rPr lang="en-GB" sz="1050" dirty="0">
                <a:solidFill>
                  <a:srgbClr val="000000"/>
                </a:solidFill>
                <a:latin typeface="+mn-lt"/>
                <a:cs typeface="Arial"/>
                <a:sym typeface="Arial"/>
              </a:rPr>
              <a:t>Guidance on starting a Community Advisory Group to </a:t>
            </a:r>
            <a:r>
              <a:rPr lang="en-GB" sz="1050" dirty="0">
                <a:solidFill>
                  <a:srgbClr val="000000"/>
                </a:solidFill>
                <a:latin typeface="+mn-lt"/>
                <a:cs typeface="Arial"/>
              </a:rPr>
              <a:t>discuss the latest developments and challenges related to medical treatments under development</a:t>
            </a:r>
            <a:endParaRPr lang="en-GB" sz="1050" dirty="0">
              <a:solidFill>
                <a:srgbClr val="000000"/>
              </a:solidFill>
              <a:latin typeface="+mn-lt"/>
              <a:cs typeface="Arial"/>
              <a:hlinkClick r:id="" action="ppaction://noaction">
                <a:extLst>
                  <a:ext uri="{A12FA001-AC4F-418D-AE19-62706E023703}">
                    <ahyp:hlinkClr xmlns:ahyp="http://schemas.microsoft.com/office/drawing/2018/hyperlinkcolor" val="tx"/>
                  </a:ext>
                </a:extLst>
              </a:hlinkClick>
            </a:endParaRPr>
          </a:p>
          <a:p>
            <a:pPr marL="172800" marR="0" lvl="0" indent="0" algn="l" defTabSz="914400" rtl="0" eaLnBrk="0" fontAlgn="base" latinLnBrk="0" hangingPunct="0">
              <a:lnSpc>
                <a:spcPct val="100000"/>
              </a:lnSpc>
              <a:spcBef>
                <a:spcPts val="0"/>
              </a:spcBef>
              <a:spcAft>
                <a:spcPts val="0"/>
              </a:spcAft>
              <a:buClr>
                <a:srgbClr val="FFC72C"/>
              </a:buClr>
              <a:buSzPct val="100000"/>
              <a:buFontTx/>
              <a:buNone/>
              <a:tabLst/>
              <a:defRPr/>
            </a:pP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0" fontAlgn="base" latinLnBrk="0" hangingPunct="0">
              <a:lnSpc>
                <a:spcPct val="100000"/>
              </a:lnSpc>
              <a:spcBef>
                <a:spcPts val="0"/>
              </a:spcBef>
              <a:spcAft>
                <a:spcPts val="600"/>
              </a:spcAft>
              <a:buClr>
                <a:srgbClr val="FFC72C"/>
              </a:buClr>
              <a:buSzPts val="1100"/>
              <a:buFontTx/>
              <a:buNone/>
              <a:tabLst/>
              <a:defRPr/>
            </a:pPr>
            <a:r>
              <a:rPr lang="en-GB" sz="1200" b="1" dirty="0">
                <a:latin typeface="+mn-lt"/>
                <a:cs typeface="Arial"/>
                <a:sym typeface="Arial"/>
              </a:rPr>
              <a:t>How to include people with disabilities in health and care system design</a:t>
            </a:r>
            <a:endParaRPr kumimoji="0" lang="en-GB" sz="1200" b="1" i="0" u="none" strike="noStrike" kern="1200" cap="none" spc="0" normalizeH="0" baseline="0" noProof="0" dirty="0">
              <a:ln>
                <a:noFill/>
              </a:ln>
              <a:effectLst/>
              <a:uLnTx/>
              <a:uFillTx/>
              <a:latin typeface="+mn-lt"/>
              <a:ea typeface="+mn-ea"/>
              <a:cs typeface="Arial"/>
              <a:sym typeface="Arial"/>
            </a:endParaRPr>
          </a:p>
          <a:p>
            <a:pPr marL="171450" marR="0" lvl="0" indent="-171450" algn="l" defTabSz="914400" rtl="0" eaLnBrk="1" fontAlgn="auto" latinLnBrk="0" hangingPunct="1">
              <a:lnSpc>
                <a:spcPct val="100000"/>
              </a:lnSpc>
              <a:spcBef>
                <a:spcPts val="300"/>
              </a:spcBef>
              <a:spcAft>
                <a:spcPts val="0"/>
              </a:spcAft>
              <a:buClr>
                <a:srgbClr val="458DF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mn-lt"/>
                <a:ea typeface="+mn-ea"/>
                <a:cs typeface="+mn-cs"/>
                <a:sym typeface="Arial"/>
                <a:hlinkClick r:id="rId4"/>
              </a:rPr>
              <a:t>Easy read summary </a:t>
            </a:r>
            <a:r>
              <a:rPr kumimoji="0" lang="en-GB" sz="1100" b="0" i="0" u="none" strike="noStrike" kern="1200" cap="none" spc="0" normalizeH="0" baseline="0" noProof="0" dirty="0">
                <a:ln>
                  <a:noFill/>
                </a:ln>
                <a:solidFill>
                  <a:srgbClr val="000000"/>
                </a:solidFill>
                <a:effectLst/>
                <a:uLnTx/>
                <a:uFillTx/>
                <a:latin typeface="+mn-lt"/>
                <a:ea typeface="+mn-ea"/>
                <a:cs typeface="+mn-cs"/>
                <a:sym typeface="Arial"/>
                <a:hlinkClick r:id="rId4"/>
              </a:rPr>
              <a:t>(The King's Fund and Disability Rights UK)</a:t>
            </a:r>
            <a:endParaRPr kumimoji="0" lang="en-GB" sz="1100" b="0" i="0" u="none" strike="noStrike" kern="1200" cap="none" spc="0" normalizeH="0" baseline="0" noProof="0" dirty="0">
              <a:ln>
                <a:noFill/>
              </a:ln>
              <a:solidFill>
                <a:srgbClr val="000000"/>
              </a:solidFill>
              <a:effectLst/>
              <a:uLnTx/>
              <a:uFillTx/>
              <a:latin typeface="+mn-lt"/>
              <a:ea typeface="+mn-ea"/>
              <a:cs typeface="+mn-cs"/>
              <a:sym typeface="Arial"/>
            </a:endParaRP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Arial"/>
                <a:sym typeface="Arial"/>
              </a:rPr>
              <a:t>This guide summarises research into how disabled people are currently involved in health and care system design, and provides four key learnings on what good practice might look like</a:t>
            </a: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endParaRPr lang="en-GB" sz="1100" dirty="0">
              <a:solidFill>
                <a:srgbClr val="000000"/>
              </a:solidFill>
              <a:latin typeface="+mn-lt"/>
              <a:cs typeface="Arial"/>
              <a:sym typeface="Arial"/>
            </a:endParaRP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r>
              <a:rPr lang="en-GB" sz="1200" b="1" dirty="0">
                <a:solidFill>
                  <a:srgbClr val="000000"/>
                </a:solidFill>
                <a:latin typeface="+mn-lt"/>
                <a:cs typeface="Arial"/>
                <a:sym typeface="Arial"/>
              </a:rPr>
              <a:t>How to design and conduct a patient preference study</a:t>
            </a: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endParaRPr lang="en-GB" sz="1200" b="1" dirty="0">
              <a:solidFill>
                <a:srgbClr val="000000"/>
              </a:solidFill>
              <a:latin typeface="+mn-lt"/>
              <a:cs typeface="Arial"/>
              <a:sym typeface="Arial"/>
            </a:endParaRP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r>
              <a:rPr lang="en-GB" sz="1100" b="1" dirty="0">
                <a:solidFill>
                  <a:srgbClr val="000000"/>
                </a:solidFill>
                <a:latin typeface="+mn-lt"/>
                <a:ea typeface="Arial"/>
                <a:cs typeface="Arial"/>
                <a:sym typeface="Arial"/>
                <a:hlinkClick r:id="rId5"/>
              </a:rPr>
              <a:t>Toolkit </a:t>
            </a:r>
            <a:r>
              <a:rPr lang="en-GB" sz="1100" dirty="0">
                <a:solidFill>
                  <a:srgbClr val="000000"/>
                </a:solidFill>
                <a:latin typeface="+mn-lt"/>
                <a:ea typeface="Arial"/>
                <a:cs typeface="Arial"/>
                <a:sym typeface="Arial"/>
                <a:hlinkClick r:id="rId5"/>
              </a:rPr>
              <a:t>(PREFER recommendations)</a:t>
            </a:r>
            <a:endParaRPr lang="en-GB" sz="1100" dirty="0">
              <a:solidFill>
                <a:srgbClr val="000000"/>
              </a:solidFill>
              <a:latin typeface="+mn-lt"/>
              <a:ea typeface="Arial"/>
              <a:cs typeface="Arial"/>
              <a:sym typeface="Arial"/>
            </a:endParaRPr>
          </a:p>
          <a:p>
            <a:pPr marL="172800" marR="0" lvl="0" indent="0" algn="l" defTabSz="914400" rtl="0" eaLnBrk="1" fontAlgn="auto" latinLnBrk="0" hangingPunct="1">
              <a:lnSpc>
                <a:spcPct val="100000"/>
              </a:lnSpc>
              <a:spcBef>
                <a:spcPts val="300"/>
              </a:spcBef>
              <a:spcAft>
                <a:spcPts val="0"/>
              </a:spcAft>
              <a:buClr>
                <a:srgbClr val="47A3FF"/>
              </a:buClr>
              <a:buSzPts val="1100"/>
              <a:buFontTx/>
              <a:buNone/>
              <a:tabLst/>
              <a:defRPr/>
            </a:pPr>
            <a:r>
              <a:rPr lang="en-GB" sz="1100" dirty="0">
                <a:solidFill>
                  <a:srgbClr val="000000"/>
                </a:solidFill>
                <a:latin typeface="+mn-lt"/>
                <a:ea typeface="Arial"/>
                <a:cs typeface="Arial"/>
                <a:sym typeface="Arial"/>
              </a:rPr>
              <a:t>Expert and evidence-based guidance on when and how to design and conduct a patient preference study</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Setting up peer-to-peer exchange to build capabilities and leverage learning from experienced PAGs, experts and other organisations on multi-stakeholder partnerships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11" action="ppaction://hlinksldjump"/>
            <a:extLst>
              <a:ext uri="{FF2B5EF4-FFF2-40B4-BE49-F238E27FC236}">
                <a16:creationId xmlns:a16="http://schemas.microsoft.com/office/drawing/2014/main" id="{B641DC5F-EF85-4DF5-AD80-08142E6DED7C}"/>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46" name="Rectangle 45">
            <a:hlinkClick r:id="rId12" action="ppaction://hlinksldjump"/>
            <a:extLst>
              <a:ext uri="{FF2B5EF4-FFF2-40B4-BE49-F238E27FC236}">
                <a16:creationId xmlns:a16="http://schemas.microsoft.com/office/drawing/2014/main" id="{8E4FF91B-B436-4E67-8506-EB1B4E1AB841}"/>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sp>
        <p:nvSpPr>
          <p:cNvPr id="30" name="Oval 29">
            <a:extLst>
              <a:ext uri="{FF2B5EF4-FFF2-40B4-BE49-F238E27FC236}">
                <a16:creationId xmlns:a16="http://schemas.microsoft.com/office/drawing/2014/main" id="{CC53751A-2794-42F9-BC96-30E887265E76}"/>
              </a:ext>
            </a:extLst>
          </p:cNvPr>
          <p:cNvSpPr/>
          <p:nvPr/>
        </p:nvSpPr>
        <p:spPr>
          <a:xfrm>
            <a:off x="4369000" y="357572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pic>
        <p:nvPicPr>
          <p:cNvPr id="47" name="Picture 46">
            <a:hlinkClick r:id="rId13" action="ppaction://hlinksldjump"/>
            <a:extLst>
              <a:ext uri="{FF2B5EF4-FFF2-40B4-BE49-F238E27FC236}">
                <a16:creationId xmlns:a16="http://schemas.microsoft.com/office/drawing/2014/main" id="{EEFBDBFE-7263-4DDC-9062-101DACD54465}"/>
              </a:ext>
            </a:extLst>
          </p:cNvPr>
          <p:cNvPicPr>
            <a:picLocks noChangeAspect="1"/>
          </p:cNvPicPr>
          <p:nvPr/>
        </p:nvPicPr>
        <p:blipFill>
          <a:blip r:embed="rId14"/>
          <a:stretch>
            <a:fillRect/>
          </a:stretch>
        </p:blipFill>
        <p:spPr>
          <a:xfrm>
            <a:off x="11721894" y="6444186"/>
            <a:ext cx="310923" cy="317019"/>
          </a:xfrm>
          <a:prstGeom prst="rect">
            <a:avLst/>
          </a:prstGeom>
        </p:spPr>
      </p:pic>
      <p:sp>
        <p:nvSpPr>
          <p:cNvPr id="51" name="TextBox 50">
            <a:extLst>
              <a:ext uri="{FF2B5EF4-FFF2-40B4-BE49-F238E27FC236}">
                <a16:creationId xmlns:a16="http://schemas.microsoft.com/office/drawing/2014/main" id="{BCEDF22E-9A10-4E89-ABDB-C699129519C6}"/>
              </a:ext>
            </a:extLst>
          </p:cNvPr>
          <p:cNvSpPr txBox="1"/>
          <p:nvPr/>
        </p:nvSpPr>
        <p:spPr>
          <a:xfrm>
            <a:off x="9673750" y="6458695"/>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52" name="Group 51">
            <a:extLst>
              <a:ext uri="{FF2B5EF4-FFF2-40B4-BE49-F238E27FC236}">
                <a16:creationId xmlns:a16="http://schemas.microsoft.com/office/drawing/2014/main" id="{FC720EC8-CA22-4237-AC74-B4D20C097B5E}"/>
              </a:ext>
            </a:extLst>
          </p:cNvPr>
          <p:cNvGrpSpPr/>
          <p:nvPr/>
        </p:nvGrpSpPr>
        <p:grpSpPr>
          <a:xfrm>
            <a:off x="11313026" y="6458695"/>
            <a:ext cx="288000" cy="288000"/>
            <a:chOff x="8612267" y="5218900"/>
            <a:chExt cx="288000" cy="288000"/>
          </a:xfrm>
        </p:grpSpPr>
        <p:sp>
          <p:nvSpPr>
            <p:cNvPr id="56" name="Oval 55">
              <a:hlinkClick r:id="rId15" action="ppaction://hlinksldjump"/>
              <a:extLst>
                <a:ext uri="{FF2B5EF4-FFF2-40B4-BE49-F238E27FC236}">
                  <a16:creationId xmlns:a16="http://schemas.microsoft.com/office/drawing/2014/main" id="{CFB4C3C4-4405-4E7C-8FF7-05ADA9B89276}"/>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438CE8C5-0BD2-4D9C-8F43-CB187EDBCD80}"/>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Picture 42">
            <a:hlinkClick r:id="rId16" action="ppaction://hlinksldjump"/>
            <a:extLst>
              <a:ext uri="{FF2B5EF4-FFF2-40B4-BE49-F238E27FC236}">
                <a16:creationId xmlns:a16="http://schemas.microsoft.com/office/drawing/2014/main" id="{BB4987C2-1EC0-4F27-9B69-788E7573DC85}"/>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4" name="Picture 43">
            <a:hlinkClick r:id="rId18" action="ppaction://hlinksldjump"/>
            <a:extLst>
              <a:ext uri="{FF2B5EF4-FFF2-40B4-BE49-F238E27FC236}">
                <a16:creationId xmlns:a16="http://schemas.microsoft.com/office/drawing/2014/main" id="{D4FD5683-1EE3-4F8F-B24A-F505BC305606}"/>
              </a:ext>
            </a:extLst>
          </p:cNvPr>
          <p:cNvPicPr>
            <a:picLocks noChangeAspect="1"/>
          </p:cNvPicPr>
          <p:nvPr/>
        </p:nvPicPr>
        <p:blipFill>
          <a:blip r:embed="rId19"/>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5F740868-2EAB-46A0-B91A-0965D109B96E}"/>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0" action="ppaction://hlinksldjump"/>
            <a:extLst>
              <a:ext uri="{FF2B5EF4-FFF2-40B4-BE49-F238E27FC236}">
                <a16:creationId xmlns:a16="http://schemas.microsoft.com/office/drawing/2014/main" id="{43205200-F7AC-44A3-8F05-5B58E3516A06}"/>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8" name="Picture 57">
            <a:hlinkClick r:id="rId23" action="ppaction://hlinksldjump"/>
            <a:extLst>
              <a:ext uri="{FF2B5EF4-FFF2-40B4-BE49-F238E27FC236}">
                <a16:creationId xmlns:a16="http://schemas.microsoft.com/office/drawing/2014/main" id="{FA32CA5A-B5D8-47C6-BDB6-E565DC145D0B}"/>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9" name="Title 4">
            <a:extLst>
              <a:ext uri="{FF2B5EF4-FFF2-40B4-BE49-F238E27FC236}">
                <a16:creationId xmlns:a16="http://schemas.microsoft.com/office/drawing/2014/main" id="{AB75CCB8-894B-46E1-A7BA-4ED7382C830D}"/>
              </a:ext>
            </a:extLst>
          </p:cNvPr>
          <p:cNvSpPr>
            <a:spLocks noGrp="1"/>
          </p:cNvSpPr>
          <p:nvPr>
            <p:ph type="title"/>
          </p:nvPr>
        </p:nvSpPr>
        <p:spPr>
          <a:xfrm>
            <a:off x="3826400" y="420308"/>
            <a:ext cx="7703896" cy="1030538"/>
          </a:xfrm>
        </p:spPr>
        <p:txBody>
          <a:bodyPr/>
          <a:lstStyle/>
          <a:p>
            <a:r>
              <a:rPr lang="en-GB" sz="2400" dirty="0">
                <a:latin typeface="+mn-lt"/>
              </a:rPr>
              <a:t>Participating in the </a:t>
            </a:r>
            <a:r>
              <a:rPr lang="en-GB" sz="2400" dirty="0">
                <a:solidFill>
                  <a:schemeClr val="tx1"/>
                </a:solidFill>
                <a:latin typeface="+mn-lt"/>
              </a:rPr>
              <a:t>co-creation of </a:t>
            </a:r>
            <a:r>
              <a:rPr lang="en-GB" sz="2400" dirty="0">
                <a:solidFill>
                  <a:schemeClr val="tx1"/>
                </a:solidFill>
              </a:rPr>
              <a:t>guidelines, services and </a:t>
            </a:r>
            <a:r>
              <a:rPr lang="en-GB" sz="2400" dirty="0">
                <a:solidFill>
                  <a:schemeClr val="tx1"/>
                </a:solidFill>
                <a:latin typeface="+mn-lt"/>
              </a:rPr>
              <a:t>clinical trials </a:t>
            </a:r>
            <a:r>
              <a:rPr lang="en-GB" sz="2400" dirty="0">
                <a:latin typeface="+mn-lt"/>
              </a:rPr>
              <a:t>which are inclusive of people affected by health conditions</a:t>
            </a:r>
          </a:p>
        </p:txBody>
      </p:sp>
      <p:grpSp>
        <p:nvGrpSpPr>
          <p:cNvPr id="36" name="Group 35">
            <a:extLst>
              <a:ext uri="{FF2B5EF4-FFF2-40B4-BE49-F238E27FC236}">
                <a16:creationId xmlns:a16="http://schemas.microsoft.com/office/drawing/2014/main" id="{E25D3536-E7FB-4E4C-9A3C-6FD448B31A9D}"/>
              </a:ext>
            </a:extLst>
          </p:cNvPr>
          <p:cNvGrpSpPr/>
          <p:nvPr/>
        </p:nvGrpSpPr>
        <p:grpSpPr>
          <a:xfrm>
            <a:off x="517617" y="447810"/>
            <a:ext cx="3419884" cy="1038289"/>
            <a:chOff x="4403350" y="2045263"/>
            <a:chExt cx="3419884" cy="1038289"/>
          </a:xfrm>
        </p:grpSpPr>
        <p:pic>
          <p:nvPicPr>
            <p:cNvPr id="41" name="Picture 40">
              <a:extLst>
                <a:ext uri="{FF2B5EF4-FFF2-40B4-BE49-F238E27FC236}">
                  <a16:creationId xmlns:a16="http://schemas.microsoft.com/office/drawing/2014/main" id="{6C6B8EE4-19EA-4143-9E98-345266F92D0D}"/>
                </a:ext>
              </a:extLst>
            </p:cNvPr>
            <p:cNvPicPr>
              <a:picLocks noChangeAspect="1"/>
            </p:cNvPicPr>
            <p:nvPr/>
          </p:nvPicPr>
          <p:blipFill>
            <a:blip r:embed="rId26"/>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CA9F3A60-7634-40EF-A739-23954FA25DCB}"/>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46D8B9A8-AE27-478D-BC3D-F0EB780863B7}"/>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81E5B20B-3E48-41D1-B9E1-9C240BD1537B}"/>
              </a:ext>
            </a:extLst>
          </p:cNvPr>
          <p:cNvSpPr/>
          <p:nvPr/>
        </p:nvSpPr>
        <p:spPr>
          <a:xfrm>
            <a:off x="4369000" y="4536578"/>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254915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67471"/>
            <a:ext cx="7015028" cy="448584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Case studies and learnings from people affected by health conditions previously involved in research</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dk1"/>
                </a:solidFill>
                <a:latin typeface="+mn-lt"/>
                <a:ea typeface="Arial"/>
                <a:cs typeface="Arial"/>
                <a:sym typeface="Arial"/>
                <a:hlinkClick r:id="rId2"/>
              </a:rPr>
              <a:t>Guide </a:t>
            </a:r>
            <a:r>
              <a:rPr lang="en-GB" sz="1100" u="sng" dirty="0">
                <a:solidFill>
                  <a:schemeClr val="dk1"/>
                </a:solidFill>
                <a:latin typeface="+mn-lt"/>
                <a:ea typeface="Arial"/>
                <a:cs typeface="Arial"/>
                <a:sym typeface="Arial"/>
                <a:hlinkClick r:id="rId2"/>
              </a:rPr>
              <a:t>(Innovative Medicines Initiative)</a:t>
            </a:r>
            <a:r>
              <a:rPr lang="en-GB" sz="1100" dirty="0">
                <a:solidFill>
                  <a:schemeClr val="hlink"/>
                </a:solidFill>
                <a:latin typeface="+mn-lt"/>
                <a:ea typeface="Arial"/>
                <a:cs typeface="Arial"/>
                <a:sym typeface="Arial"/>
              </a:rPr>
              <a:t> </a:t>
            </a: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Interviews and guidance for the involvement of people affected by health conditions in research, including advice and examples of projects with strong involvement </a:t>
            </a:r>
            <a:r>
              <a:rPr lang="en-GB" sz="1050" dirty="0">
                <a:solidFill>
                  <a:schemeClr val="dk1"/>
                </a:solidFill>
                <a:latin typeface="+mn-lt"/>
                <a:cs typeface="Arial"/>
                <a:sym typeface="Arial"/>
              </a:rPr>
              <a:t>of people affected by health conditions </a:t>
            </a:r>
            <a:endParaRPr lang="en-GB" sz="1100" dirty="0">
              <a:solidFill>
                <a:schemeClr val="dk1"/>
              </a:solidFill>
              <a:latin typeface="+mn-lt"/>
              <a:ea typeface="Arial"/>
              <a:cs typeface="Arial"/>
              <a:sym typeface="Arial"/>
            </a:endParaRPr>
          </a:p>
          <a:p>
            <a:pPr marL="171450" lvl="0" indent="-171450">
              <a:spcBef>
                <a:spcPts val="300"/>
              </a:spcBef>
              <a:spcAft>
                <a:spcPts val="0"/>
              </a:spcAft>
              <a:buClr>
                <a:srgbClr val="458DF4"/>
              </a:buClr>
              <a:buSzPts val="1100"/>
              <a:buFont typeface="Arial" panose="020B0604020202020204" pitchFamily="34" charset="0"/>
              <a:buChar char="•"/>
            </a:pPr>
            <a:r>
              <a:rPr lang="en-GB" sz="1100" b="1" dirty="0">
                <a:solidFill>
                  <a:schemeClr val="dk1"/>
                </a:solidFill>
                <a:latin typeface="+mn-lt"/>
                <a:ea typeface="Arial"/>
                <a:cs typeface="Arial"/>
                <a:sym typeface="Arial"/>
                <a:hlinkClick r:id="rId3"/>
              </a:rPr>
              <a:t>Best practices </a:t>
            </a:r>
            <a:r>
              <a:rPr lang="en-GB" sz="1100" dirty="0">
                <a:solidFill>
                  <a:schemeClr val="dk1"/>
                </a:solidFill>
                <a:latin typeface="+mn-lt"/>
                <a:ea typeface="Arial"/>
                <a:cs typeface="Arial"/>
                <a:sym typeface="Arial"/>
                <a:hlinkClick r:id="rId3"/>
              </a:rPr>
              <a:t>(BioMed Central)</a:t>
            </a:r>
            <a:r>
              <a:rPr lang="en-GB" sz="1100" dirty="0">
                <a:solidFill>
                  <a:schemeClr val="hlink"/>
                </a:solidFill>
                <a:latin typeface="+mn-lt"/>
                <a:ea typeface="Arial"/>
                <a:cs typeface="Arial"/>
                <a:sym typeface="Arial"/>
              </a:rPr>
              <a:t> </a:t>
            </a: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Best practices in </a:t>
            </a:r>
            <a:r>
              <a:rPr lang="en-GB" sz="1050" dirty="0">
                <a:solidFill>
                  <a:schemeClr val="dk1"/>
                </a:solidFill>
                <a:latin typeface="+mn-lt"/>
                <a:cs typeface="Arial"/>
                <a:sym typeface="Arial"/>
              </a:rPr>
              <a:t>involving people affected by health conditions in an EU</a:t>
            </a:r>
            <a:r>
              <a:rPr lang="en-GB" sz="1050" dirty="0">
                <a:solidFill>
                  <a:schemeClr val="dk1"/>
                </a:solidFill>
                <a:latin typeface="+mn-lt"/>
                <a:ea typeface="Arial"/>
                <a:cs typeface="Arial"/>
                <a:sym typeface="Arial"/>
              </a:rPr>
              <a:t> project, including key principles for success</a:t>
            </a:r>
            <a:endParaRPr lang="en-GB" sz="1100" dirty="0">
              <a:solidFill>
                <a:schemeClr val="dk1"/>
              </a:solidFill>
              <a:latin typeface="+mn-lt"/>
              <a:ea typeface="Arial"/>
              <a:cs typeface="Arial"/>
              <a:sym typeface="Arial"/>
            </a:endParaRP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4A4A4A"/>
                </a:solidFill>
                <a:latin typeface="+mn-lt"/>
                <a:ea typeface="Arial"/>
                <a:cs typeface="Arial"/>
                <a:sym typeface="Arial"/>
                <a:hlinkClick r:id="rId4"/>
              </a:rPr>
              <a:t>Research initiatives </a:t>
            </a:r>
            <a:r>
              <a:rPr lang="en-GB" sz="1100" u="sng" dirty="0">
                <a:solidFill>
                  <a:srgbClr val="4A4A4A"/>
                </a:solidFill>
                <a:latin typeface="+mn-lt"/>
                <a:ea typeface="Arial"/>
                <a:cs typeface="Arial"/>
                <a:sym typeface="Arial"/>
                <a:hlinkClick r:id="rId4"/>
              </a:rPr>
              <a:t>(Crohn’s &amp; Colitis Foundation)</a:t>
            </a:r>
            <a:endParaRPr lang="en-GB" sz="1100" u="sng" dirty="0">
              <a:solidFill>
                <a:srgbClr val="4A4A4A"/>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Initiatives to centralise and integrate </a:t>
            </a:r>
            <a:r>
              <a:rPr lang="en-GB" sz="1050" dirty="0" err="1">
                <a:solidFill>
                  <a:schemeClr val="dk1"/>
                </a:solidFill>
                <a:latin typeface="+mn-lt"/>
                <a:ea typeface="Arial"/>
                <a:cs typeface="Arial"/>
                <a:sym typeface="Arial"/>
              </a:rPr>
              <a:t>biosamples</a:t>
            </a:r>
            <a:r>
              <a:rPr lang="en-GB" sz="1050" dirty="0">
                <a:solidFill>
                  <a:schemeClr val="dk1"/>
                </a:solidFill>
                <a:latin typeface="+mn-lt"/>
                <a:ea typeface="Arial"/>
                <a:cs typeface="Arial"/>
                <a:sym typeface="Arial"/>
              </a:rPr>
              <a:t> and form network of experts. Includes community-powered research network and an online registry with more than 15,000 adults affected by IBD from across Australia</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err="1">
                <a:latin typeface="+mn-lt"/>
                <a:ea typeface="Arial"/>
                <a:cs typeface="Arial"/>
                <a:sym typeface="Arial"/>
                <a:hlinkClick r:id="rId5">
                  <a:extLst>
                    <a:ext uri="{A12FA001-AC4F-418D-AE19-62706E023703}">
                      <ahyp:hlinkClr xmlns:ahyp="http://schemas.microsoft.com/office/drawing/2018/hyperlinkcolor" val="tx"/>
                    </a:ext>
                  </a:extLst>
                </a:hlinkClick>
              </a:rPr>
              <a:t>OneNeurology</a:t>
            </a:r>
            <a:r>
              <a:rPr lang="en-GB" sz="1100" b="1" u="sng" dirty="0">
                <a:latin typeface="+mn-lt"/>
                <a:ea typeface="Arial"/>
                <a:cs typeface="Arial"/>
                <a:sym typeface="Arial"/>
                <a:hlinkClick r:id="rId5">
                  <a:extLst>
                    <a:ext uri="{A12FA001-AC4F-418D-AE19-62706E023703}">
                      <ahyp:hlinkClr xmlns:ahyp="http://schemas.microsoft.com/office/drawing/2018/hyperlinkcolor" val="tx"/>
                    </a:ext>
                  </a:extLst>
                </a:hlinkClick>
              </a:rPr>
              <a:t> </a:t>
            </a:r>
            <a:r>
              <a:rPr lang="en-GB" sz="1100" u="sng" dirty="0">
                <a:latin typeface="+mn-lt"/>
                <a:ea typeface="Arial"/>
                <a:cs typeface="Arial"/>
                <a:sym typeface="Arial"/>
                <a:hlinkClick r:id="rId5">
                  <a:extLst>
                    <a:ext uri="{A12FA001-AC4F-418D-AE19-62706E023703}">
                      <ahyp:hlinkClr xmlns:ahyp="http://schemas.microsoft.com/office/drawing/2018/hyperlinkcolor" val="tx"/>
                    </a:ext>
                  </a:extLst>
                </a:hlinkClick>
              </a:rPr>
              <a:t>(European Federation of Neurological Associations and the European Academy of Neurology)</a:t>
            </a:r>
            <a:endParaRPr lang="en-GB" sz="1100" u="sng" dirty="0">
              <a:latin typeface="+mn-lt"/>
              <a:ea typeface="Arial"/>
              <a:cs typeface="Arial"/>
              <a:sym typeface="Arial"/>
            </a:endParaRPr>
          </a:p>
          <a:p>
            <a:pPr marL="172800">
              <a:spcBef>
                <a:spcPts val="300"/>
              </a:spcBef>
              <a:spcAft>
                <a:spcPts val="0"/>
              </a:spcAft>
              <a:buClr>
                <a:schemeClr val="dk1"/>
              </a:buClr>
              <a:buSzPts val="1100"/>
            </a:pPr>
            <a:r>
              <a:rPr lang="en-GB" sz="1050" dirty="0">
                <a:latin typeface="+mn-lt"/>
                <a:cs typeface="Arial"/>
              </a:rPr>
              <a:t>The </a:t>
            </a:r>
            <a:r>
              <a:rPr lang="en-GB" sz="1050" dirty="0" err="1">
                <a:latin typeface="+mn-lt"/>
                <a:cs typeface="Arial"/>
              </a:rPr>
              <a:t>OneNeurology</a:t>
            </a:r>
            <a:r>
              <a:rPr lang="en-GB" sz="1050" dirty="0">
                <a:latin typeface="+mn-lt"/>
                <a:cs typeface="Arial"/>
              </a:rPr>
              <a:t> initiative aims to unite and strengthen neurology-related groups to stimulate collaborative advocacy, action and accountability for the prevention, treatment and management of neurological disorders worldwide.</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4A4A4A"/>
                </a:solidFill>
                <a:latin typeface="+mn-lt"/>
                <a:ea typeface="Arial"/>
                <a:cs typeface="Arial"/>
                <a:sym typeface="Arial"/>
                <a:hlinkClick r:id="rId6"/>
              </a:rPr>
              <a:t>Strengthening healthcare systems </a:t>
            </a:r>
            <a:r>
              <a:rPr lang="en-GB" sz="1100" u="sng" dirty="0">
                <a:solidFill>
                  <a:srgbClr val="4A4A4A"/>
                </a:solidFill>
                <a:latin typeface="+mn-lt"/>
                <a:ea typeface="Arial"/>
                <a:cs typeface="Arial"/>
                <a:sym typeface="Arial"/>
                <a:hlinkClick r:id="rId6"/>
              </a:rPr>
              <a:t>(Movement Health 360)</a:t>
            </a:r>
            <a:endParaRPr lang="en-GB" sz="1100" u="sng" dirty="0">
              <a:solidFill>
                <a:srgbClr val="4A4A4A"/>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Initiative addressing today’s largest health challenges by developing new solutions and supporting innovative shifts in healthcare systems and services, helping to make them more sustainable and equitable on a global scale.</a:t>
            </a:r>
            <a:endParaRPr lang="en-GB" sz="1050" dirty="0">
              <a:latin typeface="+mn-lt"/>
              <a:cs typeface="Arial"/>
            </a:endParaRP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rgbClr val="4A4A4A"/>
                </a:solidFill>
                <a:latin typeface="+mn-lt"/>
                <a:ea typeface="Arial"/>
                <a:cs typeface="Arial"/>
                <a:sym typeface="Arial"/>
                <a:hlinkClick r:id="rId7"/>
              </a:rPr>
              <a:t>COVID and MS </a:t>
            </a:r>
            <a:r>
              <a:rPr lang="en-GB" sz="1100" u="sng" dirty="0">
                <a:solidFill>
                  <a:srgbClr val="4A4A4A"/>
                </a:solidFill>
                <a:latin typeface="+mn-lt"/>
                <a:ea typeface="Arial"/>
                <a:cs typeface="Arial"/>
                <a:sym typeface="Arial"/>
                <a:hlinkClick r:id="rId7"/>
              </a:rPr>
              <a:t>(MS International Federation)</a:t>
            </a:r>
            <a:endParaRPr lang="en-GB" sz="1100" u="sng" dirty="0">
              <a:solidFill>
                <a:srgbClr val="4A4A4A"/>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Example of data sharing to help evidence-based decision making</a:t>
            </a:r>
            <a:endParaRPr lang="en-GB" sz="1050" dirty="0">
              <a:solidFill>
                <a:srgbClr val="FF0000"/>
              </a:solidFill>
              <a:ea typeface="Arial"/>
              <a:cs typeface="Arial"/>
              <a:sym typeface="Arial"/>
            </a:endParaRPr>
          </a:p>
          <a:p>
            <a:pPr marL="172800" lvl="0">
              <a:spcBef>
                <a:spcPts val="300"/>
              </a:spcBef>
              <a:spcAft>
                <a:spcPts val="0"/>
              </a:spcAft>
              <a:buClr>
                <a:schemeClr val="dk1"/>
              </a:buClr>
              <a:buSzPts val="1100"/>
            </a:pPr>
            <a:endParaRPr lang="en-GB" sz="1050" dirty="0">
              <a:solidFill>
                <a:schemeClr val="dk1"/>
              </a:solidFill>
              <a:latin typeface="+mn-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8">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Setting up peer-to-peer exchange to build capabilities and leverage learning from experienced PAGs, experts and other organisations on multi-stakeholder partnerships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11"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2"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3">
            <a:alphaModFix/>
          </a:blip>
          <a:srcRect b="14039"/>
          <a:stretch/>
        </p:blipFill>
        <p:spPr>
          <a:xfrm>
            <a:off x="553217" y="648643"/>
            <a:ext cx="688235" cy="591607"/>
          </a:xfrm>
          <a:prstGeom prst="rect">
            <a:avLst/>
          </a:prstGeom>
          <a:noFill/>
          <a:ln>
            <a:noFill/>
          </a:ln>
        </p:spPr>
      </p:pic>
      <p:sp>
        <p:nvSpPr>
          <p:cNvPr id="47" name="Rectangle 46">
            <a:hlinkClick r:id="rId14" action="ppaction://hlinksldjump"/>
            <a:extLst>
              <a:ext uri="{FF2B5EF4-FFF2-40B4-BE49-F238E27FC236}">
                <a16:creationId xmlns:a16="http://schemas.microsoft.com/office/drawing/2014/main" id="{3E43190A-826F-4FE3-8A00-DD9554F6614F}"/>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1" name="Rectangle 50">
            <a:hlinkClick r:id="rId15" action="ppaction://hlinksldjump"/>
            <a:extLst>
              <a:ext uri="{FF2B5EF4-FFF2-40B4-BE49-F238E27FC236}">
                <a16:creationId xmlns:a16="http://schemas.microsoft.com/office/drawing/2014/main" id="{B79424BC-7180-4849-842A-CB07C287E4D9}"/>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41" name="Picture 40">
            <a:hlinkClick r:id="rId16" action="ppaction://hlinksldjump"/>
            <a:extLst>
              <a:ext uri="{FF2B5EF4-FFF2-40B4-BE49-F238E27FC236}">
                <a16:creationId xmlns:a16="http://schemas.microsoft.com/office/drawing/2014/main" id="{682524FE-1C47-4742-847A-51E7F2E8E244}"/>
              </a:ext>
            </a:extLst>
          </p:cNvPr>
          <p:cNvPicPr>
            <a:picLocks noChangeAspect="1"/>
          </p:cNvPicPr>
          <p:nvPr/>
        </p:nvPicPr>
        <p:blipFill>
          <a:blip r:embed="rId17"/>
          <a:stretch>
            <a:fillRect/>
          </a:stretch>
        </p:blipFill>
        <p:spPr>
          <a:xfrm>
            <a:off x="11721894" y="6444186"/>
            <a:ext cx="310923" cy="317019"/>
          </a:xfrm>
          <a:prstGeom prst="rect">
            <a:avLst/>
          </a:prstGeom>
        </p:spPr>
      </p:pic>
      <p:sp>
        <p:nvSpPr>
          <p:cNvPr id="45" name="TextBox 44">
            <a:extLst>
              <a:ext uri="{FF2B5EF4-FFF2-40B4-BE49-F238E27FC236}">
                <a16:creationId xmlns:a16="http://schemas.microsoft.com/office/drawing/2014/main" id="{30F94163-584F-4CC5-9DCE-03F7C367B66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6" name="Group 45">
            <a:extLst>
              <a:ext uri="{FF2B5EF4-FFF2-40B4-BE49-F238E27FC236}">
                <a16:creationId xmlns:a16="http://schemas.microsoft.com/office/drawing/2014/main" id="{66285E1D-B099-4E5F-93F7-6F7A2B5D2CD1}"/>
              </a:ext>
            </a:extLst>
          </p:cNvPr>
          <p:cNvGrpSpPr/>
          <p:nvPr/>
        </p:nvGrpSpPr>
        <p:grpSpPr>
          <a:xfrm>
            <a:off x="11313026" y="6458695"/>
            <a:ext cx="288000" cy="288000"/>
            <a:chOff x="8612267" y="5218900"/>
            <a:chExt cx="288000" cy="288000"/>
          </a:xfrm>
        </p:grpSpPr>
        <p:sp>
          <p:nvSpPr>
            <p:cNvPr id="52" name="Oval 51">
              <a:hlinkClick r:id="rId18" action="ppaction://hlinksldjump"/>
              <a:extLst>
                <a:ext uri="{FF2B5EF4-FFF2-40B4-BE49-F238E27FC236}">
                  <a16:creationId xmlns:a16="http://schemas.microsoft.com/office/drawing/2014/main" id="{BA26C38A-3B7B-4D96-970C-1346676F143F}"/>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B0D2AD5F-679E-4E39-A353-672F92652AEE}"/>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B6B593E2-42CF-43EB-84D4-1070657014CE}"/>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9" action="ppaction://hlinksldjump"/>
            <a:extLst>
              <a:ext uri="{FF2B5EF4-FFF2-40B4-BE49-F238E27FC236}">
                <a16:creationId xmlns:a16="http://schemas.microsoft.com/office/drawing/2014/main" id="{E9BD966D-D0DC-4B4E-BD27-C553804A622E}"/>
              </a:ext>
            </a:extLst>
          </p:cNvPr>
          <p:cNvPicPr>
            <a:picLocks noChangeAspect="1"/>
          </p:cNvPicPr>
          <p:nvPr/>
        </p:nvPicPr>
        <p:blipFill>
          <a:blip r:embed="rId20"/>
          <a:stretch>
            <a:fillRect/>
          </a:stretch>
        </p:blipFill>
        <p:spPr>
          <a:xfrm>
            <a:off x="161553" y="450732"/>
            <a:ext cx="235996" cy="227091"/>
          </a:xfrm>
          <a:prstGeom prst="rect">
            <a:avLst/>
          </a:prstGeom>
        </p:spPr>
      </p:pic>
      <p:pic>
        <p:nvPicPr>
          <p:cNvPr id="44" name="Picture 43">
            <a:hlinkClick r:id="rId21" action="ppaction://hlinksldjump"/>
            <a:extLst>
              <a:ext uri="{FF2B5EF4-FFF2-40B4-BE49-F238E27FC236}">
                <a16:creationId xmlns:a16="http://schemas.microsoft.com/office/drawing/2014/main" id="{E4F42CA8-137B-4ABB-A6F3-F9BA57FF6D89}"/>
              </a:ext>
            </a:extLst>
          </p:cNvPr>
          <p:cNvPicPr>
            <a:picLocks noChangeAspect="1"/>
          </p:cNvPicPr>
          <p:nvPr/>
        </p:nvPicPr>
        <p:blipFill>
          <a:blip r:embed="rId22"/>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C9BBCB77-FFE3-45B9-9025-9184D732ED7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3" action="ppaction://hlinksldjump"/>
            <a:extLst>
              <a:ext uri="{FF2B5EF4-FFF2-40B4-BE49-F238E27FC236}">
                <a16:creationId xmlns:a16="http://schemas.microsoft.com/office/drawing/2014/main" id="{A9A64BDB-534F-4B69-A6AE-FEBC710A6095}"/>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6676" y="145807"/>
            <a:ext cx="195449" cy="195449"/>
          </a:xfrm>
          <a:prstGeom prst="rect">
            <a:avLst/>
          </a:prstGeom>
        </p:spPr>
      </p:pic>
      <p:pic>
        <p:nvPicPr>
          <p:cNvPr id="57" name="Picture 56">
            <a:hlinkClick r:id="rId26" action="ppaction://hlinksldjump"/>
            <a:extLst>
              <a:ext uri="{FF2B5EF4-FFF2-40B4-BE49-F238E27FC236}">
                <a16:creationId xmlns:a16="http://schemas.microsoft.com/office/drawing/2014/main" id="{5568B6E3-5BA4-4C28-88B6-264863B907AB}"/>
              </a:ext>
            </a:extLst>
          </p:cNvPr>
          <p:cNvPicPr>
            <a:picLocks noChangeAspect="1"/>
          </p:cNvPicPr>
          <p:nvPr/>
        </p:nvPicPr>
        <p:blipFill>
          <a:blip r:embed="rId27">
            <a:duotone>
              <a:schemeClr val="accent3">
                <a:shade val="45000"/>
                <a:satMod val="135000"/>
              </a:schemeClr>
              <a:prstClr val="white"/>
            </a:duotone>
            <a:extLst>
              <a:ext uri="{BEBA8EAE-BF5A-486C-A8C5-ECC9F3942E4B}">
                <a14:imgProps xmlns:a14="http://schemas.microsoft.com/office/drawing/2010/main">
                  <a14:imgLayer r:embed="rId28">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8" name="Title 4">
            <a:extLst>
              <a:ext uri="{FF2B5EF4-FFF2-40B4-BE49-F238E27FC236}">
                <a16:creationId xmlns:a16="http://schemas.microsoft.com/office/drawing/2014/main" id="{9FD560F8-9F41-4144-849B-4EC0CCC29CBC}"/>
              </a:ext>
            </a:extLst>
          </p:cNvPr>
          <p:cNvSpPr txBox="1">
            <a:spLocks/>
          </p:cNvSpPr>
          <p:nvPr/>
        </p:nvSpPr>
        <p:spPr>
          <a:xfrm>
            <a:off x="3826400" y="420308"/>
            <a:ext cx="7703896"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Participating in the </a:t>
            </a:r>
            <a:r>
              <a:rPr lang="en-GB" sz="2400" kern="0" dirty="0">
                <a:solidFill>
                  <a:schemeClr val="tx1"/>
                </a:solidFill>
                <a:latin typeface="+mn-lt"/>
              </a:rPr>
              <a:t>co-creation of </a:t>
            </a:r>
            <a:r>
              <a:rPr lang="en-GB" sz="2400" dirty="0">
                <a:solidFill>
                  <a:schemeClr val="tx1"/>
                </a:solidFill>
              </a:rPr>
              <a:t>guidelines, services and </a:t>
            </a:r>
            <a:r>
              <a:rPr lang="en-GB" sz="2400" kern="0" dirty="0">
                <a:solidFill>
                  <a:schemeClr val="tx1"/>
                </a:solidFill>
                <a:latin typeface="+mn-lt"/>
              </a:rPr>
              <a:t>clinical trials </a:t>
            </a:r>
            <a:r>
              <a:rPr lang="en-GB" sz="2400" kern="0" dirty="0">
                <a:latin typeface="+mn-lt"/>
              </a:rPr>
              <a:t>which are inclusive of people affected by health conditions</a:t>
            </a:r>
          </a:p>
        </p:txBody>
      </p:sp>
      <p:grpSp>
        <p:nvGrpSpPr>
          <p:cNvPr id="36" name="Group 35">
            <a:extLst>
              <a:ext uri="{FF2B5EF4-FFF2-40B4-BE49-F238E27FC236}">
                <a16:creationId xmlns:a16="http://schemas.microsoft.com/office/drawing/2014/main" id="{7EB41CD7-2C98-47D2-8C31-7906481153AC}"/>
              </a:ext>
            </a:extLst>
          </p:cNvPr>
          <p:cNvGrpSpPr/>
          <p:nvPr/>
        </p:nvGrpSpPr>
        <p:grpSpPr>
          <a:xfrm>
            <a:off x="517617" y="447810"/>
            <a:ext cx="3419884" cy="1038289"/>
            <a:chOff x="4403350" y="2045263"/>
            <a:chExt cx="3419884" cy="1038289"/>
          </a:xfrm>
        </p:grpSpPr>
        <p:pic>
          <p:nvPicPr>
            <p:cNvPr id="59" name="Picture 58">
              <a:extLst>
                <a:ext uri="{FF2B5EF4-FFF2-40B4-BE49-F238E27FC236}">
                  <a16:creationId xmlns:a16="http://schemas.microsoft.com/office/drawing/2014/main" id="{3AE53356-AECA-4A54-BA61-60D49B94DA82}"/>
                </a:ext>
              </a:extLst>
            </p:cNvPr>
            <p:cNvPicPr>
              <a:picLocks noChangeAspect="1"/>
            </p:cNvPicPr>
            <p:nvPr/>
          </p:nvPicPr>
          <p:blipFill>
            <a:blip r:embed="rId29"/>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CFE92F52-5342-4BD4-8301-C9BAC2F362B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0595098E-40C5-4737-815C-66DB9457DBD9}"/>
              </a:ext>
            </a:extLst>
          </p:cNvPr>
          <p:cNvPicPr>
            <a:picLocks noChangeAspect="1"/>
          </p:cNvPicPr>
          <p:nvPr/>
        </p:nvPicPr>
        <p:blipFill rotWithShape="1">
          <a:blip r:embed="rId30">
            <a:extLst>
              <a:ext uri="{BEBA8EAE-BF5A-486C-A8C5-ECC9F3942E4B}">
                <a14:imgProps xmlns:a14="http://schemas.microsoft.com/office/drawing/2010/main">
                  <a14:imgLayer r:embed="rId31">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30153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67471"/>
            <a:ext cx="7015028" cy="2631490"/>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Case studies and learnings from people affected by health conditions previously involved in research</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dk1"/>
                </a:solidFill>
                <a:latin typeface="+mn-lt"/>
                <a:ea typeface="Arial"/>
                <a:cs typeface="Arial"/>
                <a:sym typeface="Arial"/>
                <a:hlinkClick r:id="rId2"/>
              </a:rPr>
              <a:t>Quantifying health inequalities in England </a:t>
            </a:r>
            <a:r>
              <a:rPr lang="en-GB" sz="1100" u="sng" dirty="0">
                <a:solidFill>
                  <a:schemeClr val="dk1"/>
                </a:solidFill>
                <a:latin typeface="+mn-lt"/>
                <a:ea typeface="Arial"/>
                <a:cs typeface="Arial"/>
                <a:sym typeface="Arial"/>
                <a:hlinkClick r:id="rId2"/>
              </a:rPr>
              <a:t>(</a:t>
            </a:r>
            <a:r>
              <a:rPr lang="en-GB" sz="1100" u="sng" dirty="0">
                <a:solidFill>
                  <a:schemeClr val="dk1"/>
                </a:solidFill>
                <a:latin typeface="+mn-lt"/>
                <a:ea typeface="Arial"/>
                <a:cs typeface="Arial"/>
                <a:sym typeface="Arial"/>
                <a:hlinkClick r:id="rId3"/>
              </a:rPr>
              <a:t>Health Foundation UK</a:t>
            </a:r>
            <a:r>
              <a:rPr lang="en-GB" sz="1100" u="sng" dirty="0">
                <a:solidFill>
                  <a:schemeClr val="dk1"/>
                </a:solidFill>
                <a:latin typeface="+mn-lt"/>
                <a:ea typeface="Arial"/>
                <a:cs typeface="Arial"/>
                <a:sym typeface="Arial"/>
                <a:hlinkClick r:id="rId2"/>
              </a:rPr>
              <a:t>)</a:t>
            </a:r>
            <a:r>
              <a:rPr lang="en-GB" sz="1100" dirty="0">
                <a:solidFill>
                  <a:schemeClr val="hlink"/>
                </a:solidFill>
                <a:latin typeface="+mn-lt"/>
                <a:ea typeface="Arial"/>
                <a:cs typeface="Arial"/>
                <a:sym typeface="Arial"/>
              </a:rPr>
              <a:t> </a:t>
            </a: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This report explores the extent of diagnosed health inequalities across different population groups in England, finding that health inequalities commence at an early age</a:t>
            </a:r>
          </a:p>
          <a:p>
            <a:pPr marL="172800" lvl="0">
              <a:spcBef>
                <a:spcPts val="300"/>
              </a:spcBef>
              <a:spcAft>
                <a:spcPts val="0"/>
              </a:spcAft>
              <a:buClr>
                <a:schemeClr val="dk1"/>
              </a:buClr>
              <a:buSzPts val="1100"/>
            </a:pPr>
            <a:endParaRPr lang="en-GB" sz="105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b="1" dirty="0">
                <a:solidFill>
                  <a:schemeClr val="dk1"/>
                </a:solidFill>
                <a:latin typeface="+mn-lt"/>
                <a:ea typeface="Arial"/>
                <a:cs typeface="Arial"/>
                <a:sym typeface="Arial"/>
                <a:hlinkClick r:id="rId4"/>
              </a:rPr>
              <a:t>Commentary</a:t>
            </a:r>
            <a:r>
              <a:rPr lang="en-GB" sz="1050" dirty="0">
                <a:solidFill>
                  <a:schemeClr val="dk1"/>
                </a:solidFill>
                <a:latin typeface="+mn-lt"/>
                <a:ea typeface="Arial"/>
                <a:cs typeface="Arial"/>
                <a:sym typeface="Arial"/>
                <a:hlinkClick r:id="rId4"/>
              </a:rPr>
              <a:t> (ACS Journals)</a:t>
            </a:r>
            <a:endParaRPr lang="en-GB" sz="105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A commentary highlighting the importance of including the voice of people affected by health conditions at all stages in the development and implementation of multicancer early detection technologies</a:t>
            </a:r>
          </a:p>
          <a:p>
            <a:pPr marL="172800" lvl="0">
              <a:spcBef>
                <a:spcPts val="300"/>
              </a:spcBef>
              <a:spcAft>
                <a:spcPts val="0"/>
              </a:spcAft>
              <a:buClr>
                <a:schemeClr val="dk1"/>
              </a:buClr>
              <a:buSzPts val="1100"/>
            </a:pPr>
            <a:endParaRPr lang="en-GB" sz="105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b="1" dirty="0">
                <a:solidFill>
                  <a:schemeClr val="dk1"/>
                </a:solidFill>
                <a:latin typeface="+mn-lt"/>
                <a:ea typeface="Arial"/>
                <a:cs typeface="Arial"/>
                <a:sym typeface="Arial"/>
                <a:hlinkClick r:id="rId5"/>
              </a:rPr>
              <a:t>Summary</a:t>
            </a:r>
            <a:r>
              <a:rPr lang="en-GB" sz="1050" dirty="0">
                <a:solidFill>
                  <a:schemeClr val="dk1"/>
                </a:solidFill>
                <a:latin typeface="+mn-lt"/>
                <a:ea typeface="Arial"/>
                <a:cs typeface="Arial"/>
                <a:sym typeface="Arial"/>
                <a:hlinkClick r:id="rId5"/>
              </a:rPr>
              <a:t> (Nuffield Bioethics)</a:t>
            </a:r>
            <a:endParaRPr lang="en-GB" sz="1050" dirty="0">
              <a:solidFill>
                <a:schemeClr val="dk1"/>
              </a:solidFill>
              <a:latin typeface="+mn-lt"/>
              <a:ea typeface="Arial"/>
              <a:cs typeface="Arial"/>
              <a:sym typeface="Arial"/>
            </a:endParaRPr>
          </a:p>
          <a:p>
            <a:pPr marL="172800" lvl="0">
              <a:spcBef>
                <a:spcPts val="300"/>
              </a:spcBef>
              <a:spcAft>
                <a:spcPts val="0"/>
              </a:spcAft>
              <a:buClr>
                <a:schemeClr val="dk1"/>
              </a:buClr>
              <a:buSzPts val="1100"/>
            </a:pPr>
            <a:r>
              <a:rPr lang="en-GB" sz="1050" dirty="0">
                <a:solidFill>
                  <a:schemeClr val="dk1"/>
                </a:solidFill>
                <a:latin typeface="+mn-lt"/>
                <a:ea typeface="Arial"/>
                <a:cs typeface="Arial"/>
                <a:sym typeface="Arial"/>
              </a:rPr>
              <a:t>A summary on engaging people with lived experience of mental health services through a series of scoped discussions, which aimed to explore using emerging digital technologies in mental health services</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Experts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Setting up peer-to-peer exchange to build capabilities and leverage learning from experienced PAGs, experts and other organisations on multi-stakeholder partnerships</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pic>
        <p:nvPicPr>
          <p:cNvPr id="42" name="Google Shape;93;p11" descr="A picture containing light&#10;&#10;Description automatically generated">
            <a:extLst>
              <a:ext uri="{FF2B5EF4-FFF2-40B4-BE49-F238E27FC236}">
                <a16:creationId xmlns:a16="http://schemas.microsoft.com/office/drawing/2014/main" id="{4EA2E225-9569-48E1-953D-6A0A684A752F}"/>
              </a:ext>
            </a:extLst>
          </p:cNvPr>
          <p:cNvPicPr preferRelativeResize="0"/>
          <p:nvPr/>
        </p:nvPicPr>
        <p:blipFill rotWithShape="1">
          <a:blip r:embed="rId11">
            <a:alphaModFix/>
          </a:blip>
          <a:srcRect b="14039"/>
          <a:stretch/>
        </p:blipFill>
        <p:spPr>
          <a:xfrm>
            <a:off x="553217" y="648643"/>
            <a:ext cx="688235" cy="591607"/>
          </a:xfrm>
          <a:prstGeom prst="rect">
            <a:avLst/>
          </a:prstGeom>
          <a:noFill/>
          <a:ln>
            <a:noFill/>
          </a:ln>
        </p:spPr>
      </p:pic>
      <p:sp>
        <p:nvSpPr>
          <p:cNvPr id="47" name="Rectangle 46">
            <a:hlinkClick r:id="rId12" action="ppaction://hlinksldjump"/>
            <a:extLst>
              <a:ext uri="{FF2B5EF4-FFF2-40B4-BE49-F238E27FC236}">
                <a16:creationId xmlns:a16="http://schemas.microsoft.com/office/drawing/2014/main" id="{3E43190A-826F-4FE3-8A00-DD9554F6614F}"/>
              </a:ext>
            </a:extLst>
          </p:cNvPr>
          <p:cNvSpPr/>
          <p:nvPr/>
        </p:nvSpPr>
        <p:spPr>
          <a:xfrm>
            <a:off x="126000" y="2671200"/>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1" name="Rectangle 50">
            <a:hlinkClick r:id="rId13" action="ppaction://hlinksldjump"/>
            <a:extLst>
              <a:ext uri="{FF2B5EF4-FFF2-40B4-BE49-F238E27FC236}">
                <a16:creationId xmlns:a16="http://schemas.microsoft.com/office/drawing/2014/main" id="{B79424BC-7180-4849-842A-CB07C287E4D9}"/>
              </a:ext>
            </a:extLst>
          </p:cNvPr>
          <p:cNvSpPr/>
          <p:nvPr/>
        </p:nvSpPr>
        <p:spPr>
          <a:xfrm>
            <a:off x="126000" y="2271600"/>
            <a:ext cx="304022" cy="309766"/>
          </a:xfrm>
          <a:prstGeom prst="rect">
            <a:avLst/>
          </a:prstGeom>
          <a:solidFill>
            <a:srgbClr val="458D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458DF4"/>
                </a:solidFill>
              </a:rPr>
              <a:t>1</a:t>
            </a:r>
          </a:p>
        </p:txBody>
      </p:sp>
      <p:pic>
        <p:nvPicPr>
          <p:cNvPr id="41" name="Picture 40">
            <a:hlinkClick r:id="rId14" action="ppaction://hlinksldjump"/>
            <a:extLst>
              <a:ext uri="{FF2B5EF4-FFF2-40B4-BE49-F238E27FC236}">
                <a16:creationId xmlns:a16="http://schemas.microsoft.com/office/drawing/2014/main" id="{682524FE-1C47-4742-847A-51E7F2E8E244}"/>
              </a:ext>
            </a:extLst>
          </p:cNvPr>
          <p:cNvPicPr>
            <a:picLocks noChangeAspect="1"/>
          </p:cNvPicPr>
          <p:nvPr/>
        </p:nvPicPr>
        <p:blipFill>
          <a:blip r:embed="rId15"/>
          <a:stretch>
            <a:fillRect/>
          </a:stretch>
        </p:blipFill>
        <p:spPr>
          <a:xfrm>
            <a:off x="11721894" y="6444186"/>
            <a:ext cx="310923" cy="317019"/>
          </a:xfrm>
          <a:prstGeom prst="rect">
            <a:avLst/>
          </a:prstGeom>
        </p:spPr>
      </p:pic>
      <p:sp>
        <p:nvSpPr>
          <p:cNvPr id="45" name="TextBox 44">
            <a:extLst>
              <a:ext uri="{FF2B5EF4-FFF2-40B4-BE49-F238E27FC236}">
                <a16:creationId xmlns:a16="http://schemas.microsoft.com/office/drawing/2014/main" id="{30F94163-584F-4CC5-9DCE-03F7C367B66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6" name="Group 45">
            <a:extLst>
              <a:ext uri="{FF2B5EF4-FFF2-40B4-BE49-F238E27FC236}">
                <a16:creationId xmlns:a16="http://schemas.microsoft.com/office/drawing/2014/main" id="{66285E1D-B099-4E5F-93F7-6F7A2B5D2CD1}"/>
              </a:ext>
            </a:extLst>
          </p:cNvPr>
          <p:cNvGrpSpPr/>
          <p:nvPr/>
        </p:nvGrpSpPr>
        <p:grpSpPr>
          <a:xfrm>
            <a:off x="11313026" y="6458695"/>
            <a:ext cx="288000" cy="288000"/>
            <a:chOff x="8612267" y="5218900"/>
            <a:chExt cx="288000" cy="288000"/>
          </a:xfrm>
        </p:grpSpPr>
        <p:sp>
          <p:nvSpPr>
            <p:cNvPr id="52" name="Oval 51">
              <a:hlinkClick r:id="rId16" action="ppaction://hlinksldjump"/>
              <a:extLst>
                <a:ext uri="{FF2B5EF4-FFF2-40B4-BE49-F238E27FC236}">
                  <a16:creationId xmlns:a16="http://schemas.microsoft.com/office/drawing/2014/main" id="{BA26C38A-3B7B-4D96-970C-1346676F143F}"/>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B0D2AD5F-679E-4E39-A353-672F92652AEE}"/>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B6B593E2-42CF-43EB-84D4-1070657014CE}"/>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7" action="ppaction://hlinksldjump"/>
            <a:extLst>
              <a:ext uri="{FF2B5EF4-FFF2-40B4-BE49-F238E27FC236}">
                <a16:creationId xmlns:a16="http://schemas.microsoft.com/office/drawing/2014/main" id="{E9BD966D-D0DC-4B4E-BD27-C553804A622E}"/>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44" name="Picture 43">
            <a:hlinkClick r:id="rId19" action="ppaction://hlinksldjump"/>
            <a:extLst>
              <a:ext uri="{FF2B5EF4-FFF2-40B4-BE49-F238E27FC236}">
                <a16:creationId xmlns:a16="http://schemas.microsoft.com/office/drawing/2014/main" id="{E4F42CA8-137B-4ABB-A6F3-F9BA57FF6D89}"/>
              </a:ext>
            </a:extLst>
          </p:cNvPr>
          <p:cNvPicPr>
            <a:picLocks noChangeAspect="1"/>
          </p:cNvPicPr>
          <p:nvPr/>
        </p:nvPicPr>
        <p:blipFill>
          <a:blip r:embed="rId20"/>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C9BBCB77-FFE3-45B9-9025-9184D732ED70}"/>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21" action="ppaction://hlinksldjump"/>
            <a:extLst>
              <a:ext uri="{FF2B5EF4-FFF2-40B4-BE49-F238E27FC236}">
                <a16:creationId xmlns:a16="http://schemas.microsoft.com/office/drawing/2014/main" id="{A9A64BDB-534F-4B69-A6AE-FEBC710A6095}"/>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57" name="Picture 56">
            <a:hlinkClick r:id="rId24" action="ppaction://hlinksldjump"/>
            <a:extLst>
              <a:ext uri="{FF2B5EF4-FFF2-40B4-BE49-F238E27FC236}">
                <a16:creationId xmlns:a16="http://schemas.microsoft.com/office/drawing/2014/main" id="{5568B6E3-5BA4-4C28-88B6-264863B907AB}"/>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58" name="Title 4">
            <a:extLst>
              <a:ext uri="{FF2B5EF4-FFF2-40B4-BE49-F238E27FC236}">
                <a16:creationId xmlns:a16="http://schemas.microsoft.com/office/drawing/2014/main" id="{9FD560F8-9F41-4144-849B-4EC0CCC29CBC}"/>
              </a:ext>
            </a:extLst>
          </p:cNvPr>
          <p:cNvSpPr txBox="1">
            <a:spLocks/>
          </p:cNvSpPr>
          <p:nvPr/>
        </p:nvSpPr>
        <p:spPr>
          <a:xfrm>
            <a:off x="3826400" y="420308"/>
            <a:ext cx="7703896"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Participating in the </a:t>
            </a:r>
            <a:r>
              <a:rPr lang="en-GB" sz="2400" kern="0" dirty="0">
                <a:solidFill>
                  <a:schemeClr val="tx1"/>
                </a:solidFill>
                <a:latin typeface="+mn-lt"/>
              </a:rPr>
              <a:t>co-creation of </a:t>
            </a:r>
            <a:r>
              <a:rPr lang="en-GB" sz="2400" dirty="0">
                <a:solidFill>
                  <a:schemeClr val="tx1"/>
                </a:solidFill>
              </a:rPr>
              <a:t>guidelines, services and </a:t>
            </a:r>
            <a:r>
              <a:rPr lang="en-GB" sz="2400" kern="0" dirty="0">
                <a:solidFill>
                  <a:schemeClr val="tx1"/>
                </a:solidFill>
                <a:latin typeface="+mn-lt"/>
              </a:rPr>
              <a:t>clinical trials </a:t>
            </a:r>
            <a:r>
              <a:rPr lang="en-GB" sz="2400" kern="0" dirty="0">
                <a:latin typeface="+mn-lt"/>
              </a:rPr>
              <a:t>which are inclusive of people affected by health conditions</a:t>
            </a:r>
          </a:p>
        </p:txBody>
      </p:sp>
      <p:grpSp>
        <p:nvGrpSpPr>
          <p:cNvPr id="36" name="Group 35">
            <a:extLst>
              <a:ext uri="{FF2B5EF4-FFF2-40B4-BE49-F238E27FC236}">
                <a16:creationId xmlns:a16="http://schemas.microsoft.com/office/drawing/2014/main" id="{7EB41CD7-2C98-47D2-8C31-7906481153AC}"/>
              </a:ext>
            </a:extLst>
          </p:cNvPr>
          <p:cNvGrpSpPr/>
          <p:nvPr/>
        </p:nvGrpSpPr>
        <p:grpSpPr>
          <a:xfrm>
            <a:off x="517617" y="447810"/>
            <a:ext cx="3419884" cy="1038289"/>
            <a:chOff x="4403350" y="2045263"/>
            <a:chExt cx="3419884" cy="1038289"/>
          </a:xfrm>
        </p:grpSpPr>
        <p:pic>
          <p:nvPicPr>
            <p:cNvPr id="59" name="Picture 58">
              <a:extLst>
                <a:ext uri="{FF2B5EF4-FFF2-40B4-BE49-F238E27FC236}">
                  <a16:creationId xmlns:a16="http://schemas.microsoft.com/office/drawing/2014/main" id="{3AE53356-AECA-4A54-BA61-60D49B94DA82}"/>
                </a:ext>
              </a:extLst>
            </p:cNvPr>
            <p:cNvPicPr>
              <a:picLocks noChangeAspect="1"/>
            </p:cNvPicPr>
            <p:nvPr/>
          </p:nvPicPr>
          <p:blipFill>
            <a:blip r:embed="rId27"/>
            <a:stretch>
              <a:fillRect/>
            </a:stretch>
          </p:blipFill>
          <p:spPr>
            <a:xfrm>
              <a:off x="4403350" y="2045263"/>
              <a:ext cx="3120718" cy="1021201"/>
            </a:xfrm>
            <a:prstGeom prst="rect">
              <a:avLst/>
            </a:prstGeom>
          </p:spPr>
        </p:pic>
        <p:sp>
          <p:nvSpPr>
            <p:cNvPr id="60" name="Google Shape;92;p11">
              <a:extLst>
                <a:ext uri="{FF2B5EF4-FFF2-40B4-BE49-F238E27FC236}">
                  <a16:creationId xmlns:a16="http://schemas.microsoft.com/office/drawing/2014/main" id="{CFE92F52-5342-4BD4-8301-C9BAC2F362B1}"/>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2" name="Picture 61">
            <a:extLst>
              <a:ext uri="{FF2B5EF4-FFF2-40B4-BE49-F238E27FC236}">
                <a16:creationId xmlns:a16="http://schemas.microsoft.com/office/drawing/2014/main" id="{0595098E-40C5-4737-815C-66DB9457DBD9}"/>
              </a:ext>
            </a:extLst>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351516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998018"/>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How to create a healthcare system focused on the people affected by a condition</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hlink"/>
                </a:solidFill>
                <a:latin typeface="+mn-lt"/>
                <a:hlinkClick r:id="rId2"/>
              </a:rPr>
              <a:t>Paper </a:t>
            </a:r>
            <a:r>
              <a:rPr lang="en-GB" sz="1100" u="sng" dirty="0">
                <a:solidFill>
                  <a:schemeClr val="hlink"/>
                </a:solidFill>
                <a:latin typeface="+mn-lt"/>
                <a:hlinkClick r:id="rId2"/>
              </a:rPr>
              <a:t>(Cleveland Clinic)</a:t>
            </a:r>
            <a:r>
              <a:rPr lang="en-GB" sz="1100" dirty="0">
                <a:solidFill>
                  <a:schemeClr val="hlink"/>
                </a:solidFill>
                <a:latin typeface="+mn-lt"/>
                <a:cs typeface="Arial"/>
                <a:sym typeface="Arial"/>
              </a:rPr>
              <a:t> </a:t>
            </a:r>
          </a:p>
          <a:p>
            <a:pPr marL="172800" lvl="0">
              <a:spcBef>
                <a:spcPts val="300"/>
              </a:spcBef>
              <a:spcAft>
                <a:spcPts val="0"/>
              </a:spcAft>
              <a:buClr>
                <a:srgbClr val="000000"/>
              </a:buClr>
              <a:buSzPts val="1100"/>
            </a:pPr>
            <a:r>
              <a:rPr lang="en-GB" sz="1050" dirty="0">
                <a:latin typeface="+mn-lt"/>
                <a:ea typeface="Arial"/>
                <a:cs typeface="Arial"/>
                <a:sym typeface="Arial"/>
              </a:rPr>
              <a:t>Guidance on the steps needed to transform into a healthcare system focussed on individuals affected by a condition</a:t>
            </a:r>
          </a:p>
          <a:p>
            <a:pPr marL="172800" lvl="0">
              <a:spcBef>
                <a:spcPts val="0"/>
              </a:spcBef>
              <a:spcAft>
                <a:spcPts val="0"/>
              </a:spcAft>
              <a:buClr>
                <a:schemeClr val="accent4"/>
              </a:buClr>
              <a:buSzPct val="100000"/>
              <a:defRPr/>
            </a:pPr>
            <a:endParaRPr lang="en-GB" sz="1050" dirty="0">
              <a:latin typeface="+mn-lt"/>
              <a:cs typeface="Arial"/>
              <a:sym typeface="Arial"/>
            </a:endParaRPr>
          </a:p>
          <a:p>
            <a:pPr>
              <a:spcBef>
                <a:spcPts val="0"/>
              </a:spcBef>
              <a:spcAft>
                <a:spcPts val="600"/>
              </a:spcAft>
              <a:buClr>
                <a:srgbClr val="000000"/>
              </a:buClr>
              <a:buSzPts val="1100"/>
              <a:defRPr/>
            </a:pPr>
            <a:r>
              <a:rPr lang="en-GB" sz="1200" b="1" dirty="0">
                <a:latin typeface="+mn-lt"/>
                <a:cs typeface="Arial"/>
                <a:sym typeface="Arial"/>
              </a:rPr>
              <a:t>How to create a registry incorporating key performance indicators that matter to those affected by a condition</a:t>
            </a:r>
          </a:p>
          <a:p>
            <a:pPr marL="171450" indent="-171450">
              <a:spcBef>
                <a:spcPts val="300"/>
              </a:spcBef>
              <a:spcAft>
                <a:spcPts val="0"/>
              </a:spcAft>
              <a:buClr>
                <a:srgbClr val="458DF4"/>
              </a:buClr>
              <a:buSzPct val="100000"/>
              <a:buFont typeface="Arial" panose="020B0604020202020204" pitchFamily="34" charset="0"/>
              <a:buChar char="•"/>
              <a:defRPr/>
            </a:pPr>
            <a:r>
              <a:rPr lang="en-GB" sz="1100" b="1" dirty="0">
                <a:latin typeface="+mn-lt"/>
                <a:hlinkClick r:id="rId3"/>
              </a:rPr>
              <a:t>Registry </a:t>
            </a:r>
            <a:r>
              <a:rPr lang="en-GB" sz="1100" dirty="0">
                <a:latin typeface="+mn-lt"/>
                <a:hlinkClick r:id="rId3"/>
              </a:rPr>
              <a:t>(Agency for Healthcare Research and Quality)</a:t>
            </a:r>
            <a:endParaRPr lang="en-GB" sz="1100" dirty="0">
              <a:solidFill>
                <a:schemeClr val="hlink"/>
              </a:solidFill>
              <a:latin typeface="+mn-lt"/>
              <a:cs typeface="Arial"/>
              <a:sym typeface="Arial"/>
            </a:endParaRPr>
          </a:p>
          <a:p>
            <a:pPr marL="172800">
              <a:spcBef>
                <a:spcPts val="300"/>
              </a:spcBef>
              <a:spcAft>
                <a:spcPts val="0"/>
              </a:spcAft>
              <a:buClr>
                <a:schemeClr val="accent4"/>
              </a:buClr>
              <a:buSzPct val="100000"/>
              <a:defRPr/>
            </a:pPr>
            <a:r>
              <a:rPr lang="en-GB" sz="1050" dirty="0">
                <a:latin typeface="+mn-lt"/>
              </a:rPr>
              <a:t>User guide for </a:t>
            </a:r>
            <a:r>
              <a:rPr lang="en-GB" sz="1050" dirty="0">
                <a:solidFill>
                  <a:srgbClr val="000000"/>
                </a:solidFill>
                <a:latin typeface="+mn-lt"/>
                <a:cs typeface="Arial"/>
                <a:sym typeface="Arial"/>
              </a:rPr>
              <a:t>incorporating perspectives from those affected by a condition in </a:t>
            </a:r>
            <a:r>
              <a:rPr lang="en-GB" sz="1050" dirty="0">
                <a:latin typeface="+mn-lt"/>
              </a:rPr>
              <a:t>registries evaluating outcomes</a:t>
            </a:r>
          </a:p>
          <a:p>
            <a:pPr marL="172800">
              <a:spcBef>
                <a:spcPts val="300"/>
              </a:spcBef>
              <a:spcAft>
                <a:spcPts val="0"/>
              </a:spcAft>
              <a:buClr>
                <a:schemeClr val="accent4"/>
              </a:buClr>
              <a:buSzPct val="100000"/>
              <a:defRPr/>
            </a:pPr>
            <a:endParaRPr lang="en-GB" sz="1050" dirty="0">
              <a:latin typeface="+mn-lt"/>
            </a:endParaRPr>
          </a:p>
          <a:p>
            <a:pPr marL="7938" marR="0" lvl="0" indent="-7938" algn="l" defTabSz="914400" rtl="0" eaLnBrk="0" fontAlgn="base" latinLnBrk="0" hangingPunct="0">
              <a:lnSpc>
                <a:spcPct val="100000"/>
              </a:lnSpc>
              <a:spcBef>
                <a:spcPts val="0"/>
              </a:spcBef>
              <a:spcAft>
                <a:spcPts val="50"/>
              </a:spcAft>
              <a:buClr>
                <a:srgbClr val="000000"/>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mj-lt"/>
                <a:ea typeface="Arial"/>
                <a:cs typeface="Arial"/>
                <a:sym typeface="Arial"/>
              </a:rPr>
              <a:t>More information on the importance </a:t>
            </a:r>
            <a:r>
              <a:rPr kumimoji="0" lang="en-GB" sz="1200" b="1" i="0" u="none" strike="noStrike" kern="1200" cap="none" spc="0" normalizeH="0" baseline="0" noProof="0" dirty="0">
                <a:ln>
                  <a:noFill/>
                </a:ln>
                <a:effectLst/>
                <a:uLnTx/>
                <a:uFillTx/>
                <a:latin typeface="+mj-lt"/>
                <a:ea typeface="Arial"/>
                <a:cs typeface="Arial"/>
                <a:sym typeface="Arial"/>
              </a:rPr>
              <a:t>of health data, </a:t>
            </a:r>
            <a:r>
              <a:rPr kumimoji="0" lang="en-GB" sz="1200" b="1" i="0" u="none" strike="noStrike" kern="1200" cap="none" spc="0" normalizeH="0" baseline="0" noProof="0" dirty="0">
                <a:ln>
                  <a:noFill/>
                </a:ln>
                <a:solidFill>
                  <a:srgbClr val="000000"/>
                </a:solidFill>
                <a:effectLst/>
                <a:uLnTx/>
                <a:uFillTx/>
                <a:latin typeface="+mj-lt"/>
                <a:ea typeface="Arial"/>
                <a:cs typeface="Arial"/>
                <a:sym typeface="Arial"/>
              </a:rPr>
              <a:t>data sharing, and data security</a:t>
            </a:r>
          </a:p>
          <a:p>
            <a:pPr marL="7938" marR="0" lvl="0" indent="-7938" algn="l" defTabSz="914400" rtl="0" eaLnBrk="0" fontAlgn="base" latinLnBrk="0" hangingPunct="0">
              <a:lnSpc>
                <a:spcPct val="100000"/>
              </a:lnSpc>
              <a:spcBef>
                <a:spcPts val="0"/>
              </a:spcBef>
              <a:spcAft>
                <a:spcPts val="50"/>
              </a:spcAft>
              <a:buClr>
                <a:srgbClr val="000000"/>
              </a:buClr>
              <a:buSzPts val="1100"/>
              <a:buFontTx/>
              <a:buNone/>
              <a:tabLst/>
              <a:defRPr/>
            </a:pPr>
            <a:endParaRPr kumimoji="0" lang="en-GB" sz="1050" b="1" i="0" u="none" strike="noStrike" kern="1200" cap="none" spc="0" normalizeH="0" baseline="0" noProof="0" dirty="0">
              <a:ln>
                <a:noFill/>
              </a:ln>
              <a:solidFill>
                <a:srgbClr val="000000"/>
              </a:solidFill>
              <a:effectLst/>
              <a:uLnTx/>
              <a:uFillTx/>
              <a:latin typeface="+mj-lt"/>
              <a:ea typeface="Arial"/>
              <a:cs typeface="Arial"/>
              <a:sym typeface="Arial"/>
            </a:endParaRPr>
          </a:p>
          <a:p>
            <a:pPr marL="171450" indent="-171450">
              <a:lnSpc>
                <a:spcPct val="107000"/>
              </a:lnSpc>
              <a:spcBef>
                <a:spcPts val="0"/>
              </a:spcBef>
              <a:spcAft>
                <a:spcPts val="0"/>
              </a:spcAft>
              <a:buClr>
                <a:srgbClr val="169BD4"/>
              </a:buClr>
              <a:buFont typeface="Arial" panose="020B0604020202020204" pitchFamily="34" charset="0"/>
              <a:buChar char="•"/>
            </a:pPr>
            <a:r>
              <a:rPr lang="en-GB" sz="1050" b="1" u="sng" dirty="0">
                <a:solidFill>
                  <a:srgbClr val="0563C1"/>
                </a:solidFill>
                <a:effectLst/>
                <a:latin typeface="+mj-lt"/>
                <a:ea typeface="Yu Mincho" panose="02020400000000000000" pitchFamily="18" charset="-128"/>
                <a:cs typeface="Times New Roman" panose="02020603050405020304" pitchFamily="18" charset="0"/>
                <a:hlinkClick r:id="rId4"/>
              </a:rPr>
              <a:t>Factsheet</a:t>
            </a:r>
            <a:r>
              <a:rPr lang="en-GB" sz="1050" b="0" u="sng" dirty="0">
                <a:solidFill>
                  <a:srgbClr val="0563C1"/>
                </a:solidFill>
                <a:effectLst/>
                <a:latin typeface="+mj-lt"/>
                <a:ea typeface="Yu Mincho" panose="02020400000000000000" pitchFamily="18" charset="-128"/>
                <a:cs typeface="Times New Roman" panose="02020603050405020304" pitchFamily="18" charset="0"/>
                <a:hlinkClick r:id="rId4"/>
              </a:rPr>
              <a:t> (Personalised Healthcare Toolkit for the Patient Community)</a:t>
            </a:r>
            <a:r>
              <a:rPr lang="en-GB" sz="1050" dirty="0">
                <a:effectLst/>
                <a:latin typeface="+mj-lt"/>
                <a:ea typeface="Yu Mincho" panose="02020400000000000000" pitchFamily="18" charset="-128"/>
                <a:cs typeface="Times New Roman" panose="02020603050405020304" pitchFamily="18" charset="0"/>
              </a:rPr>
              <a:t> </a:t>
            </a:r>
          </a:p>
          <a:p>
            <a:pPr>
              <a:lnSpc>
                <a:spcPct val="107000"/>
              </a:lnSpc>
              <a:spcBef>
                <a:spcPts val="0"/>
              </a:spcBef>
              <a:spcAft>
                <a:spcPts val="0"/>
              </a:spcAft>
            </a:pPr>
            <a:r>
              <a:rPr lang="en-GB" sz="1050" dirty="0">
                <a:latin typeface="+mj-lt"/>
                <a:ea typeface="Yu Mincho" panose="02020400000000000000" pitchFamily="18" charset="-128"/>
                <a:cs typeface="Times New Roman" panose="02020603050405020304" pitchFamily="18" charset="0"/>
              </a:rPr>
              <a:t>      </a:t>
            </a:r>
            <a:r>
              <a:rPr lang="en-GB" sz="1050" dirty="0">
                <a:effectLst/>
                <a:latin typeface="+mj-lt"/>
                <a:ea typeface="Yu Mincho" panose="02020400000000000000" pitchFamily="18" charset="-128"/>
                <a:cs typeface="Times New Roman" panose="02020603050405020304" pitchFamily="18" charset="0"/>
              </a:rPr>
              <a:t>A factsheet explaining health data, how it can benefit the patient community and how health data are kept safe</a:t>
            </a:r>
          </a:p>
          <a:p>
            <a:pPr marL="172800">
              <a:spcBef>
                <a:spcPts val="300"/>
              </a:spcBef>
              <a:spcAft>
                <a:spcPts val="0"/>
              </a:spcAft>
              <a:buClr>
                <a:schemeClr val="accent4"/>
              </a:buClr>
              <a:buSzPct val="100000"/>
              <a:defRPr/>
            </a:pPr>
            <a:endParaRPr lang="en-GB" sz="1050" dirty="0">
              <a:latin typeface="+mn-lt"/>
            </a:endParaRPr>
          </a:p>
          <a:p>
            <a:pPr marL="7938" marR="0" lvl="0" indent="-7938" algn="l" defTabSz="914400" rtl="0" eaLnBrk="0" fontAlgn="base" latinLnBrk="0" hangingPunct="0">
              <a:lnSpc>
                <a:spcPct val="100000"/>
              </a:lnSpc>
              <a:spcBef>
                <a:spcPts val="0"/>
              </a:spcBef>
              <a:spcAft>
                <a:spcPts val="50"/>
              </a:spcAft>
              <a:buClr>
                <a:srgbClr val="000000"/>
              </a:buClr>
              <a:buSzPts val="1100"/>
              <a:buFontTx/>
              <a:buNone/>
              <a:tabLst/>
              <a:defRPr/>
            </a:pPr>
            <a:r>
              <a:rPr kumimoji="0" lang="en-GB" sz="1200" b="1" i="0" u="none" strike="noStrike" kern="1200" cap="none" spc="0" normalizeH="0" baseline="0" noProof="0" dirty="0">
                <a:ln>
                  <a:noFill/>
                </a:ln>
                <a:effectLst/>
                <a:uLnTx/>
                <a:uFillTx/>
                <a:latin typeface="+mj-lt"/>
                <a:ea typeface="Arial"/>
                <a:cs typeface="Arial"/>
                <a:sym typeface="Arial"/>
              </a:rPr>
              <a:t>More information on the tackling health inequalities </a:t>
            </a:r>
          </a:p>
          <a:p>
            <a:pPr marL="7938" marR="0" lvl="0" indent="-7938" algn="l" defTabSz="914400" rtl="0" eaLnBrk="0" fontAlgn="base" latinLnBrk="0" hangingPunct="0">
              <a:lnSpc>
                <a:spcPct val="100000"/>
              </a:lnSpc>
              <a:spcBef>
                <a:spcPts val="0"/>
              </a:spcBef>
              <a:spcAft>
                <a:spcPts val="50"/>
              </a:spcAft>
              <a:buClr>
                <a:srgbClr val="000000"/>
              </a:buClr>
              <a:buSzPts val="1100"/>
              <a:buFontTx/>
              <a:buNone/>
              <a:tabLst/>
              <a:defRPr/>
            </a:pPr>
            <a:endParaRPr kumimoji="0" lang="en-GB" sz="1050" b="1" i="0" u="none" strike="noStrike" kern="1200" cap="none" spc="0" normalizeH="0" baseline="0" noProof="0" dirty="0">
              <a:ln>
                <a:noFill/>
              </a:ln>
              <a:solidFill>
                <a:srgbClr val="000000"/>
              </a:solidFill>
              <a:effectLst/>
              <a:uLnTx/>
              <a:uFillTx/>
              <a:latin typeface="+mj-lt"/>
              <a:ea typeface="Arial"/>
              <a:cs typeface="Arial"/>
              <a:sym typeface="Arial"/>
            </a:endParaRPr>
          </a:p>
          <a:p>
            <a:pPr marL="171450" indent="-171450">
              <a:spcBef>
                <a:spcPts val="300"/>
              </a:spcBef>
              <a:spcAft>
                <a:spcPts val="0"/>
              </a:spcAft>
              <a:buClr>
                <a:srgbClr val="458DF4"/>
              </a:buClr>
              <a:buSzPct val="100000"/>
              <a:buFont typeface="Arial" panose="020B0604020202020204" pitchFamily="34" charset="0"/>
              <a:buChar char="•"/>
              <a:defRPr/>
            </a:pPr>
            <a:r>
              <a:rPr lang="en-GB" sz="1100" b="1" dirty="0">
                <a:latin typeface="+mn-lt"/>
                <a:hlinkClick r:id="rId5"/>
              </a:rPr>
              <a:t>Tackling inequalities in healthcare access, experience, and outcomes </a:t>
            </a:r>
            <a:r>
              <a:rPr lang="en-GB" sz="1100" dirty="0">
                <a:latin typeface="+mn-lt"/>
                <a:hlinkClick r:id="rId3"/>
              </a:rPr>
              <a:t>(</a:t>
            </a:r>
            <a:r>
              <a:rPr lang="en-GB" sz="1100" dirty="0">
                <a:latin typeface="+mn-lt"/>
              </a:rPr>
              <a:t>NHS England)</a:t>
            </a:r>
            <a:endParaRPr lang="en-GB" sz="1100" dirty="0">
              <a:solidFill>
                <a:schemeClr val="hlink"/>
              </a:solidFill>
              <a:latin typeface="+mn-lt"/>
              <a:cs typeface="Arial"/>
              <a:sym typeface="Arial"/>
            </a:endParaRPr>
          </a:p>
          <a:p>
            <a:pPr marL="172800">
              <a:spcBef>
                <a:spcPts val="300"/>
              </a:spcBef>
              <a:spcAft>
                <a:spcPts val="0"/>
              </a:spcAft>
              <a:buClr>
                <a:schemeClr val="accent4"/>
              </a:buClr>
              <a:buSzPct val="100000"/>
              <a:defRPr/>
            </a:pPr>
            <a:r>
              <a:rPr lang="en-GB" sz="1050" dirty="0">
                <a:latin typeface="+mn-lt"/>
              </a:rPr>
              <a:t>Based on an analysis of 32 case studies, this guide aims to support UK NHS systems in reducing healthcare inequalities</a:t>
            </a:r>
            <a:endParaRPr kumimoji="0" lang="en-GB" sz="1050" b="1" i="0" u="none" strike="noStrike" kern="1200" cap="none" spc="0" normalizeH="0" baseline="0" noProof="0" dirty="0">
              <a:ln>
                <a:noFill/>
              </a:ln>
              <a:solidFill>
                <a:srgbClr val="000000"/>
              </a:solidFill>
              <a:effectLst/>
              <a:uLnTx/>
              <a:uFillTx/>
              <a:latin typeface="+mj-lt"/>
              <a:ea typeface="Arial"/>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6">
            <a:alphaModFix/>
          </a:blip>
          <a:srcRect b="19762"/>
          <a:stretch/>
        </p:blipFill>
        <p:spPr>
          <a:xfrm>
            <a:off x="661704" y="662187"/>
            <a:ext cx="680208" cy="545765"/>
          </a:xfrm>
          <a:prstGeom prst="rect">
            <a:avLst/>
          </a:prstGeom>
          <a:noFill/>
          <a:ln>
            <a:noFill/>
          </a:ln>
        </p:spPr>
      </p:pic>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6928954" cy="1030538"/>
          </a:xfrm>
        </p:spPr>
        <p:txBody>
          <a:bodyPr/>
          <a:lstStyle/>
          <a:p>
            <a:r>
              <a:rPr lang="en-GB" sz="2400" dirty="0">
                <a:latin typeface="+mn-lt"/>
              </a:rPr>
              <a:t>Tracking quality of care and outcomes for people affected by health conditions</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36" name="Oval 35">
            <a:extLst>
              <a:ext uri="{FF2B5EF4-FFF2-40B4-BE49-F238E27FC236}">
                <a16:creationId xmlns:a16="http://schemas.microsoft.com/office/drawing/2014/main" id="{1A7BBDD3-F727-4834-91A7-0CAE2C48F6C9}"/>
              </a:ext>
            </a:extLst>
          </p:cNvPr>
          <p:cNvSpPr/>
          <p:nvPr/>
        </p:nvSpPr>
        <p:spPr>
          <a:xfrm>
            <a:off x="4366595" y="3531946"/>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Advocating for and providing input to define key performance indicators for personalised healthcare that matter to people affected by conditions incl. e.g. quality of life or reported outcomes to track and improve quality of care delivered</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2" name="TextBox 31">
            <a:hlinkClick r:id="rId9"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458DF4"/>
                </a:solidFill>
                <a:latin typeface="+mn-lt"/>
              </a:rPr>
              <a:t>BEST PRACTICE EXAMPLES</a:t>
            </a:r>
          </a:p>
        </p:txBody>
      </p:sp>
      <p:sp>
        <p:nvSpPr>
          <p:cNvPr id="34" name="TextBox 33">
            <a:hlinkClick r:id="rId10"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458DF4"/>
                </a:solidFill>
                <a:latin typeface="+mn-lt"/>
              </a:rPr>
              <a:t>GUIDANCE AND TOOLS</a:t>
            </a:r>
          </a:p>
        </p:txBody>
      </p:sp>
      <p:cxnSp>
        <p:nvCxnSpPr>
          <p:cNvPr id="35" name="Straight Connector 34">
            <a:extLst>
              <a:ext uri="{FF2B5EF4-FFF2-40B4-BE49-F238E27FC236}">
                <a16:creationId xmlns:a16="http://schemas.microsoft.com/office/drawing/2014/main" id="{045EF573-E880-4360-BE39-A974A51B94FD}"/>
              </a:ext>
            </a:extLst>
          </p:cNvPr>
          <p:cNvCxnSpPr/>
          <p:nvPr/>
        </p:nvCxnSpPr>
        <p:spPr>
          <a:xfrm>
            <a:off x="4258960" y="2105418"/>
            <a:ext cx="1800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sp>
        <p:nvSpPr>
          <p:cNvPr id="45" name="Rectangle 44">
            <a:hlinkClick r:id="rId11" action="ppaction://hlinksldjump"/>
            <a:extLst>
              <a:ext uri="{FF2B5EF4-FFF2-40B4-BE49-F238E27FC236}">
                <a16:creationId xmlns:a16="http://schemas.microsoft.com/office/drawing/2014/main" id="{B641DC5F-EF85-4DF5-AD80-08142E6DED7C}"/>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41" name="TextBox 40">
            <a:extLst>
              <a:ext uri="{FF2B5EF4-FFF2-40B4-BE49-F238E27FC236}">
                <a16:creationId xmlns:a16="http://schemas.microsoft.com/office/drawing/2014/main" id="{E8793079-FEA7-40C9-801F-2AEEC98473C9}"/>
              </a:ext>
            </a:extLst>
          </p:cNvPr>
          <p:cNvSpPr txBox="1"/>
          <p:nvPr/>
        </p:nvSpPr>
        <p:spPr>
          <a:xfrm>
            <a:off x="9738239" y="6418029"/>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6" name="Group 45">
            <a:extLst>
              <a:ext uri="{FF2B5EF4-FFF2-40B4-BE49-F238E27FC236}">
                <a16:creationId xmlns:a16="http://schemas.microsoft.com/office/drawing/2014/main" id="{4469750D-4424-41E1-8F52-447ABE6C8D43}"/>
              </a:ext>
            </a:extLst>
          </p:cNvPr>
          <p:cNvGrpSpPr/>
          <p:nvPr/>
        </p:nvGrpSpPr>
        <p:grpSpPr>
          <a:xfrm>
            <a:off x="11313026" y="6458695"/>
            <a:ext cx="288000" cy="288000"/>
            <a:chOff x="8612267" y="5218900"/>
            <a:chExt cx="288000" cy="288000"/>
          </a:xfrm>
        </p:grpSpPr>
        <p:sp>
          <p:nvSpPr>
            <p:cNvPr id="47" name="Oval 46">
              <a:hlinkClick r:id="rId12" action="ppaction://hlinksldjump"/>
              <a:extLst>
                <a:ext uri="{FF2B5EF4-FFF2-40B4-BE49-F238E27FC236}">
                  <a16:creationId xmlns:a16="http://schemas.microsoft.com/office/drawing/2014/main" id="{B5F8F132-3160-4245-A4C0-C0D3A2B142E5}"/>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64E78F4C-6DC1-42EF-A5A9-1975DF77CBAC}"/>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3" name="Picture 42">
            <a:hlinkClick r:id="rId13" action="ppaction://hlinksldjump"/>
            <a:extLst>
              <a:ext uri="{FF2B5EF4-FFF2-40B4-BE49-F238E27FC236}">
                <a16:creationId xmlns:a16="http://schemas.microsoft.com/office/drawing/2014/main" id="{62758FAB-1ACC-4CBF-B00B-E49D0D88AE41}"/>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44" name="Picture 43">
            <a:hlinkClick r:id="rId15" action="ppaction://hlinksldjump"/>
            <a:extLst>
              <a:ext uri="{FF2B5EF4-FFF2-40B4-BE49-F238E27FC236}">
                <a16:creationId xmlns:a16="http://schemas.microsoft.com/office/drawing/2014/main" id="{8F6A9FBA-2F9D-4EA5-977E-317D63357A5B}"/>
              </a:ext>
            </a:extLst>
          </p:cNvPr>
          <p:cNvPicPr>
            <a:picLocks noChangeAspect="1"/>
          </p:cNvPicPr>
          <p:nvPr/>
        </p:nvPicPr>
        <p:blipFill>
          <a:blip r:embed="rId16"/>
          <a:stretch>
            <a:fillRect/>
          </a:stretch>
        </p:blipFill>
        <p:spPr>
          <a:xfrm>
            <a:off x="143742" y="1039387"/>
            <a:ext cx="271618" cy="365126"/>
          </a:xfrm>
          <a:prstGeom prst="rect">
            <a:avLst/>
          </a:prstGeom>
        </p:spPr>
      </p:pic>
      <p:sp>
        <p:nvSpPr>
          <p:cNvPr id="52" name="Oval 51">
            <a:extLst>
              <a:ext uri="{FF2B5EF4-FFF2-40B4-BE49-F238E27FC236}">
                <a16:creationId xmlns:a16="http://schemas.microsoft.com/office/drawing/2014/main" id="{1B0DF4D6-70A3-48F6-8637-1FFDACFD1E77}"/>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7" action="ppaction://hlinksldjump"/>
            <a:extLst>
              <a:ext uri="{FF2B5EF4-FFF2-40B4-BE49-F238E27FC236}">
                <a16:creationId xmlns:a16="http://schemas.microsoft.com/office/drawing/2014/main" id="{C3064E70-F18E-438D-B7E7-8FAECA7413A0}"/>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5" name="Picture 54">
            <a:hlinkClick r:id="rId20" action="ppaction://hlinksldjump"/>
            <a:extLst>
              <a:ext uri="{FF2B5EF4-FFF2-40B4-BE49-F238E27FC236}">
                <a16:creationId xmlns:a16="http://schemas.microsoft.com/office/drawing/2014/main" id="{02EF428E-0F64-4CB2-BAEB-F41CB95740BC}"/>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6" name="Group 55">
            <a:extLst>
              <a:ext uri="{FF2B5EF4-FFF2-40B4-BE49-F238E27FC236}">
                <a16:creationId xmlns:a16="http://schemas.microsoft.com/office/drawing/2014/main" id="{D4231BF3-EE23-4121-A19D-7EE032D99D0C}"/>
              </a:ext>
            </a:extLst>
          </p:cNvPr>
          <p:cNvGrpSpPr/>
          <p:nvPr/>
        </p:nvGrpSpPr>
        <p:grpSpPr>
          <a:xfrm>
            <a:off x="517617" y="447810"/>
            <a:ext cx="3419884" cy="1038289"/>
            <a:chOff x="4403350" y="2045263"/>
            <a:chExt cx="3419884" cy="1038289"/>
          </a:xfrm>
        </p:grpSpPr>
        <p:pic>
          <p:nvPicPr>
            <p:cNvPr id="57" name="Picture 56">
              <a:extLst>
                <a:ext uri="{FF2B5EF4-FFF2-40B4-BE49-F238E27FC236}">
                  <a16:creationId xmlns:a16="http://schemas.microsoft.com/office/drawing/2014/main" id="{CF27FA39-4F88-4E3E-B34A-43F0045C9C8C}"/>
                </a:ext>
              </a:extLst>
            </p:cNvPr>
            <p:cNvPicPr>
              <a:picLocks noChangeAspect="1"/>
            </p:cNvPicPr>
            <p:nvPr/>
          </p:nvPicPr>
          <p:blipFill>
            <a:blip r:embed="rId23"/>
            <a:stretch>
              <a:fillRect/>
            </a:stretch>
          </p:blipFill>
          <p:spPr>
            <a:xfrm>
              <a:off x="4403350" y="2045263"/>
              <a:ext cx="3120718" cy="1021201"/>
            </a:xfrm>
            <a:prstGeom prst="rect">
              <a:avLst/>
            </a:prstGeom>
          </p:spPr>
        </p:pic>
        <p:sp>
          <p:nvSpPr>
            <p:cNvPr id="58" name="Google Shape;92;p11">
              <a:extLst>
                <a:ext uri="{FF2B5EF4-FFF2-40B4-BE49-F238E27FC236}">
                  <a16:creationId xmlns:a16="http://schemas.microsoft.com/office/drawing/2014/main" id="{A4EAE381-6D01-49CD-883B-CFF9C58CDC6A}"/>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0" name="Picture 59">
            <a:extLst>
              <a:ext uri="{FF2B5EF4-FFF2-40B4-BE49-F238E27FC236}">
                <a16:creationId xmlns:a16="http://schemas.microsoft.com/office/drawing/2014/main" id="{071E13FC-01CA-420F-9DDA-81B44847A106}"/>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Oval 38">
            <a:extLst>
              <a:ext uri="{FF2B5EF4-FFF2-40B4-BE49-F238E27FC236}">
                <a16:creationId xmlns:a16="http://schemas.microsoft.com/office/drawing/2014/main" id="{15E71453-D51C-4D12-8B7E-5EC6A9FEF2B8}"/>
              </a:ext>
            </a:extLst>
          </p:cNvPr>
          <p:cNvSpPr/>
          <p:nvPr/>
        </p:nvSpPr>
        <p:spPr>
          <a:xfrm>
            <a:off x="4366595" y="4583299"/>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0" name="Oval 39">
            <a:extLst>
              <a:ext uri="{FF2B5EF4-FFF2-40B4-BE49-F238E27FC236}">
                <a16:creationId xmlns:a16="http://schemas.microsoft.com/office/drawing/2014/main" id="{0172EC4F-0409-44F9-A5B0-5A4F5EA8523F}"/>
              </a:ext>
            </a:extLst>
          </p:cNvPr>
          <p:cNvSpPr/>
          <p:nvPr/>
        </p:nvSpPr>
        <p:spPr>
          <a:xfrm>
            <a:off x="4366595" y="5480581"/>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23977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23449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indicators and outcomes focused on the individuals affected by a condition</a:t>
            </a:r>
          </a:p>
          <a:p>
            <a:pPr marL="171450" lvl="0" indent="-171450">
              <a:spcBef>
                <a:spcPts val="300"/>
              </a:spcBef>
              <a:spcAft>
                <a:spcPts val="0"/>
              </a:spcAft>
              <a:buClr>
                <a:srgbClr val="458DF4"/>
              </a:buClr>
              <a:buSzPts val="1100"/>
              <a:buFont typeface="Arial" panose="020B0604020202020204" pitchFamily="34" charset="0"/>
              <a:buChar char="•"/>
            </a:pPr>
            <a:r>
              <a:rPr lang="en-GB" sz="1100" b="1" dirty="0">
                <a:latin typeface="+mn-lt"/>
                <a:hlinkClick r:id="rId2"/>
              </a:rPr>
              <a:t>Review </a:t>
            </a:r>
            <a:r>
              <a:rPr lang="en-GB" sz="1100" u="sng" dirty="0">
                <a:latin typeface="+mn-lt"/>
                <a:hlinkClick r:id="rId2"/>
              </a:rPr>
              <a:t>(The British Medical J</a:t>
            </a:r>
            <a:r>
              <a:rPr lang="en-GB" sz="1100" u="sng" dirty="0">
                <a:latin typeface="+mn-lt"/>
              </a:rPr>
              <a:t>ournal / </a:t>
            </a:r>
            <a:r>
              <a:rPr lang="en-GB" sz="1100" u="sng" dirty="0">
                <a:latin typeface="+mn-lt"/>
                <a:hlinkClick r:id="rId3"/>
              </a:rPr>
              <a:t>International Alliance of Patients’ Organizations)</a:t>
            </a:r>
            <a:endParaRPr lang="en-GB" sz="1100" u="sng" dirty="0">
              <a:solidFill>
                <a:schemeClr val="hlink"/>
              </a:solidFill>
              <a:latin typeface="+mn-lt"/>
              <a:cs typeface="Arial"/>
              <a:sym typeface="Arial"/>
            </a:endParaRPr>
          </a:p>
          <a:p>
            <a:pPr marL="172800">
              <a:spcBef>
                <a:spcPts val="300"/>
              </a:spcBef>
              <a:spcAft>
                <a:spcPts val="0"/>
              </a:spcAft>
              <a:buClr>
                <a:srgbClr val="000000"/>
              </a:buClr>
              <a:buSzPts val="1100"/>
            </a:pPr>
            <a:r>
              <a:rPr lang="en-GB" sz="1050" dirty="0">
                <a:latin typeface="+mn-lt"/>
              </a:rPr>
              <a:t>Reviews of existing indicators and outcomes</a:t>
            </a:r>
          </a:p>
          <a:p>
            <a:pPr marL="172800">
              <a:lnSpc>
                <a:spcPts val="500"/>
              </a:lnSpc>
              <a:spcBef>
                <a:spcPts val="300"/>
              </a:spcBef>
              <a:spcAft>
                <a:spcPts val="0"/>
              </a:spcAft>
              <a:buClr>
                <a:srgbClr val="000000"/>
              </a:buClr>
              <a:buSzPts val="1100"/>
            </a:pPr>
            <a:endParaRPr lang="en-GB" sz="1050" dirty="0">
              <a:latin typeface="+mn-lt"/>
            </a:endParaRPr>
          </a:p>
          <a:p>
            <a:pPr marL="172800" indent="-171450">
              <a:spcBef>
                <a:spcPts val="300"/>
              </a:spcBef>
              <a:spcAft>
                <a:spcPts val="0"/>
              </a:spcAft>
              <a:buClr>
                <a:srgbClr val="458DF4"/>
              </a:buClr>
              <a:buSzPts val="1100"/>
              <a:buFont typeface="Arial" panose="020B0604020202020204" pitchFamily="34" charset="0"/>
              <a:buChar char="•"/>
            </a:pPr>
            <a:r>
              <a:rPr lang="en-GB" sz="1100" b="1" dirty="0">
                <a:solidFill>
                  <a:schemeClr val="dk1"/>
                </a:solidFill>
                <a:latin typeface="+mn-lt"/>
                <a:cs typeface="Arial"/>
                <a:sym typeface="Arial"/>
                <a:hlinkClick r:id="rId4"/>
              </a:rPr>
              <a:t>Webinar </a:t>
            </a:r>
            <a:r>
              <a:rPr lang="en-GB" sz="1100" dirty="0">
                <a:solidFill>
                  <a:schemeClr val="dk1"/>
                </a:solidFill>
                <a:latin typeface="+mn-lt"/>
                <a:cs typeface="Arial"/>
                <a:sym typeface="Arial"/>
                <a:hlinkClick r:id="rId4"/>
              </a:rPr>
              <a:t>(Workgroup of European Cancer Patient Advocacy Networks)</a:t>
            </a:r>
            <a:endParaRPr lang="en-GB" sz="1100" dirty="0">
              <a:solidFill>
                <a:schemeClr val="dk1"/>
              </a:solidFill>
              <a:latin typeface="+mn-lt"/>
              <a:cs typeface="Arial"/>
              <a:sym typeface="Arial"/>
            </a:endParaRPr>
          </a:p>
          <a:p>
            <a:pPr marL="172800">
              <a:spcBef>
                <a:spcPts val="300"/>
              </a:spcBef>
              <a:spcAft>
                <a:spcPts val="0"/>
              </a:spcAft>
              <a:buClr>
                <a:srgbClr val="47A3FF"/>
              </a:buClr>
              <a:buSzPts val="1100"/>
            </a:pPr>
            <a:r>
              <a:rPr lang="en-GB" sz="1050" dirty="0">
                <a:solidFill>
                  <a:schemeClr val="dk1"/>
                </a:solidFill>
                <a:latin typeface="+mn-lt"/>
                <a:cs typeface="Arial"/>
                <a:sym typeface="Arial"/>
              </a:rPr>
              <a:t>An introduction to outcomes reported by people affected by health conditions and other measures and endpoints relevant for people living with conditions</a:t>
            </a:r>
          </a:p>
          <a:p>
            <a:pPr marL="172800" indent="-171450">
              <a:spcBef>
                <a:spcPts val="300"/>
              </a:spcBef>
              <a:spcAft>
                <a:spcPts val="0"/>
              </a:spcAft>
              <a:buClr>
                <a:srgbClr val="458DF4"/>
              </a:buClr>
              <a:buSzPts val="1100"/>
              <a:buFont typeface="Arial" panose="020B0604020202020204" pitchFamily="34" charset="0"/>
              <a:buChar char="•"/>
            </a:pPr>
            <a:endParaRPr lang="en-GB" sz="1100" b="1" dirty="0">
              <a:solidFill>
                <a:schemeClr val="dk1"/>
              </a:solidFill>
              <a:latin typeface="+mn-lt"/>
              <a:cs typeface="Arial"/>
              <a:sym typeface="Arial"/>
              <a:hlinkClick r:id="rId5" action="ppaction://hlinkfile"/>
            </a:endParaRPr>
          </a:p>
          <a:p>
            <a:pPr marL="172800" indent="-171450">
              <a:spcBef>
                <a:spcPts val="0"/>
              </a:spcBef>
              <a:spcAft>
                <a:spcPts val="0"/>
              </a:spcAft>
              <a:buClr>
                <a:srgbClr val="458DF4"/>
              </a:buClr>
              <a:buSzPts val="1100"/>
              <a:buFont typeface="Arial" panose="020B0604020202020204" pitchFamily="34" charset="0"/>
              <a:buChar char="•"/>
            </a:pPr>
            <a:r>
              <a:rPr lang="en-GB" sz="1100" b="1" dirty="0">
                <a:solidFill>
                  <a:schemeClr val="dk1"/>
                </a:solidFill>
                <a:latin typeface="+mn-lt"/>
                <a:cs typeface="Arial"/>
                <a:sym typeface="Arial"/>
                <a:hlinkClick r:id="rId5" action="ppaction://hlinkfile"/>
              </a:rPr>
              <a:t>Outcomes </a:t>
            </a:r>
            <a:r>
              <a:rPr lang="en-GB" sz="1100" dirty="0">
                <a:solidFill>
                  <a:schemeClr val="dk1"/>
                </a:solidFill>
                <a:latin typeface="+mn-lt"/>
                <a:cs typeface="Arial"/>
                <a:sym typeface="Arial"/>
                <a:hlinkClick r:id="rId5" action="ppaction://hlinkfile"/>
              </a:rPr>
              <a:t>(Rehabilitation MS)</a:t>
            </a:r>
            <a:endParaRPr lang="en-GB" sz="1100" dirty="0">
              <a:solidFill>
                <a:schemeClr val="dk1"/>
              </a:solidFill>
              <a:latin typeface="+mn-lt"/>
              <a:cs typeface="Arial"/>
              <a:sym typeface="Arial"/>
            </a:endParaRPr>
          </a:p>
          <a:p>
            <a:pPr marL="172800">
              <a:spcBef>
                <a:spcPts val="300"/>
              </a:spcBef>
              <a:spcAft>
                <a:spcPts val="0"/>
              </a:spcAft>
              <a:buClr>
                <a:srgbClr val="47A3FF"/>
              </a:buClr>
              <a:buSzPts val="1100"/>
            </a:pPr>
            <a:r>
              <a:rPr lang="en-GB" sz="1050" dirty="0">
                <a:solidFill>
                  <a:schemeClr val="dk1"/>
                </a:solidFill>
                <a:latin typeface="+mn-lt"/>
                <a:cs typeface="Arial"/>
                <a:sym typeface="Arial"/>
              </a:rPr>
              <a:t>Collection of patient-reported outcomes and clinical tests, including health-related quality of life scale </a:t>
            </a:r>
          </a:p>
          <a:p>
            <a:pPr marL="172800" indent="-171450">
              <a:spcBef>
                <a:spcPts val="300"/>
              </a:spcBef>
              <a:spcAft>
                <a:spcPts val="0"/>
              </a:spcAft>
              <a:buClr>
                <a:srgbClr val="458DF4"/>
              </a:buClr>
              <a:buSzPts val="1100"/>
              <a:buFont typeface="Arial" panose="020B0604020202020204" pitchFamily="34" charset="0"/>
              <a:buChar char="•"/>
            </a:pPr>
            <a:endParaRPr lang="en-GB" sz="1100" b="1" dirty="0">
              <a:solidFill>
                <a:schemeClr val="dk1"/>
              </a:solidFill>
              <a:latin typeface="+mn-lt"/>
              <a:cs typeface="Arial"/>
              <a:sym typeface="Arial"/>
              <a:hlinkClick r:id="rId6"/>
            </a:endParaRPr>
          </a:p>
          <a:p>
            <a:pPr marL="172800" indent="-171450">
              <a:spcBef>
                <a:spcPts val="300"/>
              </a:spcBef>
              <a:spcAft>
                <a:spcPts val="0"/>
              </a:spcAft>
              <a:buClr>
                <a:srgbClr val="458DF4"/>
              </a:buClr>
              <a:buSzPts val="1100"/>
              <a:buFont typeface="Arial" panose="020B0604020202020204" pitchFamily="34" charset="0"/>
              <a:buChar char="•"/>
            </a:pPr>
            <a:r>
              <a:rPr lang="en-GB" sz="1100" b="1" dirty="0">
                <a:solidFill>
                  <a:schemeClr val="dk1"/>
                </a:solidFill>
                <a:latin typeface="+mn-lt"/>
                <a:cs typeface="Arial"/>
                <a:sym typeface="Arial"/>
                <a:hlinkClick r:id="rId6"/>
              </a:rPr>
              <a:t>Applying Evidence </a:t>
            </a:r>
            <a:r>
              <a:rPr lang="en-GB" sz="1100" dirty="0">
                <a:solidFill>
                  <a:schemeClr val="dk1"/>
                </a:solidFill>
                <a:latin typeface="+mn-lt"/>
                <a:cs typeface="Arial"/>
                <a:sym typeface="Arial"/>
                <a:hlinkClick r:id="rId6"/>
              </a:rPr>
              <a:t>(Rehabilitation MS)</a:t>
            </a:r>
            <a:endParaRPr lang="en-GB" sz="1100" dirty="0">
              <a:solidFill>
                <a:schemeClr val="dk1"/>
              </a:solidFill>
              <a:latin typeface="+mn-lt"/>
              <a:cs typeface="Arial"/>
              <a:sym typeface="Arial"/>
            </a:endParaRPr>
          </a:p>
          <a:p>
            <a:pPr marL="172800">
              <a:spcBef>
                <a:spcPts val="300"/>
              </a:spcBef>
              <a:spcAft>
                <a:spcPts val="0"/>
              </a:spcAft>
              <a:buClr>
                <a:srgbClr val="47A3FF"/>
              </a:buClr>
              <a:buSzPts val="1100"/>
            </a:pPr>
            <a:r>
              <a:rPr lang="en-GB" sz="1050" dirty="0">
                <a:solidFill>
                  <a:schemeClr val="dk1"/>
                </a:solidFill>
                <a:latin typeface="+mn-lt"/>
                <a:cs typeface="Arial"/>
                <a:sym typeface="Arial"/>
              </a:rPr>
              <a:t>A living documentation system aiming to translate scientific evidence about MS rehabilitation treatments to clinical practice to allow interpolation of real-time patient reported outcomes</a:t>
            </a:r>
            <a:endParaRPr lang="en-GB" sz="1050" dirty="0">
              <a:solidFill>
                <a:schemeClr val="dk1"/>
              </a:solidFill>
              <a:latin typeface="+mn-lt"/>
              <a:cs typeface="Arial"/>
            </a:endParaRPr>
          </a:p>
          <a:p>
            <a:pPr marL="1350">
              <a:spcBef>
                <a:spcPts val="0"/>
              </a:spcBef>
              <a:spcAft>
                <a:spcPts val="0"/>
              </a:spcAft>
              <a:buClr>
                <a:srgbClr val="47A3FF"/>
              </a:buClr>
              <a:buSzPct val="100000"/>
            </a:pPr>
            <a:endParaRPr lang="en-GB" sz="1200" b="1" dirty="0">
              <a:latin typeface="+mn-lt"/>
              <a:cs typeface="Arial"/>
              <a:sym typeface="Arial"/>
              <a:hlinkClick r:id="rId7">
                <a:extLst>
                  <a:ext uri="{A12FA001-AC4F-418D-AE19-62706E023703}">
                    <ahyp:hlinkClr xmlns:ahyp="http://schemas.microsoft.com/office/drawing/2018/hyperlinkcolor" val="tx"/>
                  </a:ext>
                </a:extLst>
              </a:hlinkClick>
            </a:endParaRPr>
          </a:p>
          <a:p>
            <a:pPr marL="1350">
              <a:spcBef>
                <a:spcPts val="0"/>
              </a:spcBef>
              <a:spcAft>
                <a:spcPts val="600"/>
              </a:spcAft>
              <a:buClr>
                <a:srgbClr val="000000"/>
              </a:buClr>
              <a:buSzPts val="1100"/>
            </a:pPr>
            <a:r>
              <a:rPr lang="en-GB" sz="1200" b="1" dirty="0">
                <a:latin typeface="+mn-lt"/>
                <a:cs typeface="Arial"/>
                <a:sym typeface="Arial"/>
              </a:rPr>
              <a:t>How to evaluate current health systems and investigate if they are sustainable and personalised </a:t>
            </a:r>
          </a:p>
          <a:p>
            <a:pPr marL="171450" lvl="0" indent="-171450">
              <a:spcBef>
                <a:spcPts val="300"/>
              </a:spcBef>
              <a:spcAft>
                <a:spcPts val="0"/>
              </a:spcAft>
              <a:buClr>
                <a:srgbClr val="458DF4"/>
              </a:buClr>
              <a:buSzPts val="1100"/>
              <a:buFont typeface="Arial" panose="020B0604020202020204" pitchFamily="34" charset="0"/>
              <a:buChar char="•"/>
            </a:pPr>
            <a:r>
              <a:rPr lang="en-GB" sz="1100" b="1" u="sng" dirty="0">
                <a:solidFill>
                  <a:schemeClr val="hlink"/>
                </a:solidFill>
                <a:latin typeface="+mn-lt"/>
                <a:hlinkClick r:id="rId8"/>
              </a:rPr>
              <a:t>Future Proofing Healthcare </a:t>
            </a:r>
            <a:r>
              <a:rPr lang="en-GB" sz="1100" u="sng" dirty="0">
                <a:solidFill>
                  <a:schemeClr val="hlink"/>
                </a:solidFill>
                <a:latin typeface="+mn-lt"/>
                <a:hlinkClick r:id="rId8"/>
              </a:rPr>
              <a:t>(Roche)</a:t>
            </a:r>
            <a:endParaRPr lang="en-GB" sz="1100" u="sng" dirty="0">
              <a:solidFill>
                <a:schemeClr val="hlink"/>
              </a:solidFill>
              <a:latin typeface="+mn-lt"/>
              <a:cs typeface="Arial"/>
              <a:sym typeface="Arial"/>
            </a:endParaRPr>
          </a:p>
          <a:p>
            <a:pPr marL="172800" lvl="0">
              <a:spcBef>
                <a:spcPts val="300"/>
              </a:spcBef>
              <a:spcAft>
                <a:spcPts val="0"/>
              </a:spcAft>
              <a:buClr>
                <a:srgbClr val="000000"/>
              </a:buClr>
              <a:buSzPts val="1100"/>
            </a:pPr>
            <a:r>
              <a:rPr lang="en-GB" sz="1050" dirty="0">
                <a:solidFill>
                  <a:schemeClr val="hlink"/>
                </a:solidFill>
                <a:latin typeface="+mn-lt"/>
                <a:cs typeface="Arial"/>
                <a:sym typeface="Arial"/>
              </a:rPr>
              <a:t>B</a:t>
            </a:r>
            <a:r>
              <a:rPr lang="en-GB" sz="1050" dirty="0">
                <a:solidFill>
                  <a:srgbClr val="000000"/>
                </a:solidFill>
                <a:latin typeface="+mn-lt"/>
              </a:rPr>
              <a:t>enchmarking health systems and harnessing expert opinions to make them resilient and personalised </a:t>
            </a:r>
          </a:p>
          <a:p>
            <a:pPr marL="172800" lvl="0">
              <a:spcBef>
                <a:spcPts val="0"/>
              </a:spcBef>
              <a:spcAft>
                <a:spcPts val="0"/>
              </a:spcAft>
              <a:buClr>
                <a:srgbClr val="47A3FF"/>
              </a:buClr>
              <a:buSzPct val="100000"/>
            </a:pPr>
            <a:endParaRPr lang="en-GB" sz="1200" dirty="0">
              <a:solidFill>
                <a:srgbClr val="000000"/>
              </a:solidFill>
              <a:latin typeface="+mn-lt"/>
              <a:cs typeface="Arial"/>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9">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Advocating for and providing input to define key performance indicators for personalised healthcare that matter to people affected by conditions incl. e.g. quality of life or reported outcomes to track and improve quality of care delivered</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12"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13"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sp>
        <p:nvSpPr>
          <p:cNvPr id="45" name="Rectangle 44">
            <a:hlinkClick r:id="rId14" action="ppaction://hlinksldjump"/>
            <a:extLst>
              <a:ext uri="{FF2B5EF4-FFF2-40B4-BE49-F238E27FC236}">
                <a16:creationId xmlns:a16="http://schemas.microsoft.com/office/drawing/2014/main" id="{DD5211F3-A6BB-4DFD-8720-C1492F9D48C1}"/>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29" name="Oval 28">
            <a:extLst>
              <a:ext uri="{FF2B5EF4-FFF2-40B4-BE49-F238E27FC236}">
                <a16:creationId xmlns:a16="http://schemas.microsoft.com/office/drawing/2014/main" id="{26ECE315-9005-4C11-A504-F3CC247276EE}"/>
              </a:ext>
            </a:extLst>
          </p:cNvPr>
          <p:cNvSpPr/>
          <p:nvPr/>
        </p:nvSpPr>
        <p:spPr>
          <a:xfrm>
            <a:off x="4459000" y="5380172"/>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36" name="Title 4">
            <a:extLst>
              <a:ext uri="{FF2B5EF4-FFF2-40B4-BE49-F238E27FC236}">
                <a16:creationId xmlns:a16="http://schemas.microsoft.com/office/drawing/2014/main" id="{59FB2E90-69E3-4800-B6F1-A24C9ACC3E39}"/>
              </a:ext>
            </a:extLst>
          </p:cNvPr>
          <p:cNvSpPr txBox="1">
            <a:spLocks/>
          </p:cNvSpPr>
          <p:nvPr/>
        </p:nvSpPr>
        <p:spPr>
          <a:xfrm>
            <a:off x="3826400" y="420308"/>
            <a:ext cx="6928954"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Tracking quality of care and outcomes for </a:t>
            </a:r>
            <a:r>
              <a:rPr lang="en-GB" sz="2400" dirty="0"/>
              <a:t>people affected by health </a:t>
            </a:r>
            <a:r>
              <a:rPr lang="en-GB" sz="2400" kern="0" dirty="0">
                <a:latin typeface="+mn-lt"/>
              </a:rPr>
              <a:t>conditions</a:t>
            </a:r>
          </a:p>
        </p:txBody>
      </p:sp>
      <p:sp>
        <p:nvSpPr>
          <p:cNvPr id="41" name="TextBox 40">
            <a:extLst>
              <a:ext uri="{FF2B5EF4-FFF2-40B4-BE49-F238E27FC236}">
                <a16:creationId xmlns:a16="http://schemas.microsoft.com/office/drawing/2014/main" id="{6C88D379-EA8C-4708-892E-98438AD458EB}"/>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6" name="Group 45">
            <a:extLst>
              <a:ext uri="{FF2B5EF4-FFF2-40B4-BE49-F238E27FC236}">
                <a16:creationId xmlns:a16="http://schemas.microsoft.com/office/drawing/2014/main" id="{5E4FB33C-D71B-4E9E-85FC-61AD909B6427}"/>
              </a:ext>
            </a:extLst>
          </p:cNvPr>
          <p:cNvGrpSpPr/>
          <p:nvPr/>
        </p:nvGrpSpPr>
        <p:grpSpPr>
          <a:xfrm>
            <a:off x="11313026" y="6458695"/>
            <a:ext cx="288000" cy="288000"/>
            <a:chOff x="8612267" y="5218900"/>
            <a:chExt cx="288000" cy="288000"/>
          </a:xfrm>
        </p:grpSpPr>
        <p:sp>
          <p:nvSpPr>
            <p:cNvPr id="47" name="Oval 46">
              <a:hlinkClick r:id="rId15" action="ppaction://hlinksldjump"/>
              <a:extLst>
                <a:ext uri="{FF2B5EF4-FFF2-40B4-BE49-F238E27FC236}">
                  <a16:creationId xmlns:a16="http://schemas.microsoft.com/office/drawing/2014/main" id="{4F153F37-710D-437D-9F84-12135282FBE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94209A4C-B568-47AD-A8E2-C02558C15313}"/>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D8EFA0FB-887D-4C45-BE09-6630EBE19991}"/>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16" action="ppaction://hlinksldjump"/>
            <a:extLst>
              <a:ext uri="{FF2B5EF4-FFF2-40B4-BE49-F238E27FC236}">
                <a16:creationId xmlns:a16="http://schemas.microsoft.com/office/drawing/2014/main" id="{8D34A372-7E8C-4F49-998B-679C14B5CE94}"/>
              </a:ext>
            </a:extLst>
          </p:cNvPr>
          <p:cNvPicPr>
            <a:picLocks noChangeAspect="1"/>
          </p:cNvPicPr>
          <p:nvPr/>
        </p:nvPicPr>
        <p:blipFill>
          <a:blip r:embed="rId17"/>
          <a:stretch>
            <a:fillRect/>
          </a:stretch>
        </p:blipFill>
        <p:spPr>
          <a:xfrm>
            <a:off x="161553" y="450732"/>
            <a:ext cx="235996" cy="227091"/>
          </a:xfrm>
          <a:prstGeom prst="rect">
            <a:avLst/>
          </a:prstGeom>
        </p:spPr>
      </p:pic>
      <p:pic>
        <p:nvPicPr>
          <p:cNvPr id="44" name="Picture 43">
            <a:hlinkClick r:id="rId18" action="ppaction://hlinksldjump"/>
            <a:extLst>
              <a:ext uri="{FF2B5EF4-FFF2-40B4-BE49-F238E27FC236}">
                <a16:creationId xmlns:a16="http://schemas.microsoft.com/office/drawing/2014/main" id="{D7AD648D-FE74-4FA4-8F68-83B68A7E58C2}"/>
              </a:ext>
            </a:extLst>
          </p:cNvPr>
          <p:cNvPicPr>
            <a:picLocks noChangeAspect="1"/>
          </p:cNvPicPr>
          <p:nvPr/>
        </p:nvPicPr>
        <p:blipFill>
          <a:blip r:embed="rId19"/>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C0514038-FF46-4F78-A589-F4572B70D24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20" action="ppaction://hlinksldjump"/>
            <a:extLst>
              <a:ext uri="{FF2B5EF4-FFF2-40B4-BE49-F238E27FC236}">
                <a16:creationId xmlns:a16="http://schemas.microsoft.com/office/drawing/2014/main" id="{A53E8BED-A72D-4524-84C2-32C6EFD6214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676" y="145807"/>
            <a:ext cx="195449" cy="195449"/>
          </a:xfrm>
          <a:prstGeom prst="rect">
            <a:avLst/>
          </a:prstGeom>
        </p:spPr>
      </p:pic>
      <p:pic>
        <p:nvPicPr>
          <p:cNvPr id="55" name="Picture 54">
            <a:hlinkClick r:id="rId23" action="ppaction://hlinksldjump"/>
            <a:extLst>
              <a:ext uri="{FF2B5EF4-FFF2-40B4-BE49-F238E27FC236}">
                <a16:creationId xmlns:a16="http://schemas.microsoft.com/office/drawing/2014/main" id="{159B077D-214E-441E-B912-DE4391F639E0}"/>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6" name="Group 55">
            <a:extLst>
              <a:ext uri="{FF2B5EF4-FFF2-40B4-BE49-F238E27FC236}">
                <a16:creationId xmlns:a16="http://schemas.microsoft.com/office/drawing/2014/main" id="{E3A12CD4-20BC-4C06-A15C-F9C1615312B3}"/>
              </a:ext>
            </a:extLst>
          </p:cNvPr>
          <p:cNvGrpSpPr/>
          <p:nvPr/>
        </p:nvGrpSpPr>
        <p:grpSpPr>
          <a:xfrm>
            <a:off x="517617" y="447810"/>
            <a:ext cx="3419884" cy="1038289"/>
            <a:chOff x="4403350" y="2045263"/>
            <a:chExt cx="3419884" cy="1038289"/>
          </a:xfrm>
        </p:grpSpPr>
        <p:pic>
          <p:nvPicPr>
            <p:cNvPr id="57" name="Picture 56">
              <a:extLst>
                <a:ext uri="{FF2B5EF4-FFF2-40B4-BE49-F238E27FC236}">
                  <a16:creationId xmlns:a16="http://schemas.microsoft.com/office/drawing/2014/main" id="{266883D2-31CE-486C-89FD-5DF527A6ED4E}"/>
                </a:ext>
              </a:extLst>
            </p:cNvPr>
            <p:cNvPicPr>
              <a:picLocks noChangeAspect="1"/>
            </p:cNvPicPr>
            <p:nvPr/>
          </p:nvPicPr>
          <p:blipFill>
            <a:blip r:embed="rId26"/>
            <a:stretch>
              <a:fillRect/>
            </a:stretch>
          </p:blipFill>
          <p:spPr>
            <a:xfrm>
              <a:off x="4403350" y="2045263"/>
              <a:ext cx="3120718" cy="1021201"/>
            </a:xfrm>
            <a:prstGeom prst="rect">
              <a:avLst/>
            </a:prstGeom>
          </p:spPr>
        </p:pic>
        <p:sp>
          <p:nvSpPr>
            <p:cNvPr id="58" name="Google Shape;92;p11">
              <a:extLst>
                <a:ext uri="{FF2B5EF4-FFF2-40B4-BE49-F238E27FC236}">
                  <a16:creationId xmlns:a16="http://schemas.microsoft.com/office/drawing/2014/main" id="{B16F6BD2-9407-4367-B429-789BA277EA6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0" name="Picture 59">
            <a:extLst>
              <a:ext uri="{FF2B5EF4-FFF2-40B4-BE49-F238E27FC236}">
                <a16:creationId xmlns:a16="http://schemas.microsoft.com/office/drawing/2014/main" id="{323C1E15-B44E-475E-959F-E2265F20CB8B}"/>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Tree>
    <p:extLst>
      <p:ext uri="{BB962C8B-B14F-4D97-AF65-F5344CB8AC3E}">
        <p14:creationId xmlns:p14="http://schemas.microsoft.com/office/powerpoint/2010/main" val="160638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p:txBody>
          <a:bodyPr/>
          <a:lstStyle/>
          <a:p>
            <a:pPr lvl="0"/>
            <a:r>
              <a:rPr lang="en-GB" dirty="0">
                <a:latin typeface="+mn-lt"/>
              </a:rPr>
              <a:t>How does this playbook work?</a:t>
            </a:r>
          </a:p>
        </p:txBody>
      </p:sp>
      <p:sp>
        <p:nvSpPr>
          <p:cNvPr id="158" name="Google Shape;158;p11"/>
          <p:cNvSpPr/>
          <p:nvPr/>
        </p:nvSpPr>
        <p:spPr>
          <a:xfrm>
            <a:off x="0" y="1727052"/>
            <a:ext cx="12192000" cy="4510297"/>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mn-lt"/>
              <a:ea typeface="Arial"/>
              <a:cs typeface="Arial"/>
              <a:sym typeface="Arial"/>
            </a:endParaRPr>
          </a:p>
        </p:txBody>
      </p:sp>
      <p:sp>
        <p:nvSpPr>
          <p:cNvPr id="160" name="Google Shape;160;p11"/>
          <p:cNvSpPr/>
          <p:nvPr/>
        </p:nvSpPr>
        <p:spPr>
          <a:xfrm>
            <a:off x="8122506" y="1398557"/>
            <a:ext cx="4069493" cy="600694"/>
          </a:xfrm>
          <a:prstGeom prst="chevron">
            <a:avLst>
              <a:gd name="adj" fmla="val 20758"/>
            </a:avLst>
          </a:prstGeom>
          <a:solidFill>
            <a:schemeClr val="bg2"/>
          </a:solidFill>
          <a:ln>
            <a:noFill/>
          </a:ln>
        </p:spPr>
        <p:txBody>
          <a:bodyPr spcFirstLastPara="1" wrap="square" lIns="68400" tIns="68400" rIns="68400" bIns="68575" anchor="ctr" anchorCtr="0">
            <a:noAutofit/>
          </a:bodyPr>
          <a:lstStyle/>
          <a:p>
            <a:pPr algn="ctr">
              <a:spcBef>
                <a:spcPts val="0"/>
              </a:spcBef>
              <a:spcAft>
                <a:spcPts val="0"/>
              </a:spcAft>
              <a:buClr>
                <a:srgbClr val="000000"/>
              </a:buClr>
              <a:buSzPts val="1600"/>
            </a:pPr>
            <a:r>
              <a:rPr lang="en-GB" sz="1600" b="1" dirty="0">
                <a:solidFill>
                  <a:srgbClr val="FFFFFF"/>
                </a:solidFill>
                <a:latin typeface="+mn-lt"/>
                <a:ea typeface="Arial"/>
                <a:cs typeface="Arial"/>
                <a:sym typeface="Arial"/>
              </a:rPr>
              <a:t>Review and utilise resources</a:t>
            </a:r>
            <a:endParaRPr lang="en-GB" sz="1400" dirty="0">
              <a:solidFill>
                <a:srgbClr val="000000"/>
              </a:solidFill>
              <a:latin typeface="+mn-lt"/>
              <a:ea typeface="Arial"/>
              <a:cs typeface="Arial"/>
              <a:sym typeface="Arial"/>
            </a:endParaRPr>
          </a:p>
        </p:txBody>
      </p:sp>
      <p:sp>
        <p:nvSpPr>
          <p:cNvPr id="161" name="Google Shape;161;p11"/>
          <p:cNvSpPr/>
          <p:nvPr/>
        </p:nvSpPr>
        <p:spPr>
          <a:xfrm>
            <a:off x="4080369" y="1398557"/>
            <a:ext cx="4204090" cy="600694"/>
          </a:xfrm>
          <a:prstGeom prst="chevron">
            <a:avLst>
              <a:gd name="adj" fmla="val 20758"/>
            </a:avLst>
          </a:prstGeom>
          <a:solidFill>
            <a:schemeClr val="bg2">
              <a:lumMod val="60000"/>
              <a:lumOff val="40000"/>
            </a:schemeClr>
          </a:solidFill>
          <a:ln>
            <a:noFill/>
          </a:ln>
        </p:spPr>
        <p:txBody>
          <a:bodyPr spcFirstLastPara="1" wrap="square" lIns="68400" tIns="68400" rIns="68400" bIns="68575" anchor="ctr" anchorCtr="0">
            <a:noAutofit/>
          </a:bodyPr>
          <a:lstStyle/>
          <a:p>
            <a:pPr algn="ctr">
              <a:spcBef>
                <a:spcPts val="0"/>
              </a:spcBef>
              <a:spcAft>
                <a:spcPts val="0"/>
              </a:spcAft>
              <a:buClr>
                <a:srgbClr val="000000"/>
              </a:buClr>
              <a:buSzPts val="1600"/>
            </a:pPr>
            <a:r>
              <a:rPr lang="en-GB" sz="1600" b="1" dirty="0">
                <a:solidFill>
                  <a:srgbClr val="FFFFFF"/>
                </a:solidFill>
                <a:latin typeface="+mn-lt"/>
                <a:ea typeface="Arial"/>
                <a:cs typeface="Arial"/>
                <a:sym typeface="Arial"/>
              </a:rPr>
              <a:t>Identify action area</a:t>
            </a:r>
            <a:endParaRPr lang="en-GB" sz="1400" dirty="0">
              <a:solidFill>
                <a:srgbClr val="000000"/>
              </a:solidFill>
              <a:latin typeface="+mn-lt"/>
              <a:ea typeface="Arial"/>
              <a:cs typeface="Arial"/>
              <a:sym typeface="Arial"/>
            </a:endParaRPr>
          </a:p>
        </p:txBody>
      </p:sp>
      <p:sp>
        <p:nvSpPr>
          <p:cNvPr id="162" name="Google Shape;162;p11"/>
          <p:cNvSpPr/>
          <p:nvPr/>
        </p:nvSpPr>
        <p:spPr>
          <a:xfrm>
            <a:off x="0" y="1398557"/>
            <a:ext cx="4218974" cy="600694"/>
          </a:xfrm>
          <a:prstGeom prst="homePlate">
            <a:avLst>
              <a:gd name="adj" fmla="val 22102"/>
            </a:avLst>
          </a:prstGeom>
          <a:solidFill>
            <a:schemeClr val="bg2">
              <a:lumMod val="20000"/>
              <a:lumOff val="80000"/>
            </a:schemeClr>
          </a:solidFill>
          <a:ln>
            <a:noFill/>
          </a:ln>
        </p:spPr>
        <p:txBody>
          <a:bodyPr spcFirstLastPara="1" wrap="square" lIns="68575" tIns="68400" rIns="36000" bIns="685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FFFFFF"/>
                </a:solidFill>
                <a:latin typeface="+mn-lt"/>
                <a:ea typeface="Arial"/>
                <a:cs typeface="Arial"/>
                <a:sym typeface="Arial"/>
              </a:rPr>
              <a:t>Choose a topic</a:t>
            </a:r>
            <a:endParaRPr sz="1600" b="1" i="0" u="none" strike="noStrike" cap="none" dirty="0">
              <a:solidFill>
                <a:srgbClr val="FFFFFF"/>
              </a:solidFill>
              <a:latin typeface="+mn-lt"/>
              <a:ea typeface="Arial"/>
              <a:cs typeface="Arial"/>
              <a:sym typeface="Arial"/>
            </a:endParaRPr>
          </a:p>
        </p:txBody>
      </p:sp>
      <p:sp>
        <p:nvSpPr>
          <p:cNvPr id="164" name="Google Shape;164;p11"/>
          <p:cNvSpPr txBox="1"/>
          <p:nvPr/>
        </p:nvSpPr>
        <p:spPr>
          <a:xfrm>
            <a:off x="161554" y="4464490"/>
            <a:ext cx="3785625" cy="1169551"/>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300"/>
              <a:buFont typeface="Arial"/>
              <a:buChar char="•"/>
            </a:pPr>
            <a:r>
              <a:rPr lang="en-GB" sz="1300" b="0" i="0" u="none" strike="noStrike" cap="none" dirty="0">
                <a:latin typeface="+mn-lt"/>
                <a:ea typeface="Arial"/>
                <a:cs typeface="Arial"/>
                <a:sym typeface="Arial"/>
              </a:rPr>
              <a:t>If you are new to the playbook, read </a:t>
            </a:r>
            <a:r>
              <a:rPr lang="en-GB" sz="1300" b="1" i="0" u="none" strike="noStrike" cap="none" dirty="0">
                <a:latin typeface="+mn-lt"/>
                <a:ea typeface="Arial"/>
                <a:cs typeface="Arial"/>
                <a:sym typeface="Arial"/>
                <a:hlinkClick r:id="rId3" action="ppaction://hlinksldjump"/>
              </a:rPr>
              <a:t>pages 7 and 8</a:t>
            </a:r>
            <a:r>
              <a:rPr lang="en-GB" sz="1300" b="1" i="0" u="none" strike="noStrike" cap="none" dirty="0">
                <a:latin typeface="+mn-lt"/>
                <a:ea typeface="Arial"/>
                <a:cs typeface="Arial"/>
                <a:sym typeface="Arial"/>
              </a:rPr>
              <a:t> </a:t>
            </a:r>
            <a:r>
              <a:rPr lang="en-GB" sz="1300" b="0" i="0" u="none" strike="noStrike" cap="none" dirty="0">
                <a:latin typeface="+mn-lt"/>
                <a:ea typeface="Arial"/>
                <a:cs typeface="Arial"/>
                <a:sym typeface="Arial"/>
              </a:rPr>
              <a:t>for background on the topics</a:t>
            </a:r>
          </a:p>
          <a:p>
            <a:pPr marL="171450" indent="-171450">
              <a:spcBef>
                <a:spcPts val="600"/>
              </a:spcBef>
              <a:spcAft>
                <a:spcPts val="0"/>
              </a:spcAft>
              <a:buClr>
                <a:schemeClr val="dk1"/>
              </a:buClr>
              <a:buSzPts val="1300"/>
              <a:buFont typeface="Arial"/>
              <a:buChar char="•"/>
            </a:pPr>
            <a:r>
              <a:rPr lang="en-GB" sz="1300" dirty="0">
                <a:solidFill>
                  <a:schemeClr val="dk1"/>
                </a:solidFill>
                <a:latin typeface="+mn-lt"/>
                <a:cs typeface="Arial"/>
                <a:sym typeface="Arial"/>
              </a:rPr>
              <a:t>On page 9 you will see </a:t>
            </a:r>
            <a:r>
              <a:rPr lang="en-GB" sz="1300" b="1" dirty="0">
                <a:solidFill>
                  <a:schemeClr val="dk1"/>
                </a:solidFill>
                <a:latin typeface="+mn-lt"/>
                <a:cs typeface="Arial"/>
                <a:sym typeface="Arial"/>
              </a:rPr>
              <a:t>three topics </a:t>
            </a:r>
            <a:r>
              <a:rPr lang="en-GB" sz="1300" dirty="0">
                <a:solidFill>
                  <a:schemeClr val="dk1"/>
                </a:solidFill>
                <a:latin typeface="+mn-lt"/>
                <a:cs typeface="Arial"/>
                <a:sym typeface="Arial"/>
              </a:rPr>
              <a:t>displayed, </a:t>
            </a:r>
            <a:r>
              <a:rPr lang="en-GB" sz="1300" b="1" dirty="0">
                <a:solidFill>
                  <a:schemeClr val="dk1"/>
                </a:solidFill>
                <a:latin typeface="+mn-lt"/>
                <a:cs typeface="Arial"/>
                <a:sym typeface="Arial"/>
              </a:rPr>
              <a:t>within which health advocates can take action </a:t>
            </a:r>
            <a:r>
              <a:rPr lang="en-GB" sz="1300" dirty="0">
                <a:solidFill>
                  <a:schemeClr val="dk1"/>
                </a:solidFill>
                <a:latin typeface="+mn-lt"/>
                <a:cs typeface="Arial"/>
                <a:sym typeface="Arial"/>
              </a:rPr>
              <a:t>for personalised healthcare</a:t>
            </a:r>
            <a:endParaRPr sz="1300" dirty="0">
              <a:solidFill>
                <a:schemeClr val="dk1"/>
              </a:solidFill>
              <a:latin typeface="+mn-lt"/>
              <a:cs typeface="Arial"/>
              <a:sym typeface="Arial"/>
            </a:endParaRPr>
          </a:p>
          <a:p>
            <a:pPr marL="171450" marR="0" lvl="0" indent="-171450" algn="l" rtl="0">
              <a:lnSpc>
                <a:spcPct val="100000"/>
              </a:lnSpc>
              <a:spcBef>
                <a:spcPts val="600"/>
              </a:spcBef>
              <a:spcAft>
                <a:spcPts val="0"/>
              </a:spcAft>
              <a:buClr>
                <a:schemeClr val="dk1"/>
              </a:buClr>
              <a:buSzPts val="1300"/>
              <a:buFont typeface="Arial"/>
              <a:buChar char="•"/>
            </a:pPr>
            <a:r>
              <a:rPr lang="en-GB" sz="1300" b="1" i="0" u="none" strike="noStrike" cap="none" dirty="0">
                <a:solidFill>
                  <a:schemeClr val="dk1"/>
                </a:solidFill>
                <a:latin typeface="+mn-lt"/>
                <a:ea typeface="Arial"/>
                <a:cs typeface="Arial"/>
                <a:sym typeface="Arial"/>
                <a:hlinkClick r:id="rId4" action="ppaction://hlinksldjump"/>
              </a:rPr>
              <a:t>Choose a </a:t>
            </a:r>
            <a:r>
              <a:rPr lang="en-GB" sz="1300" b="1" dirty="0">
                <a:solidFill>
                  <a:schemeClr val="dk1"/>
                </a:solidFill>
                <a:latin typeface="+mn-lt"/>
                <a:ea typeface="Arial"/>
                <a:cs typeface="Arial"/>
                <a:sym typeface="Arial"/>
                <a:hlinkClick r:id="rId4" action="ppaction://hlinksldjump"/>
              </a:rPr>
              <a:t>topic</a:t>
            </a:r>
            <a:r>
              <a:rPr lang="en-GB" sz="1300" b="1" i="0" u="none" strike="noStrike" cap="none" dirty="0">
                <a:solidFill>
                  <a:schemeClr val="dk1"/>
                </a:solidFill>
                <a:latin typeface="+mn-lt"/>
                <a:ea typeface="Arial"/>
                <a:cs typeface="Arial"/>
                <a:sym typeface="Arial"/>
                <a:hlinkClick r:id="rId4" action="ppaction://hlinksldjump"/>
              </a:rPr>
              <a:t> to begin </a:t>
            </a:r>
            <a:endParaRPr sz="1400" b="0" i="0" u="none" strike="noStrike" cap="none" dirty="0">
              <a:solidFill>
                <a:srgbClr val="000000"/>
              </a:solidFill>
              <a:latin typeface="+mn-lt"/>
              <a:ea typeface="Arial"/>
              <a:cs typeface="Arial"/>
              <a:sym typeface="Arial"/>
            </a:endParaRPr>
          </a:p>
        </p:txBody>
      </p:sp>
      <p:sp>
        <p:nvSpPr>
          <p:cNvPr id="165" name="Google Shape;165;p11"/>
          <p:cNvSpPr txBox="1"/>
          <p:nvPr/>
        </p:nvSpPr>
        <p:spPr>
          <a:xfrm>
            <a:off x="4108733" y="4464490"/>
            <a:ext cx="4013773" cy="156966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300"/>
              <a:buFont typeface="Arial"/>
              <a:buChar char="•"/>
            </a:pPr>
            <a:r>
              <a:rPr lang="en-GB" sz="1300" b="1" i="0" u="none" strike="noStrike" cap="none" dirty="0">
                <a:solidFill>
                  <a:schemeClr val="dk1"/>
                </a:solidFill>
                <a:latin typeface="+mn-lt"/>
                <a:ea typeface="Arial"/>
                <a:cs typeface="Arial"/>
                <a:sym typeface="Arial"/>
              </a:rPr>
              <a:t>Use the ‘Read more about…’ descriptions </a:t>
            </a:r>
            <a:r>
              <a:rPr lang="en-GB" sz="1300" b="0" i="0" u="none" strike="noStrike" cap="none" dirty="0">
                <a:solidFill>
                  <a:schemeClr val="dk1"/>
                </a:solidFill>
                <a:latin typeface="+mn-lt"/>
                <a:ea typeface="Arial"/>
                <a:cs typeface="Arial"/>
                <a:sym typeface="Arial"/>
              </a:rPr>
              <a:t>and choose the one that best </a:t>
            </a:r>
            <a:r>
              <a:rPr lang="en-GB" sz="1300" b="1" i="0" u="none" strike="noStrike" cap="none" dirty="0">
                <a:solidFill>
                  <a:schemeClr val="dk1"/>
                </a:solidFill>
                <a:latin typeface="+mn-lt"/>
                <a:ea typeface="Arial"/>
                <a:cs typeface="Arial"/>
                <a:sym typeface="Arial"/>
              </a:rPr>
              <a:t>describes your current need or interest</a:t>
            </a:r>
            <a:endParaRPr lang="en-GB" sz="1300" i="0" u="none" strike="noStrike" cap="none" dirty="0">
              <a:solidFill>
                <a:schemeClr val="dk1"/>
              </a:solidFill>
              <a:latin typeface="+mn-lt"/>
              <a:ea typeface="Arial"/>
              <a:cs typeface="Arial"/>
              <a:sym typeface="Arial"/>
            </a:endParaRPr>
          </a:p>
          <a:p>
            <a:pPr marL="171450" marR="0" lvl="0" indent="-171450" algn="l" rtl="0">
              <a:lnSpc>
                <a:spcPct val="100000"/>
              </a:lnSpc>
              <a:spcBef>
                <a:spcPts val="600"/>
              </a:spcBef>
              <a:spcAft>
                <a:spcPts val="0"/>
              </a:spcAft>
              <a:buClr>
                <a:schemeClr val="dk1"/>
              </a:buClr>
              <a:buSzPts val="1300"/>
              <a:buFont typeface="Arial"/>
              <a:buChar char="•"/>
            </a:pPr>
            <a:r>
              <a:rPr lang="en-GB" sz="1300" dirty="0">
                <a:solidFill>
                  <a:schemeClr val="dk1"/>
                </a:solidFill>
                <a:latin typeface="+mn-lt"/>
                <a:cs typeface="Arial"/>
                <a:sym typeface="Arial"/>
              </a:rPr>
              <a:t>For each description, there are 1-4 example</a:t>
            </a:r>
            <a:r>
              <a:rPr lang="en-GB" sz="1300" dirty="0">
                <a:solidFill>
                  <a:schemeClr val="dk1"/>
                </a:solidFill>
                <a:latin typeface="+mn-lt"/>
                <a:ea typeface="Arial"/>
                <a:cs typeface="Arial"/>
                <a:sym typeface="Arial"/>
              </a:rPr>
              <a:t> implementation activities that you can carry out </a:t>
            </a:r>
            <a:endParaRPr sz="1400" i="0" u="none" strike="noStrike" cap="none" dirty="0">
              <a:solidFill>
                <a:srgbClr val="000000"/>
              </a:solidFill>
              <a:latin typeface="+mn-lt"/>
              <a:ea typeface="Arial"/>
              <a:cs typeface="Arial"/>
              <a:sym typeface="Arial"/>
            </a:endParaRPr>
          </a:p>
        </p:txBody>
      </p:sp>
      <p:sp>
        <p:nvSpPr>
          <p:cNvPr id="166" name="Google Shape;166;p11"/>
          <p:cNvSpPr txBox="1"/>
          <p:nvPr/>
        </p:nvSpPr>
        <p:spPr>
          <a:xfrm>
            <a:off x="8237074" y="4464490"/>
            <a:ext cx="3840357" cy="1569660"/>
          </a:xfrm>
          <a:prstGeom prst="rect">
            <a:avLst/>
          </a:prstGeom>
          <a:noFill/>
          <a:ln>
            <a:noFill/>
          </a:ln>
        </p:spPr>
        <p:txBody>
          <a:bodyPr spcFirstLastPara="1" wrap="square" lIns="91425" tIns="45700" rIns="91425" bIns="45700" anchor="t" anchorCtr="0">
            <a:noAutofit/>
          </a:bodyPr>
          <a:lstStyle/>
          <a:p>
            <a:pPr marL="171450" lvl="0" indent="-171450">
              <a:spcBef>
                <a:spcPts val="0"/>
              </a:spcBef>
              <a:spcAft>
                <a:spcPts val="0"/>
              </a:spcAft>
              <a:buClr>
                <a:schemeClr val="dk1"/>
              </a:buClr>
              <a:buSzPts val="1300"/>
              <a:buFont typeface="Arial"/>
              <a:buChar char="•"/>
            </a:pPr>
            <a:r>
              <a:rPr lang="en-GB" sz="1300" b="1" i="0" u="none" strike="noStrike" cap="none" dirty="0">
                <a:solidFill>
                  <a:schemeClr val="dk1"/>
                </a:solidFill>
                <a:latin typeface="+mn-lt"/>
                <a:ea typeface="Arial"/>
                <a:cs typeface="Arial"/>
                <a:sym typeface="Arial"/>
              </a:rPr>
              <a:t>Click on each implementation activity </a:t>
            </a:r>
            <a:r>
              <a:rPr lang="en-GB" sz="1300" dirty="0">
                <a:solidFill>
                  <a:schemeClr val="dk1"/>
                </a:solidFill>
                <a:latin typeface="+mn-lt"/>
                <a:ea typeface="Arial"/>
                <a:cs typeface="Arial"/>
                <a:sym typeface="Arial"/>
              </a:rPr>
              <a:t>to</a:t>
            </a:r>
            <a:r>
              <a:rPr lang="en-GB" sz="1300" b="0" i="0" u="none" strike="noStrike" cap="none" dirty="0">
                <a:solidFill>
                  <a:schemeClr val="dk1"/>
                </a:solidFill>
                <a:latin typeface="+mn-lt"/>
                <a:ea typeface="Arial"/>
                <a:cs typeface="Arial"/>
                <a:sym typeface="Arial"/>
              </a:rPr>
              <a:t> reveal </a:t>
            </a:r>
            <a:r>
              <a:rPr lang="en-GB" sz="1300" dirty="0">
                <a:solidFill>
                  <a:schemeClr val="dk1"/>
                </a:solidFill>
                <a:latin typeface="+mn-lt"/>
                <a:ea typeface="Arial"/>
                <a:cs typeface="Arial"/>
                <a:sym typeface="Arial"/>
              </a:rPr>
              <a:t>guidance and tools, and best practice examples you can use to improve understanding of, and access to, personalised healthcare options for that topic</a:t>
            </a:r>
            <a:endParaRPr sz="1400" b="0" i="0" u="none" strike="noStrike" cap="none" dirty="0">
              <a:solidFill>
                <a:srgbClr val="000000"/>
              </a:solidFill>
              <a:latin typeface="+mn-lt"/>
              <a:ea typeface="Arial"/>
              <a:cs typeface="Arial"/>
              <a:sym typeface="Arial"/>
            </a:endParaRPr>
          </a:p>
          <a:p>
            <a:pPr marL="171450" marR="0" lvl="0" indent="-171450" algn="l" rtl="0">
              <a:lnSpc>
                <a:spcPct val="100000"/>
              </a:lnSpc>
              <a:spcBef>
                <a:spcPts val="600"/>
              </a:spcBef>
              <a:spcAft>
                <a:spcPts val="0"/>
              </a:spcAft>
              <a:buClr>
                <a:schemeClr val="dk1"/>
              </a:buClr>
              <a:buSzPts val="1300"/>
              <a:buFont typeface="Arial"/>
              <a:buChar char="•"/>
            </a:pPr>
            <a:r>
              <a:rPr lang="en-GB" sz="1300" b="0" i="0" u="none" strike="noStrike" cap="none" dirty="0">
                <a:solidFill>
                  <a:schemeClr val="dk1"/>
                </a:solidFill>
                <a:latin typeface="+mn-lt"/>
                <a:ea typeface="Arial"/>
                <a:cs typeface="Arial"/>
                <a:sym typeface="Arial"/>
              </a:rPr>
              <a:t>Click on the links to access supporting</a:t>
            </a:r>
            <a:r>
              <a:rPr lang="en-GB" sz="1300" b="1" i="0" u="none" strike="noStrike" cap="none" dirty="0">
                <a:solidFill>
                  <a:schemeClr val="dk1"/>
                </a:solidFill>
                <a:latin typeface="+mn-lt"/>
                <a:ea typeface="Arial"/>
                <a:cs typeface="Arial"/>
                <a:sym typeface="Arial"/>
              </a:rPr>
              <a:t> tools and resources</a:t>
            </a:r>
            <a:endParaRPr sz="1400" b="0" i="0" u="none" strike="noStrike" cap="none" dirty="0">
              <a:solidFill>
                <a:srgbClr val="000000"/>
              </a:solidFill>
              <a:latin typeface="+mn-lt"/>
              <a:ea typeface="Arial"/>
              <a:cs typeface="Arial"/>
              <a:sym typeface="Arial"/>
            </a:endParaRPr>
          </a:p>
        </p:txBody>
      </p:sp>
      <p:sp>
        <p:nvSpPr>
          <p:cNvPr id="17" name="Oval 16">
            <a:extLst>
              <a:ext uri="{FF2B5EF4-FFF2-40B4-BE49-F238E27FC236}">
                <a16:creationId xmlns:a16="http://schemas.microsoft.com/office/drawing/2014/main" id="{11CB928E-8763-49F0-AB26-CEDA17013796}"/>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Home">
            <a:hlinkClick r:id="rId5" action="ppaction://hlinksldjump"/>
            <a:extLst>
              <a:ext uri="{FF2B5EF4-FFF2-40B4-BE49-F238E27FC236}">
                <a16:creationId xmlns:a16="http://schemas.microsoft.com/office/drawing/2014/main" id="{09FDECD3-C372-4876-8D4E-7FF9EA5E6DA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826" y="138034"/>
            <a:ext cx="195449" cy="195449"/>
          </a:xfrm>
          <a:prstGeom prst="rect">
            <a:avLst/>
          </a:prstGeom>
        </p:spPr>
      </p:pic>
      <p:pic>
        <p:nvPicPr>
          <p:cNvPr id="2" name="Picture 1">
            <a:extLst>
              <a:ext uri="{FF2B5EF4-FFF2-40B4-BE49-F238E27FC236}">
                <a16:creationId xmlns:a16="http://schemas.microsoft.com/office/drawing/2014/main" id="{A2CD4A68-EAF5-45CA-BA52-EB810AC6EB21}"/>
              </a:ext>
            </a:extLst>
          </p:cNvPr>
          <p:cNvPicPr>
            <a:picLocks noChangeAspect="1"/>
          </p:cNvPicPr>
          <p:nvPr/>
        </p:nvPicPr>
        <p:blipFill>
          <a:blip r:embed="rId8"/>
          <a:stretch>
            <a:fillRect/>
          </a:stretch>
        </p:blipFill>
        <p:spPr>
          <a:xfrm>
            <a:off x="361781" y="2296020"/>
            <a:ext cx="3494638" cy="1974911"/>
          </a:xfrm>
          <a:prstGeom prst="rect">
            <a:avLst/>
          </a:prstGeom>
        </p:spPr>
      </p:pic>
      <p:pic>
        <p:nvPicPr>
          <p:cNvPr id="19" name="Picture 18">
            <a:hlinkClick r:id="rId9" action="ppaction://hlinksldjump"/>
            <a:extLst>
              <a:ext uri="{FF2B5EF4-FFF2-40B4-BE49-F238E27FC236}">
                <a16:creationId xmlns:a16="http://schemas.microsoft.com/office/drawing/2014/main" id="{6FF8AE3C-E6FF-41CE-9638-1F263667FD17}"/>
              </a:ext>
            </a:extLst>
          </p:cNvPr>
          <p:cNvPicPr>
            <a:picLocks noChangeAspect="1"/>
          </p:cNvPicPr>
          <p:nvPr/>
        </p:nvPicPr>
        <p:blipFill>
          <a:blip r:embed="rId10"/>
          <a:stretch>
            <a:fillRect/>
          </a:stretch>
        </p:blipFill>
        <p:spPr>
          <a:xfrm>
            <a:off x="153526" y="697832"/>
            <a:ext cx="271618" cy="365126"/>
          </a:xfrm>
          <a:prstGeom prst="rect">
            <a:avLst/>
          </a:prstGeom>
        </p:spPr>
      </p:pic>
      <p:pic>
        <p:nvPicPr>
          <p:cNvPr id="20" name="Picture 19">
            <a:hlinkClick r:id="rId4" action="ppaction://hlinksldjump"/>
            <a:extLst>
              <a:ext uri="{FF2B5EF4-FFF2-40B4-BE49-F238E27FC236}">
                <a16:creationId xmlns:a16="http://schemas.microsoft.com/office/drawing/2014/main" id="{DE2E1FBA-7EEF-4A05-A8C1-913865FD66DA}"/>
              </a:ext>
            </a:extLst>
          </p:cNvPr>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20000" contrast="40000"/>
                    </a14:imgEffect>
                  </a14:imgLayer>
                </a14:imgProps>
              </a:ext>
            </a:extLst>
          </a:blip>
          <a:stretch>
            <a:fillRect/>
          </a:stretch>
        </p:blipFill>
        <p:spPr>
          <a:xfrm>
            <a:off x="175790" y="434084"/>
            <a:ext cx="227091" cy="231543"/>
          </a:xfrm>
          <a:prstGeom prst="rect">
            <a:avLst/>
          </a:prstGeom>
        </p:spPr>
      </p:pic>
      <p:pic>
        <p:nvPicPr>
          <p:cNvPr id="5" name="Picture 4">
            <a:extLst>
              <a:ext uri="{FF2B5EF4-FFF2-40B4-BE49-F238E27FC236}">
                <a16:creationId xmlns:a16="http://schemas.microsoft.com/office/drawing/2014/main" id="{A0B41646-8897-4517-965F-96F018732FDE}"/>
              </a:ext>
            </a:extLst>
          </p:cNvPr>
          <p:cNvPicPr>
            <a:picLocks noChangeAspect="1"/>
          </p:cNvPicPr>
          <p:nvPr/>
        </p:nvPicPr>
        <p:blipFill>
          <a:blip r:embed="rId13"/>
          <a:stretch>
            <a:fillRect/>
          </a:stretch>
        </p:blipFill>
        <p:spPr>
          <a:xfrm>
            <a:off x="4368573" y="2304028"/>
            <a:ext cx="3505755" cy="1972674"/>
          </a:xfrm>
          <a:prstGeom prst="rect">
            <a:avLst/>
          </a:prstGeom>
        </p:spPr>
      </p:pic>
      <p:pic>
        <p:nvPicPr>
          <p:cNvPr id="6" name="Picture 5">
            <a:extLst>
              <a:ext uri="{FF2B5EF4-FFF2-40B4-BE49-F238E27FC236}">
                <a16:creationId xmlns:a16="http://schemas.microsoft.com/office/drawing/2014/main" id="{CD4DD5F3-62E3-44B6-AF67-C4DA864D6334}"/>
              </a:ext>
            </a:extLst>
          </p:cNvPr>
          <p:cNvPicPr>
            <a:picLocks noChangeAspect="1"/>
          </p:cNvPicPr>
          <p:nvPr/>
        </p:nvPicPr>
        <p:blipFill>
          <a:blip r:embed="rId14"/>
          <a:stretch>
            <a:fillRect/>
          </a:stretch>
        </p:blipFill>
        <p:spPr>
          <a:xfrm>
            <a:off x="8386482" y="2304028"/>
            <a:ext cx="3522334" cy="1980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61665"/>
          </a:xfrm>
          <a:prstGeom prst="rect">
            <a:avLst/>
          </a:prstGeom>
        </p:spPr>
        <p:txBody>
          <a:bodyPr wrap="square">
            <a:spAutoFit/>
          </a:bodyPr>
          <a:lstStyle/>
          <a:p>
            <a:pPr marL="172800" lvl="0">
              <a:spcBef>
                <a:spcPts val="0"/>
              </a:spcBef>
              <a:spcAft>
                <a:spcPts val="0"/>
              </a:spcAft>
              <a:buClr>
                <a:srgbClr val="47A3FF"/>
              </a:buClr>
              <a:buSzPct val="100000"/>
            </a:pPr>
            <a:endParaRPr lang="en-GB" sz="1200" dirty="0">
              <a:solidFill>
                <a:srgbClr val="000000"/>
              </a:solidFill>
              <a:latin typeface="+mn-lt"/>
              <a:cs typeface="Arial"/>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458DF4"/>
            </a:solidFill>
            <a:prstDash val="solid"/>
            <a:round/>
            <a:headEnd type="none" w="sm" len="sm"/>
            <a:tailEnd type="none" w="sm" len="sm"/>
          </a:ln>
        </p:spPr>
      </p:cxnSp>
      <p:pic>
        <p:nvPicPr>
          <p:cNvPr id="4" name="Google Shape;475;p34" descr="A picture containing drawing&#10;&#10;Description automatically generated">
            <a:extLst>
              <a:ext uri="{FF2B5EF4-FFF2-40B4-BE49-F238E27FC236}">
                <a16:creationId xmlns:a16="http://schemas.microsoft.com/office/drawing/2014/main" id="{C419D2F0-067C-442E-9DDB-5B1CF85A0B6A}"/>
              </a:ext>
            </a:extLst>
          </p:cNvPr>
          <p:cNvPicPr preferRelativeResize="0"/>
          <p:nvPr/>
        </p:nvPicPr>
        <p:blipFill rotWithShape="1">
          <a:blip r:embed="rId2">
            <a:alphaModFix/>
          </a:blip>
          <a:srcRect b="19762"/>
          <a:stretch/>
        </p:blipFill>
        <p:spPr>
          <a:xfrm>
            <a:off x="661704" y="662187"/>
            <a:ext cx="680208" cy="545765"/>
          </a:xfrm>
          <a:prstGeom prst="rect">
            <a:avLst/>
          </a:prstGeom>
          <a:noFill/>
          <a:ln>
            <a:noFill/>
          </a:ln>
        </p:spPr>
      </p:pic>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458DF4"/>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458DF4"/>
                </a:solidFill>
                <a:latin typeface="+mn-lt"/>
                <a:cs typeface="Arial"/>
                <a:sym typeface="Arial"/>
              </a:rPr>
              <a:t>Who benefits?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Policy makers </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Regulators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Payers</a:t>
            </a:r>
          </a:p>
          <a:p>
            <a:pPr marL="285750" indent="-285750" eaLnBrk="1" fontAlgn="auto" hangingPunct="1">
              <a:spcBef>
                <a:spcPts val="0"/>
              </a:spcBef>
              <a:spcAft>
                <a:spcPts val="0"/>
              </a:spcAft>
              <a:buClr>
                <a:srgbClr val="458DF4"/>
              </a:buClr>
              <a:buSzPts val="1400"/>
              <a:buFont typeface="Arial" panose="020B0604020202020204" pitchFamily="34" charset="0"/>
              <a:buChar char="•"/>
            </a:pPr>
            <a:r>
              <a:rPr lang="en-GB" sz="1300" kern="0" dirty="0">
                <a:latin typeface="+mn-lt"/>
                <a:cs typeface="Arial"/>
                <a:sym typeface="Arial"/>
              </a:rPr>
              <a:t>Healthcare providers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458DF4"/>
          </a:solidFill>
          <a:ln w="28575">
            <a:solidFill>
              <a:srgbClr val="458DF4"/>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mn-lt"/>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Advocating for and providing input to define key performance indicators for personalised healthcare that matter to people affected by conditions incl. e.g. quality of life or reported outcomes to track and improve quality of care delivered</a:t>
            </a: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32" name="TextBox 31">
            <a:hlinkClick r:id="rId5" action="ppaction://hlinksldjump"/>
            <a:extLst>
              <a:ext uri="{FF2B5EF4-FFF2-40B4-BE49-F238E27FC236}">
                <a16:creationId xmlns:a16="http://schemas.microsoft.com/office/drawing/2014/main" id="{B6BB5A82-EF6E-419A-B244-7026E88B4C4D}"/>
              </a:ext>
            </a:extLst>
          </p:cNvPr>
          <p:cNvSpPr txBox="1"/>
          <p:nvPr/>
        </p:nvSpPr>
        <p:spPr>
          <a:xfrm>
            <a:off x="6646867" y="1800912"/>
            <a:ext cx="2449691" cy="276999"/>
          </a:xfrm>
          <a:prstGeom prst="rect">
            <a:avLst/>
          </a:prstGeom>
          <a:noFill/>
        </p:spPr>
        <p:txBody>
          <a:bodyPr wrap="square" rtlCol="0">
            <a:spAutoFit/>
          </a:bodyPr>
          <a:lstStyle/>
          <a:p>
            <a:r>
              <a:rPr lang="en-GB" sz="1200" b="1" dirty="0">
                <a:solidFill>
                  <a:srgbClr val="458DF4"/>
                </a:solidFill>
                <a:latin typeface="+mn-lt"/>
              </a:rPr>
              <a:t>BEST PRACTICE EXAMPLES</a:t>
            </a:r>
          </a:p>
        </p:txBody>
      </p:sp>
      <p:sp>
        <p:nvSpPr>
          <p:cNvPr id="34" name="TextBox 33">
            <a:hlinkClick r:id="rId6" action="ppaction://hlinksldjump"/>
            <a:extLst>
              <a:ext uri="{FF2B5EF4-FFF2-40B4-BE49-F238E27FC236}">
                <a16:creationId xmlns:a16="http://schemas.microsoft.com/office/drawing/2014/main" id="{AC850D56-9879-48D4-8E5B-78A57D4817FC}"/>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458DF4"/>
                </a:solidFill>
                <a:latin typeface="+mn-lt"/>
              </a:rPr>
              <a:t>GUIDANCE AND TOOLS</a:t>
            </a:r>
          </a:p>
        </p:txBody>
      </p:sp>
      <p:sp>
        <p:nvSpPr>
          <p:cNvPr id="45" name="Rectangle 44">
            <a:hlinkClick r:id="rId7" action="ppaction://hlinksldjump"/>
            <a:extLst>
              <a:ext uri="{FF2B5EF4-FFF2-40B4-BE49-F238E27FC236}">
                <a16:creationId xmlns:a16="http://schemas.microsoft.com/office/drawing/2014/main" id="{DD5211F3-A6BB-4DFD-8720-C1492F9D48C1}"/>
              </a:ext>
            </a:extLst>
          </p:cNvPr>
          <p:cNvSpPr/>
          <p:nvPr/>
        </p:nvSpPr>
        <p:spPr>
          <a:xfrm>
            <a:off x="126000" y="2271485"/>
            <a:ext cx="304022" cy="309766"/>
          </a:xfrm>
          <a:prstGeom prst="rect">
            <a:avLst/>
          </a:prstGeom>
          <a:solidFill>
            <a:srgbClr val="458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36" name="Title 4">
            <a:extLst>
              <a:ext uri="{FF2B5EF4-FFF2-40B4-BE49-F238E27FC236}">
                <a16:creationId xmlns:a16="http://schemas.microsoft.com/office/drawing/2014/main" id="{59FB2E90-69E3-4800-B6F1-A24C9ACC3E39}"/>
              </a:ext>
            </a:extLst>
          </p:cNvPr>
          <p:cNvSpPr txBox="1">
            <a:spLocks/>
          </p:cNvSpPr>
          <p:nvPr/>
        </p:nvSpPr>
        <p:spPr>
          <a:xfrm>
            <a:off x="3826400" y="420308"/>
            <a:ext cx="6928954"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400" kern="0" dirty="0">
                <a:latin typeface="+mn-lt"/>
              </a:rPr>
              <a:t>Tracking quality of care and outcomes for </a:t>
            </a:r>
            <a:r>
              <a:rPr lang="en-GB" sz="2400" dirty="0"/>
              <a:t>people affected by health </a:t>
            </a:r>
            <a:r>
              <a:rPr lang="en-GB" sz="2400" kern="0" dirty="0">
                <a:latin typeface="+mn-lt"/>
              </a:rPr>
              <a:t>conditions</a:t>
            </a:r>
          </a:p>
        </p:txBody>
      </p:sp>
      <p:sp>
        <p:nvSpPr>
          <p:cNvPr id="41" name="TextBox 40">
            <a:extLst>
              <a:ext uri="{FF2B5EF4-FFF2-40B4-BE49-F238E27FC236}">
                <a16:creationId xmlns:a16="http://schemas.microsoft.com/office/drawing/2014/main" id="{6C88D379-EA8C-4708-892E-98438AD458EB}"/>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6" name="Group 45">
            <a:extLst>
              <a:ext uri="{FF2B5EF4-FFF2-40B4-BE49-F238E27FC236}">
                <a16:creationId xmlns:a16="http://schemas.microsoft.com/office/drawing/2014/main" id="{5E4FB33C-D71B-4E9E-85FC-61AD909B6427}"/>
              </a:ext>
            </a:extLst>
          </p:cNvPr>
          <p:cNvGrpSpPr/>
          <p:nvPr/>
        </p:nvGrpSpPr>
        <p:grpSpPr>
          <a:xfrm>
            <a:off x="11313026" y="6458695"/>
            <a:ext cx="288000" cy="288000"/>
            <a:chOff x="8612267" y="5218900"/>
            <a:chExt cx="288000" cy="288000"/>
          </a:xfrm>
        </p:grpSpPr>
        <p:sp>
          <p:nvSpPr>
            <p:cNvPr id="47" name="Oval 46">
              <a:hlinkClick r:id="rId8" action="ppaction://hlinksldjump"/>
              <a:extLst>
                <a:ext uri="{FF2B5EF4-FFF2-40B4-BE49-F238E27FC236}">
                  <a16:creationId xmlns:a16="http://schemas.microsoft.com/office/drawing/2014/main" id="{4F153F37-710D-437D-9F84-12135282FBE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94209A4C-B568-47AD-A8E2-C02558C15313}"/>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Straight Connector 42">
            <a:extLst>
              <a:ext uri="{FF2B5EF4-FFF2-40B4-BE49-F238E27FC236}">
                <a16:creationId xmlns:a16="http://schemas.microsoft.com/office/drawing/2014/main" id="{D8EFA0FB-887D-4C45-BE09-6630EBE19991}"/>
              </a:ext>
            </a:extLst>
          </p:cNvPr>
          <p:cNvCxnSpPr/>
          <p:nvPr/>
        </p:nvCxnSpPr>
        <p:spPr>
          <a:xfrm>
            <a:off x="6746787" y="2105418"/>
            <a:ext cx="2052000" cy="0"/>
          </a:xfrm>
          <a:prstGeom prst="line">
            <a:avLst/>
          </a:prstGeom>
          <a:ln w="19050">
            <a:solidFill>
              <a:srgbClr val="458DF4"/>
            </a:solidFill>
          </a:ln>
        </p:spPr>
        <p:style>
          <a:lnRef idx="1">
            <a:schemeClr val="accent1"/>
          </a:lnRef>
          <a:fillRef idx="0">
            <a:schemeClr val="accent1"/>
          </a:fillRef>
          <a:effectRef idx="0">
            <a:schemeClr val="accent1"/>
          </a:effectRef>
          <a:fontRef idx="minor">
            <a:schemeClr val="tx1"/>
          </a:fontRef>
        </p:style>
      </p:cxnSp>
      <p:pic>
        <p:nvPicPr>
          <p:cNvPr id="35" name="Picture 34">
            <a:hlinkClick r:id="rId9" action="ppaction://hlinksldjump"/>
            <a:extLst>
              <a:ext uri="{FF2B5EF4-FFF2-40B4-BE49-F238E27FC236}">
                <a16:creationId xmlns:a16="http://schemas.microsoft.com/office/drawing/2014/main" id="{8D34A372-7E8C-4F49-998B-679C14B5CE94}"/>
              </a:ext>
            </a:extLst>
          </p:cNvPr>
          <p:cNvPicPr>
            <a:picLocks noChangeAspect="1"/>
          </p:cNvPicPr>
          <p:nvPr/>
        </p:nvPicPr>
        <p:blipFill>
          <a:blip r:embed="rId10"/>
          <a:stretch>
            <a:fillRect/>
          </a:stretch>
        </p:blipFill>
        <p:spPr>
          <a:xfrm>
            <a:off x="161553" y="450732"/>
            <a:ext cx="235996" cy="227091"/>
          </a:xfrm>
          <a:prstGeom prst="rect">
            <a:avLst/>
          </a:prstGeom>
        </p:spPr>
      </p:pic>
      <p:pic>
        <p:nvPicPr>
          <p:cNvPr id="44" name="Picture 43">
            <a:hlinkClick r:id="rId11" action="ppaction://hlinksldjump"/>
            <a:extLst>
              <a:ext uri="{FF2B5EF4-FFF2-40B4-BE49-F238E27FC236}">
                <a16:creationId xmlns:a16="http://schemas.microsoft.com/office/drawing/2014/main" id="{D7AD648D-FE74-4FA4-8F68-83B68A7E58C2}"/>
              </a:ext>
            </a:extLst>
          </p:cNvPr>
          <p:cNvPicPr>
            <a:picLocks noChangeAspect="1"/>
          </p:cNvPicPr>
          <p:nvPr/>
        </p:nvPicPr>
        <p:blipFill>
          <a:blip r:embed="rId12"/>
          <a:stretch>
            <a:fillRect/>
          </a:stretch>
        </p:blipFill>
        <p:spPr>
          <a:xfrm>
            <a:off x="143742" y="1039387"/>
            <a:ext cx="271618" cy="365126"/>
          </a:xfrm>
          <a:prstGeom prst="rect">
            <a:avLst/>
          </a:prstGeom>
        </p:spPr>
      </p:pic>
      <p:sp>
        <p:nvSpPr>
          <p:cNvPr id="51" name="Oval 50">
            <a:extLst>
              <a:ext uri="{FF2B5EF4-FFF2-40B4-BE49-F238E27FC236}">
                <a16:creationId xmlns:a16="http://schemas.microsoft.com/office/drawing/2014/main" id="{C0514038-FF46-4F78-A589-F4572B70D24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53" descr="Home">
            <a:hlinkClick r:id="rId13" action="ppaction://hlinksldjump"/>
            <a:extLst>
              <a:ext uri="{FF2B5EF4-FFF2-40B4-BE49-F238E27FC236}">
                <a16:creationId xmlns:a16="http://schemas.microsoft.com/office/drawing/2014/main" id="{A53E8BED-A72D-4524-84C2-32C6EFD6214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6676" y="145807"/>
            <a:ext cx="195449" cy="195449"/>
          </a:xfrm>
          <a:prstGeom prst="rect">
            <a:avLst/>
          </a:prstGeom>
        </p:spPr>
      </p:pic>
      <p:pic>
        <p:nvPicPr>
          <p:cNvPr id="55" name="Picture 54">
            <a:hlinkClick r:id="rId16" action="ppaction://hlinksldjump"/>
            <a:extLst>
              <a:ext uri="{FF2B5EF4-FFF2-40B4-BE49-F238E27FC236}">
                <a16:creationId xmlns:a16="http://schemas.microsoft.com/office/drawing/2014/main" id="{159B077D-214E-441E-B912-DE4391F639E0}"/>
              </a:ext>
            </a:extLst>
          </p:cNvPr>
          <p:cNvPicPr>
            <a:picLocks noChangeAspect="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6" name="Group 55">
            <a:extLst>
              <a:ext uri="{FF2B5EF4-FFF2-40B4-BE49-F238E27FC236}">
                <a16:creationId xmlns:a16="http://schemas.microsoft.com/office/drawing/2014/main" id="{E3A12CD4-20BC-4C06-A15C-F9C1615312B3}"/>
              </a:ext>
            </a:extLst>
          </p:cNvPr>
          <p:cNvGrpSpPr/>
          <p:nvPr/>
        </p:nvGrpSpPr>
        <p:grpSpPr>
          <a:xfrm>
            <a:off x="517617" y="447810"/>
            <a:ext cx="3419884" cy="1038289"/>
            <a:chOff x="4403350" y="2045263"/>
            <a:chExt cx="3419884" cy="1038289"/>
          </a:xfrm>
        </p:grpSpPr>
        <p:pic>
          <p:nvPicPr>
            <p:cNvPr id="57" name="Picture 56">
              <a:extLst>
                <a:ext uri="{FF2B5EF4-FFF2-40B4-BE49-F238E27FC236}">
                  <a16:creationId xmlns:a16="http://schemas.microsoft.com/office/drawing/2014/main" id="{266883D2-31CE-486C-89FD-5DF527A6ED4E}"/>
                </a:ext>
              </a:extLst>
            </p:cNvPr>
            <p:cNvPicPr>
              <a:picLocks noChangeAspect="1"/>
            </p:cNvPicPr>
            <p:nvPr/>
          </p:nvPicPr>
          <p:blipFill>
            <a:blip r:embed="rId19"/>
            <a:stretch>
              <a:fillRect/>
            </a:stretch>
          </p:blipFill>
          <p:spPr>
            <a:xfrm>
              <a:off x="4403350" y="2045263"/>
              <a:ext cx="3120718" cy="1021201"/>
            </a:xfrm>
            <a:prstGeom prst="rect">
              <a:avLst/>
            </a:prstGeom>
          </p:spPr>
        </p:pic>
        <p:sp>
          <p:nvSpPr>
            <p:cNvPr id="58" name="Google Shape;92;p11">
              <a:extLst>
                <a:ext uri="{FF2B5EF4-FFF2-40B4-BE49-F238E27FC236}">
                  <a16:creationId xmlns:a16="http://schemas.microsoft.com/office/drawing/2014/main" id="{B16F6BD2-9407-4367-B429-789BA277EA62}"/>
                </a:ext>
              </a:extLst>
            </p:cNvPr>
            <p:cNvSpPr/>
            <p:nvPr/>
          </p:nvSpPr>
          <p:spPr>
            <a:xfrm>
              <a:off x="4702516" y="2058656"/>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grpSp>
      <p:pic>
        <p:nvPicPr>
          <p:cNvPr id="60" name="Picture 59">
            <a:extLst>
              <a:ext uri="{FF2B5EF4-FFF2-40B4-BE49-F238E27FC236}">
                <a16:creationId xmlns:a16="http://schemas.microsoft.com/office/drawing/2014/main" id="{323C1E15-B44E-475E-959F-E2265F20CB8B}"/>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816783" y="581268"/>
            <a:ext cx="730797" cy="754283"/>
          </a:xfrm>
          <a:prstGeom prst="rect">
            <a:avLst/>
          </a:prstGeom>
        </p:spPr>
      </p:pic>
      <p:sp>
        <p:nvSpPr>
          <p:cNvPr id="39" name="TextBox 38">
            <a:extLst>
              <a:ext uri="{FF2B5EF4-FFF2-40B4-BE49-F238E27FC236}">
                <a16:creationId xmlns:a16="http://schemas.microsoft.com/office/drawing/2014/main" id="{54AAB766-8961-4268-8E97-04213244DD49}"/>
              </a:ext>
            </a:extLst>
          </p:cNvPr>
          <p:cNvSpPr txBox="1"/>
          <p:nvPr/>
        </p:nvSpPr>
        <p:spPr>
          <a:xfrm>
            <a:off x="4549000" y="2496388"/>
            <a:ext cx="6148386" cy="3093154"/>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ts val="0"/>
              </a:spcAft>
              <a:buClr>
                <a:srgbClr val="FFC72C"/>
              </a:buClr>
              <a:buSzPct val="1000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rPr>
              <a:t>Examples of successful translation of personalised medicine research</a:t>
            </a:r>
          </a:p>
          <a:p>
            <a:pPr marL="0" marR="0" lvl="0" indent="0" algn="l" defTabSz="914400" rtl="0" eaLnBrk="0" fontAlgn="base" latinLnBrk="0" hangingPunct="0">
              <a:lnSpc>
                <a:spcPct val="100000"/>
              </a:lnSpc>
              <a:spcBef>
                <a:spcPts val="0"/>
              </a:spcBef>
              <a:spcAft>
                <a:spcPts val="0"/>
              </a:spcAft>
              <a:buClr>
                <a:srgbClr val="FFC72C"/>
              </a:buClr>
              <a:buSzPct val="100000"/>
              <a:buFontTx/>
              <a:buNone/>
              <a:tabLst/>
              <a:defRPr/>
            </a:pPr>
            <a:endParaRPr kumimoji="0" lang="en-GB" sz="1200" b="1"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71450" marR="0" lvl="0" indent="-171450" algn="l" defTabSz="914400" rtl="0" eaLnBrk="0" fontAlgn="base" latinLnBrk="0" hangingPunct="0">
              <a:lnSpc>
                <a:spcPct val="100000"/>
              </a:lnSpc>
              <a:spcBef>
                <a:spcPts val="0"/>
              </a:spcBef>
              <a:spcAft>
                <a:spcPts val="0"/>
              </a:spcAft>
              <a:buClr>
                <a:srgbClr val="169BD4"/>
              </a:buClr>
              <a:buSzPts val="1100"/>
              <a:buFont typeface="Arial" panose="020B0604020202020204" pitchFamily="34" charset="0"/>
              <a:buChar char="•"/>
              <a:tabLst/>
              <a:defRPr/>
            </a:pPr>
            <a:r>
              <a:rPr kumimoji="0" lang="en-GB" sz="1100" b="1" i="0" u="sng"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22"/>
              </a:rPr>
              <a:t>Personalised Medicine in Action</a:t>
            </a:r>
            <a:endParaRPr kumimoji="0" lang="en-GB" sz="1100" b="1" i="0" u="sng"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rPr>
              <a:t>     A video presentation exploring an impact analysis for personalised medicine research</a:t>
            </a: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endParaRPr lang="en-GB" sz="1100" dirty="0">
              <a:solidFill>
                <a:srgbClr val="000000"/>
              </a:solidFill>
              <a:latin typeface="Arial" panose="020B0604020202020204"/>
              <a:ea typeface="Arial"/>
              <a:cs typeface="Arial"/>
              <a:sym typeface="Arial"/>
            </a:endParaRPr>
          </a:p>
          <a:p>
            <a:pPr marL="0" marR="0" lvl="0" indent="0" algn="l" defTabSz="914400" rtl="0" eaLnBrk="0" fontAlgn="base" latinLnBrk="0" hangingPunct="0">
              <a:lnSpc>
                <a:spcPct val="150000"/>
              </a:lnSpc>
              <a:spcBef>
                <a:spcPts val="0"/>
              </a:spcBef>
              <a:spcAft>
                <a:spcPts val="600"/>
              </a:spcAft>
              <a:buClr>
                <a:srgbClr val="000000"/>
              </a:buClr>
              <a:buSzPts val="1100"/>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rPr>
              <a:t>About the benefit of shared decision making programs</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Arial"/>
              <a:sym typeface="Arial"/>
              <a:hlinkClick r:id="rId23">
                <a:extLst>
                  <a:ext uri="{A12FA001-AC4F-418D-AE19-62706E023703}">
                    <ahyp:hlinkClr xmlns:ahyp="http://schemas.microsoft.com/office/drawing/2018/hyperlinkcolor" val="tx"/>
                  </a:ext>
                </a:extLst>
              </a:hlinkClick>
            </a:endParaRPr>
          </a:p>
          <a:p>
            <a:pPr marL="171450" marR="0" lvl="0" indent="-171450" algn="l" defTabSz="914400" rtl="0" eaLnBrk="0" fontAlgn="base" latinLnBrk="0" hangingPunct="0">
              <a:lnSpc>
                <a:spcPct val="100000"/>
              </a:lnSpc>
              <a:spcBef>
                <a:spcPts val="300"/>
              </a:spcBef>
              <a:spcAft>
                <a:spcPts val="0"/>
              </a:spcAft>
              <a:buClr>
                <a:srgbClr val="169BD4"/>
              </a:buClr>
              <a:buSzPts val="11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Arial"/>
                <a:hlinkClick r:id="rId24"/>
              </a:rPr>
              <a:t>Report </a:t>
            </a: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hlinkClick r:id="rId24"/>
              </a:rPr>
              <a:t>(National voices)</a:t>
            </a: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400" rtl="0" eaLnBrk="0" fontAlgn="base" latinLnBrk="0" hangingPunct="0">
              <a:lnSpc>
                <a:spcPct val="100000"/>
              </a:lnSpc>
              <a:spcBef>
                <a:spcPts val="300"/>
              </a:spcBef>
              <a:spcAft>
                <a:spcPts val="0"/>
              </a:spcAft>
              <a:buClr>
                <a:srgbClr val="FCBD4A"/>
              </a:buClr>
              <a:buSzPts val="1100"/>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a:ea typeface="+mn-ea"/>
                <a:cs typeface="Arial"/>
              </a:rPr>
              <a:t>The summary report from National Voices represents a snapshot of the accumulation of two years’ work and the strength of community behind the Voices for Improvement program</a:t>
            </a: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r>
              <a:rPr lang="en-GB" sz="1200" b="1" dirty="0">
                <a:solidFill>
                  <a:srgbClr val="000000"/>
                </a:solidFill>
                <a:latin typeface="Arial" panose="020B0604020202020204"/>
                <a:ea typeface="Arial"/>
                <a:cs typeface="Arial"/>
                <a:sym typeface="Arial"/>
              </a:rPr>
              <a:t>About key challenges around inequitable access to care</a:t>
            </a:r>
            <a:endParaRPr lang="en-GB" sz="1200" b="1" dirty="0">
              <a:solidFill>
                <a:srgbClr val="000000"/>
              </a:solidFill>
              <a:latin typeface="Arial" panose="020B0604020202020204"/>
              <a:ea typeface="Arial"/>
              <a:cs typeface="Arial"/>
              <a:sym typeface="Arial"/>
              <a:hlinkClick r:id="rId2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endParaRPr lang="en-GB" sz="1100" dirty="0">
              <a:solidFill>
                <a:srgbClr val="000000"/>
              </a:solidFill>
              <a:latin typeface="Arial" panose="020B0604020202020204"/>
              <a:ea typeface="Arial"/>
              <a:cs typeface="Arial"/>
              <a:sym typeface="Arial"/>
              <a:hlinkClick r:id="rId25">
                <a:extLst>
                  <a:ext uri="{A12FA001-AC4F-418D-AE19-62706E023703}">
                    <ahyp:hlinkClr xmlns:ahyp="http://schemas.microsoft.com/office/drawing/2018/hyperlinkcolor" val="tx"/>
                  </a:ext>
                </a:extLst>
              </a:hlinkClick>
            </a:endParaRPr>
          </a:p>
          <a:p>
            <a:pPr marL="171450" marR="0" lvl="0" indent="-171450" algn="l" defTabSz="914400" rtl="0" eaLnBrk="0" fontAlgn="base" latinLnBrk="0" hangingPunct="0">
              <a:lnSpc>
                <a:spcPct val="100000"/>
              </a:lnSpc>
              <a:spcBef>
                <a:spcPts val="0"/>
              </a:spcBef>
              <a:spcAft>
                <a:spcPts val="0"/>
              </a:spcAft>
              <a:buClr>
                <a:srgbClr val="169BD4"/>
              </a:buClr>
              <a:buSzPts val="1100"/>
              <a:buFont typeface="Arial" panose="020B0604020202020204" pitchFamily="34" charset="0"/>
              <a:buChar char="•"/>
              <a:tabLst/>
              <a:defRPr/>
            </a:pPr>
            <a:r>
              <a:rPr lang="en-GB" sz="1100" b="1" dirty="0">
                <a:solidFill>
                  <a:srgbClr val="000000"/>
                </a:solidFill>
                <a:latin typeface="Arial" panose="020B0604020202020204"/>
                <a:ea typeface="Arial"/>
                <a:cs typeface="Arial"/>
                <a:sym typeface="Arial"/>
                <a:hlinkClick r:id="rId26"/>
              </a:rPr>
              <a:t>Report</a:t>
            </a:r>
            <a:r>
              <a:rPr lang="en-GB" sz="1100" dirty="0">
                <a:solidFill>
                  <a:srgbClr val="000000"/>
                </a:solidFill>
                <a:latin typeface="Arial" panose="020B0604020202020204"/>
                <a:ea typeface="Arial"/>
                <a:cs typeface="Arial"/>
                <a:sym typeface="Arial"/>
                <a:hlinkClick r:id="rId26"/>
              </a:rPr>
              <a:t> (NHS)</a:t>
            </a:r>
            <a:endParaRPr lang="en-GB" sz="1100" dirty="0">
              <a:solidFill>
                <a:srgbClr val="000000"/>
              </a:solidFill>
              <a:latin typeface="Arial" panose="020B0604020202020204"/>
              <a:ea typeface="Arial"/>
              <a:cs typeface="Arial"/>
              <a:sym typeface="Arial"/>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r>
              <a:rPr lang="en-GB" sz="1100" dirty="0">
                <a:solidFill>
                  <a:srgbClr val="000000"/>
                </a:solidFill>
                <a:latin typeface="Arial" panose="020B0604020202020204"/>
                <a:ea typeface="Arial"/>
                <a:cs typeface="Arial"/>
                <a:sym typeface="Arial"/>
              </a:rPr>
              <a:t>This report explores key challenges surrounding inequitable access to diabetes care in the UK, created with input from under-represented populations</a:t>
            </a:r>
            <a:endParaRPr lang="en-GB" sz="1100" dirty="0">
              <a:solidFill>
                <a:srgbClr val="000000"/>
              </a:solidFill>
              <a:latin typeface="Arial" panose="020B0604020202020204"/>
              <a:ea typeface="Arial"/>
              <a:cs typeface="Arial"/>
              <a:sym typeface="Arial"/>
              <a:hlinkClick r:id="rId2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ts val="0"/>
              </a:spcBef>
              <a:spcAft>
                <a:spcPts val="0"/>
              </a:spcAft>
              <a:buClr>
                <a:srgbClr val="FCBD4A"/>
              </a:buClr>
              <a:buSzPts val="1100"/>
              <a:buFontTx/>
              <a:buNone/>
              <a:tabLst/>
              <a:defRPr/>
            </a:pPr>
            <a:endParaRPr kumimoji="0" lang="en-GB" sz="1100" b="0" i="0" u="none" strike="noStrike" kern="1200" cap="none" spc="0" normalizeH="0" baseline="0" noProof="0" dirty="0">
              <a:ln>
                <a:noFill/>
              </a:ln>
              <a:solidFill>
                <a:srgbClr val="000000"/>
              </a:solidFill>
              <a:effectLst/>
              <a:highlight>
                <a:srgbClr val="FFFF00"/>
              </a:highlight>
              <a:uLnTx/>
              <a:uFillTx/>
              <a:latin typeface="Arial" panose="020B0604020202020204"/>
              <a:ea typeface="Arial"/>
              <a:cs typeface="Arial"/>
              <a:sym typeface="Arial"/>
              <a:hlinkClick r:id="rId25">
                <a:extLst>
                  <a:ext uri="{A12FA001-AC4F-418D-AE19-62706E023703}">
                    <ahyp:hlinkClr xmlns:ahyp="http://schemas.microsoft.com/office/drawing/2018/hyperlinkcolor" val="tx"/>
                  </a:ext>
                </a:extLst>
              </a:hlinkClick>
            </a:endParaRPr>
          </a:p>
        </p:txBody>
      </p:sp>
      <p:sp>
        <p:nvSpPr>
          <p:cNvPr id="40" name="Oval 39">
            <a:extLst>
              <a:ext uri="{FF2B5EF4-FFF2-40B4-BE49-F238E27FC236}">
                <a16:creationId xmlns:a16="http://schemas.microsoft.com/office/drawing/2014/main" id="{F46E0ED4-E188-4C10-9191-78A842B33C74}"/>
              </a:ext>
            </a:extLst>
          </p:cNvPr>
          <p:cNvSpPr/>
          <p:nvPr/>
        </p:nvSpPr>
        <p:spPr>
          <a:xfrm>
            <a:off x="4369000" y="3454986"/>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
        <p:nvSpPr>
          <p:cNvPr id="42" name="Oval 41">
            <a:extLst>
              <a:ext uri="{FF2B5EF4-FFF2-40B4-BE49-F238E27FC236}">
                <a16:creationId xmlns:a16="http://schemas.microsoft.com/office/drawing/2014/main" id="{6F1AC1DC-60BF-4EF1-9814-CC2F6464029B}"/>
              </a:ext>
            </a:extLst>
          </p:cNvPr>
          <p:cNvSpPr/>
          <p:nvPr/>
        </p:nvSpPr>
        <p:spPr>
          <a:xfrm>
            <a:off x="4369000" y="4514328"/>
            <a:ext cx="180000" cy="180000"/>
          </a:xfrm>
          <a:prstGeom prst="ellipse">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A3FF"/>
              </a:solidFill>
            </a:endParaRPr>
          </a:p>
        </p:txBody>
      </p:sp>
    </p:spTree>
    <p:extLst>
      <p:ext uri="{BB962C8B-B14F-4D97-AF65-F5344CB8AC3E}">
        <p14:creationId xmlns:p14="http://schemas.microsoft.com/office/powerpoint/2010/main" val="4747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52" name="Group 51">
            <a:extLst>
              <a:ext uri="{FF2B5EF4-FFF2-40B4-BE49-F238E27FC236}">
                <a16:creationId xmlns:a16="http://schemas.microsoft.com/office/drawing/2014/main" id="{3ABB2377-1F21-4B01-A7C9-77602D695105}"/>
              </a:ext>
            </a:extLst>
          </p:cNvPr>
          <p:cNvGrpSpPr/>
          <p:nvPr/>
        </p:nvGrpSpPr>
        <p:grpSpPr>
          <a:xfrm>
            <a:off x="8005060" y="1324604"/>
            <a:ext cx="3497527" cy="1026000"/>
            <a:chOff x="7668282" y="3094410"/>
            <a:chExt cx="3497527" cy="1026000"/>
          </a:xfrm>
        </p:grpSpPr>
        <p:pic>
          <p:nvPicPr>
            <p:cNvPr id="54" name="Picture 53">
              <a:extLst>
                <a:ext uri="{FF2B5EF4-FFF2-40B4-BE49-F238E27FC236}">
                  <a16:creationId xmlns:a16="http://schemas.microsoft.com/office/drawing/2014/main" id="{9578EE27-D0B1-41BD-8E0B-D7C4DAB8C8AF}"/>
                </a:ext>
              </a:extLst>
            </p:cNvPr>
            <p:cNvPicPr>
              <a:picLocks noChangeAspect="1"/>
            </p:cNvPicPr>
            <p:nvPr/>
          </p:nvPicPr>
          <p:blipFill>
            <a:blip r:embed="rId3"/>
            <a:stretch>
              <a:fillRect/>
            </a:stretch>
          </p:blipFill>
          <p:spPr>
            <a:xfrm>
              <a:off x="7668282" y="3094410"/>
              <a:ext cx="3378593" cy="1026000"/>
            </a:xfrm>
            <a:prstGeom prst="rect">
              <a:avLst/>
            </a:prstGeom>
          </p:spPr>
        </p:pic>
        <p:sp>
          <p:nvSpPr>
            <p:cNvPr id="56" name="Rectangle 55">
              <a:extLst>
                <a:ext uri="{FF2B5EF4-FFF2-40B4-BE49-F238E27FC236}">
                  <a16:creationId xmlns:a16="http://schemas.microsoft.com/office/drawing/2014/main" id="{CA933DD2-9854-4C40-BEBF-667D880BB3E2}"/>
                </a:ext>
              </a:extLst>
            </p:cNvPr>
            <p:cNvSpPr/>
            <p:nvPr/>
          </p:nvSpPr>
          <p:spPr>
            <a:xfrm>
              <a:off x="8466660" y="3179775"/>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41" name="Google Shape;441;p34">
            <a:hlinkClick r:id="rId4" action="ppaction://hlinksldjump"/>
          </p:cNvPr>
          <p:cNvSpPr/>
          <p:nvPr/>
        </p:nvSpPr>
        <p:spPr>
          <a:xfrm>
            <a:off x="529493" y="1010103"/>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808037" eaLnBrk="1" fontAlgn="auto" hangingPunct="1">
              <a:lnSpc>
                <a:spcPct val="90000"/>
              </a:lnSpc>
              <a:spcBef>
                <a:spcPts val="0"/>
              </a:spcBef>
              <a:spcAft>
                <a:spcPts val="0"/>
              </a:spcAft>
              <a:buClr>
                <a:srgbClr val="000000"/>
              </a:buClr>
              <a:buSzPts val="1800"/>
            </a:pPr>
            <a:r>
              <a:rPr lang="en-GB" b="1" kern="0" dirty="0">
                <a:solidFill>
                  <a:srgbClr val="FFFFFF"/>
                </a:solidFill>
                <a:latin typeface="+mn-lt"/>
                <a:cs typeface="Arial"/>
                <a:sym typeface="Arial"/>
              </a:rPr>
              <a:t>P</a:t>
            </a:r>
            <a:r>
              <a:rPr lang="en-GB" b="1" kern="0" dirty="0" err="1">
                <a:solidFill>
                  <a:srgbClr val="FFFFFF"/>
                </a:solidFill>
                <a:latin typeface="+mn-lt"/>
                <a:cs typeface="Arial"/>
                <a:sym typeface="Arial"/>
              </a:rPr>
              <a:t>ersonalised</a:t>
            </a:r>
            <a:r>
              <a:rPr lang="en-GB" b="1" kern="0" dirty="0">
                <a:solidFill>
                  <a:srgbClr val="FFFFFF"/>
                </a:solidFill>
                <a:latin typeface="+mn-lt"/>
                <a:cs typeface="Arial"/>
                <a:sym typeface="Arial"/>
              </a:rPr>
              <a:t> Healthcare Literacy Building &amp; Empowerment</a:t>
            </a:r>
            <a:endParaRPr b="1" kern="0" dirty="0">
              <a:solidFill>
                <a:srgbClr val="FFFFFF"/>
              </a:solidFill>
              <a:latin typeface="+mn-lt"/>
              <a:cs typeface="Arial"/>
              <a:sym typeface="Arial"/>
            </a:endParaRPr>
          </a:p>
        </p:txBody>
      </p:sp>
      <p:sp>
        <p:nvSpPr>
          <p:cNvPr id="442" name="Google Shape;442;p34">
            <a:hlinkClick r:id="rId5" action="ppaction://hlinksldjump"/>
          </p:cNvPr>
          <p:cNvSpPr/>
          <p:nvPr/>
        </p:nvSpPr>
        <p:spPr>
          <a:xfrm>
            <a:off x="4169124" y="2775934"/>
            <a:ext cx="4590629" cy="792000"/>
          </a:xfrm>
          <a:prstGeom prst="rect">
            <a:avLst/>
          </a:prstGeom>
          <a:solidFill>
            <a:srgbClr val="FF8FB2">
              <a:alpha val="50196"/>
            </a:srgbClr>
          </a:solidFill>
          <a:ln>
            <a:noFill/>
          </a:ln>
        </p:spPr>
        <p:txBody>
          <a:bodyPr spcFirstLastPara="1" wrap="square" lIns="91425" tIns="45700" rIns="91425" bIns="45700" anchor="ctr" anchorCtr="0">
            <a:noAutofit/>
          </a:bodyPr>
          <a:lstStyle/>
          <a:p>
            <a:pPr>
              <a:buSzPts val="1400"/>
            </a:pPr>
            <a:r>
              <a:rPr lang="en-GB" sz="1400" kern="0" dirty="0">
                <a:latin typeface="+mn-lt"/>
                <a:cs typeface="Arial"/>
                <a:sym typeface="Arial"/>
              </a:rPr>
              <a:t>…integrating the perspectives of people affected by health conditions into standards and policies regarding data privacy and sharing  </a:t>
            </a:r>
          </a:p>
        </p:txBody>
      </p:sp>
      <p:sp>
        <p:nvSpPr>
          <p:cNvPr id="443" name="Google Shape;443;p34">
            <a:hlinkClick r:id="rId6" action="ppaction://hlinksldjump"/>
          </p:cNvPr>
          <p:cNvSpPr/>
          <p:nvPr/>
        </p:nvSpPr>
        <p:spPr>
          <a:xfrm>
            <a:off x="4169125" y="3701873"/>
            <a:ext cx="4590629" cy="792000"/>
          </a:xfrm>
          <a:prstGeom prst="rect">
            <a:avLst/>
          </a:prstGeom>
          <a:solidFill>
            <a:srgbClr val="FF8FB2">
              <a:alpha val="50196"/>
            </a:srgbClr>
          </a:solidFill>
          <a:ln>
            <a:noFill/>
          </a:ln>
        </p:spPr>
        <p:txBody>
          <a:bodyPr spcFirstLastPara="1" wrap="square" lIns="91425" tIns="45700" rIns="91425" bIns="45700" anchor="ctr" anchorCtr="0">
            <a:noAutofit/>
          </a:bodyPr>
          <a:lstStyle/>
          <a:p>
            <a:pPr>
              <a:buSzPts val="1400"/>
            </a:pPr>
            <a:r>
              <a:rPr lang="en-GB" sz="1400" kern="0" dirty="0">
                <a:latin typeface="+mn-lt"/>
                <a:cs typeface="Arial"/>
                <a:sym typeface="Arial"/>
              </a:rPr>
              <a:t>…standardising legal and ethical frameworks on digital health once perspectives of people affected by health conditions have been integrated</a:t>
            </a:r>
            <a:endParaRPr sz="1400" kern="0" dirty="0">
              <a:latin typeface="+mn-lt"/>
              <a:cs typeface="Arial"/>
              <a:sym typeface="Arial"/>
            </a:endParaRPr>
          </a:p>
        </p:txBody>
      </p:sp>
      <p:sp>
        <p:nvSpPr>
          <p:cNvPr id="444" name="Google Shape;444;p34">
            <a:hlinkClick r:id="rId7" action="ppaction://hlinksldjump"/>
          </p:cNvPr>
          <p:cNvSpPr/>
          <p:nvPr/>
        </p:nvSpPr>
        <p:spPr>
          <a:xfrm>
            <a:off x="4169124" y="4627812"/>
            <a:ext cx="4590629" cy="792000"/>
          </a:xfrm>
          <a:prstGeom prst="rect">
            <a:avLst/>
          </a:prstGeom>
          <a:solidFill>
            <a:srgbClr val="FF8FB2">
              <a:alpha val="50196"/>
            </a:srgbClr>
          </a:solidFill>
          <a:ln>
            <a:noFill/>
          </a:ln>
        </p:spPr>
        <p:txBody>
          <a:bodyPr spcFirstLastPara="1" wrap="square" lIns="91425" tIns="45700" rIns="91425" bIns="45700" anchor="ctr" anchorCtr="0">
            <a:noAutofit/>
          </a:bodyPr>
          <a:lstStyle/>
          <a:p>
            <a:pPr>
              <a:buSzPts val="1400"/>
            </a:pPr>
            <a:r>
              <a:rPr lang="en-GB" sz="1400" kern="0" dirty="0">
                <a:latin typeface="+mn-lt"/>
                <a:cs typeface="Arial"/>
                <a:sym typeface="Arial"/>
              </a:rPr>
              <a:t>…assimilating preferences of people affected by health conditions into design and definition of electronic health records, real world data and artificial intelligence</a:t>
            </a:r>
            <a:endParaRPr sz="1400" kern="0" dirty="0">
              <a:latin typeface="+mn-lt"/>
              <a:cs typeface="Arial"/>
              <a:sym typeface="Arial"/>
            </a:endParaRPr>
          </a:p>
        </p:txBody>
      </p:sp>
      <p:sp>
        <p:nvSpPr>
          <p:cNvPr id="445" name="Google Shape;445;p34">
            <a:hlinkClick r:id="rId8" action="ppaction://hlinksldjump"/>
          </p:cNvPr>
          <p:cNvSpPr/>
          <p:nvPr/>
        </p:nvSpPr>
        <p:spPr>
          <a:xfrm>
            <a:off x="4169124" y="5553752"/>
            <a:ext cx="4590629" cy="792000"/>
          </a:xfrm>
          <a:prstGeom prst="rect">
            <a:avLst/>
          </a:prstGeom>
          <a:solidFill>
            <a:srgbClr val="FF8FB2">
              <a:alpha val="50196"/>
            </a:srgbClr>
          </a:solidFill>
          <a:ln>
            <a:noFill/>
          </a:ln>
        </p:spPr>
        <p:txBody>
          <a:bodyPr spcFirstLastPara="1" wrap="square" lIns="91425" tIns="45700" rIns="91425" bIns="45700" anchor="ctr" anchorCtr="0">
            <a:noAutofit/>
          </a:bodyPr>
          <a:lstStyle/>
          <a:p>
            <a:pPr>
              <a:buSzPts val="1400"/>
            </a:pPr>
            <a:r>
              <a:rPr lang="en-GB" sz="1400" kern="0" dirty="0">
                <a:latin typeface="+mn-lt"/>
                <a:cs typeface="Arial"/>
                <a:sym typeface="Arial"/>
              </a:rPr>
              <a:t>…empowering people affected by health conditions to actively use mobile health devices and electronic monitoring for management of their own care</a:t>
            </a:r>
            <a:endParaRPr sz="1400" kern="0" dirty="0">
              <a:latin typeface="+mn-lt"/>
              <a:cs typeface="Arial"/>
              <a:sym typeface="Arial"/>
            </a:endParaRPr>
          </a:p>
        </p:txBody>
      </p:sp>
      <p:sp>
        <p:nvSpPr>
          <p:cNvPr id="454" name="Google Shape;454;p34"/>
          <p:cNvSpPr/>
          <p:nvPr/>
        </p:nvSpPr>
        <p:spPr>
          <a:xfrm>
            <a:off x="517618" y="2784324"/>
            <a:ext cx="2588047" cy="3487290"/>
          </a:xfrm>
          <a:prstGeom prst="rect">
            <a:avLst/>
          </a:prstGeom>
          <a:solidFill>
            <a:schemeClr val="bg1"/>
          </a:solidFill>
          <a:ln w="25400" cap="flat" cmpd="sng">
            <a:solidFill>
              <a:srgbClr val="FF8FB2"/>
            </a:solidFill>
            <a:prstDash val="solid"/>
            <a:round/>
            <a:headEnd type="none" w="sm" len="sm"/>
            <a:tailEnd type="none" w="sm" len="sm"/>
          </a:ln>
        </p:spPr>
        <p:txBody>
          <a:bodyPr spcFirstLastPara="1" wrap="square" lIns="144000" tIns="45700" rIns="91425" bIns="45700" anchor="ctr" anchorCtr="0">
            <a:noAutofit/>
          </a:bodyPr>
          <a:lstStyle/>
          <a:p>
            <a:pPr lvl="0" algn="ctr">
              <a:spcBef>
                <a:spcPts val="0"/>
              </a:spcBef>
              <a:spcAft>
                <a:spcPts val="0"/>
              </a:spcAft>
              <a:buClr>
                <a:srgbClr val="000000"/>
              </a:buClr>
              <a:buSzPts val="1400"/>
            </a:pPr>
            <a:r>
              <a:rPr lang="en-GB" sz="1400" b="1" dirty="0">
                <a:latin typeface="+mn-lt"/>
                <a:ea typeface="Arial"/>
                <a:cs typeface="Arial"/>
                <a:sym typeface="Arial"/>
              </a:rPr>
              <a:t>People affected by health conditions collaborate in setting:</a:t>
            </a:r>
          </a:p>
          <a:p>
            <a:pPr marL="285750" lvl="0" indent="-285750">
              <a:spcBef>
                <a:spcPts val="0"/>
              </a:spcBef>
              <a:spcAft>
                <a:spcPts val="0"/>
              </a:spcAft>
              <a:buClr>
                <a:srgbClr val="000000"/>
              </a:buClr>
              <a:buSzPts val="1400"/>
              <a:buFont typeface="Arial" panose="020B0604020202020204" pitchFamily="34" charset="0"/>
              <a:buChar char="•"/>
            </a:pPr>
            <a:r>
              <a:rPr lang="en-GB" sz="1400" dirty="0">
                <a:latin typeface="+mn-lt"/>
                <a:ea typeface="Arial"/>
                <a:cs typeface="Arial"/>
                <a:sym typeface="Arial"/>
              </a:rPr>
              <a:t>Frameworks for regulating digital healthcare</a:t>
            </a:r>
          </a:p>
          <a:p>
            <a:pPr marL="285750" lvl="0" indent="-285750">
              <a:spcBef>
                <a:spcPts val="0"/>
              </a:spcBef>
              <a:spcAft>
                <a:spcPts val="0"/>
              </a:spcAft>
              <a:buClr>
                <a:srgbClr val="000000"/>
              </a:buClr>
              <a:buSzPts val="1400"/>
              <a:buFont typeface="Arial" panose="020B0604020202020204" pitchFamily="34" charset="0"/>
              <a:buChar char="•"/>
            </a:pPr>
            <a:r>
              <a:rPr lang="en-GB" sz="1400" dirty="0">
                <a:latin typeface="+mn-lt"/>
                <a:ea typeface="Arial"/>
                <a:cs typeface="Arial"/>
                <a:sym typeface="Arial"/>
              </a:rPr>
              <a:t>Standards and guidance on data collection and best use of high-quality, accessible data sources </a:t>
            </a:r>
          </a:p>
          <a:p>
            <a:pPr marL="285750" lvl="0" indent="-285750">
              <a:spcBef>
                <a:spcPts val="0"/>
              </a:spcBef>
              <a:spcAft>
                <a:spcPts val="0"/>
              </a:spcAft>
              <a:buClr>
                <a:srgbClr val="000000"/>
              </a:buClr>
              <a:buSzPts val="1400"/>
              <a:buFont typeface="Arial" panose="020B0604020202020204" pitchFamily="34" charset="0"/>
              <a:buChar char="•"/>
            </a:pPr>
            <a:r>
              <a:rPr lang="en-GB" sz="1400" dirty="0">
                <a:latin typeface="+mn-lt"/>
                <a:ea typeface="Arial"/>
                <a:cs typeface="Arial"/>
                <a:sym typeface="Arial"/>
              </a:rPr>
              <a:t>Accessible digital solutions to </a:t>
            </a:r>
            <a:br>
              <a:rPr lang="en-GB" sz="1400" dirty="0">
                <a:latin typeface="+mn-lt"/>
                <a:ea typeface="Arial"/>
                <a:cs typeface="Arial"/>
                <a:sym typeface="Arial"/>
              </a:rPr>
            </a:br>
            <a:r>
              <a:rPr lang="en-GB" sz="1400" dirty="0">
                <a:latin typeface="+mn-lt"/>
                <a:ea typeface="Arial"/>
                <a:cs typeface="Arial"/>
                <a:sym typeface="Arial"/>
              </a:rPr>
              <a:t>personalise health</a:t>
            </a:r>
          </a:p>
        </p:txBody>
      </p:sp>
      <p:sp>
        <p:nvSpPr>
          <p:cNvPr id="456" name="Google Shape;456;p34">
            <a:hlinkClick r:id="rId9" action="ppaction://hlinksldjump"/>
          </p:cNvPr>
          <p:cNvSpPr/>
          <p:nvPr/>
        </p:nvSpPr>
        <p:spPr>
          <a:xfrm>
            <a:off x="4269568" y="1006701"/>
            <a:ext cx="3353700" cy="1024800"/>
          </a:xfrm>
          <a:prstGeom prst="rect">
            <a:avLst/>
          </a:prstGeom>
          <a:solidFill>
            <a:srgbClr val="DFE0E0"/>
          </a:solidFill>
          <a:ln>
            <a:noFill/>
          </a:ln>
        </p:spPr>
        <p:txBody>
          <a:bodyPr spcFirstLastPara="1" wrap="square" lIns="182875" tIns="91425" rIns="182875" bIns="90000" anchor="ctr" anchorCtr="0">
            <a:noAutofit/>
          </a:bodyPr>
          <a:lstStyle/>
          <a:p>
            <a:pPr marL="808037"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mn-lt"/>
                <a:ea typeface="Arial"/>
                <a:cs typeface="Arial"/>
                <a:sym typeface="Arial"/>
              </a:rPr>
              <a:t>Ecosystem Development &amp; Policy</a:t>
            </a:r>
            <a:endParaRPr kumimoji="0" sz="1400" b="0" i="0" u="none" strike="noStrike" kern="0" cap="none" spc="0" normalizeH="0" baseline="0" noProof="0" dirty="0">
              <a:ln>
                <a:noFill/>
              </a:ln>
              <a:solidFill>
                <a:srgbClr val="000000"/>
              </a:solidFill>
              <a:effectLst/>
              <a:uLnTx/>
              <a:uFillTx/>
              <a:latin typeface="+mn-lt"/>
              <a:ea typeface="Arial"/>
              <a:cs typeface="Arial"/>
              <a:sym typeface="Arial"/>
            </a:endParaRPr>
          </a:p>
        </p:txBody>
      </p:sp>
      <p:cxnSp>
        <p:nvCxnSpPr>
          <p:cNvPr id="457" name="Google Shape;457;p34"/>
          <p:cNvCxnSpPr/>
          <p:nvPr/>
        </p:nvCxnSpPr>
        <p:spPr>
          <a:xfrm rot="10800000" flipH="1">
            <a:off x="517618" y="2333812"/>
            <a:ext cx="10857600" cy="3900"/>
          </a:xfrm>
          <a:prstGeom prst="straightConnector1">
            <a:avLst/>
          </a:prstGeom>
          <a:noFill/>
          <a:ln w="38100" cap="flat" cmpd="sng">
            <a:solidFill>
              <a:srgbClr val="FF8FB2"/>
            </a:solidFill>
            <a:prstDash val="solid"/>
            <a:round/>
            <a:headEnd type="none" w="sm" len="sm"/>
            <a:tailEnd type="none" w="sm" len="sm"/>
          </a:ln>
        </p:spPr>
      </p:cxnSp>
      <p:sp>
        <p:nvSpPr>
          <p:cNvPr id="459" name="Google Shape;459;p34"/>
          <p:cNvSpPr/>
          <p:nvPr/>
        </p:nvSpPr>
        <p:spPr>
          <a:xfrm rot="5400000">
            <a:off x="3241396" y="2957359"/>
            <a:ext cx="792000" cy="429151"/>
          </a:xfrm>
          <a:prstGeom prst="triangle">
            <a:avLst>
              <a:gd name="adj" fmla="val 50000"/>
            </a:avLst>
          </a:prstGeom>
          <a:solidFill>
            <a:srgbClr val="FF8FB2"/>
          </a:solidFill>
          <a:ln w="9525" cap="flat" cmpd="sng">
            <a:solidFill>
              <a:srgbClr val="FF8FB2"/>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62" name="Google Shape;462;p34"/>
          <p:cNvSpPr txBox="1"/>
          <p:nvPr/>
        </p:nvSpPr>
        <p:spPr>
          <a:xfrm>
            <a:off x="529493" y="2452791"/>
            <a:ext cx="1832700"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DESIRED OUTCOME</a:t>
            </a:r>
          </a:p>
        </p:txBody>
      </p:sp>
      <p:sp>
        <p:nvSpPr>
          <p:cNvPr id="463" name="Google Shape;463;p34"/>
          <p:cNvSpPr txBox="1"/>
          <p:nvPr/>
        </p:nvSpPr>
        <p:spPr>
          <a:xfrm>
            <a:off x="4166292" y="2452791"/>
            <a:ext cx="3132652" cy="261610"/>
          </a:xfrm>
          <a:prstGeom prst="rect">
            <a:avLst/>
          </a:prstGeom>
          <a:noFill/>
        </p:spPr>
        <p:txBody>
          <a:bodyPr wrap="square" rtlCol="0" anchor="ctr">
            <a:spAutoFit/>
          </a:bodyPr>
          <a:lstStyle>
            <a:defPPr>
              <a:defRPr lang="en-US"/>
            </a:defPPr>
            <a:lvl1pPr>
              <a:defRPr sz="900" b="1">
                <a:latin typeface="+mj-lt"/>
              </a:defRPr>
            </a:lvl1pPr>
          </a:lstStyle>
          <a:p>
            <a:r>
              <a:rPr lang="en-GB" sz="1100" dirty="0">
                <a:latin typeface="+mn-lt"/>
                <a:sym typeface="Arial"/>
              </a:rPr>
              <a:t>ACTION AREAS: READ MORE ABOUT…</a:t>
            </a:r>
          </a:p>
        </p:txBody>
      </p:sp>
      <p:sp>
        <p:nvSpPr>
          <p:cNvPr id="41" name="Google Shape;459;p34">
            <a:extLst>
              <a:ext uri="{FF2B5EF4-FFF2-40B4-BE49-F238E27FC236}">
                <a16:creationId xmlns:a16="http://schemas.microsoft.com/office/drawing/2014/main" id="{466C8D24-6403-4FE4-A1E4-78F26F9CD49B}"/>
              </a:ext>
            </a:extLst>
          </p:cNvPr>
          <p:cNvSpPr/>
          <p:nvPr/>
        </p:nvSpPr>
        <p:spPr>
          <a:xfrm rot="5400000">
            <a:off x="3241395" y="3883298"/>
            <a:ext cx="792000" cy="429151"/>
          </a:xfrm>
          <a:prstGeom prst="triangle">
            <a:avLst>
              <a:gd name="adj" fmla="val 50000"/>
            </a:avLst>
          </a:prstGeom>
          <a:solidFill>
            <a:srgbClr val="FF8FB2"/>
          </a:solidFill>
          <a:ln w="9525" cap="flat" cmpd="sng">
            <a:solidFill>
              <a:srgbClr val="FF8FB2"/>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3" name="Google Shape;459;p34">
            <a:extLst>
              <a:ext uri="{FF2B5EF4-FFF2-40B4-BE49-F238E27FC236}">
                <a16:creationId xmlns:a16="http://schemas.microsoft.com/office/drawing/2014/main" id="{02E4E6DA-B2E5-4C5C-9208-78E6128A8218}"/>
              </a:ext>
            </a:extLst>
          </p:cNvPr>
          <p:cNvSpPr/>
          <p:nvPr/>
        </p:nvSpPr>
        <p:spPr>
          <a:xfrm rot="5400000">
            <a:off x="3241394" y="4810274"/>
            <a:ext cx="792000" cy="429151"/>
          </a:xfrm>
          <a:prstGeom prst="triangle">
            <a:avLst>
              <a:gd name="adj" fmla="val 50000"/>
            </a:avLst>
          </a:prstGeom>
          <a:solidFill>
            <a:srgbClr val="FF8FB2"/>
          </a:solidFill>
          <a:ln w="9525" cap="flat" cmpd="sng">
            <a:solidFill>
              <a:srgbClr val="FF8FB2"/>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44" name="Google Shape;459;p34">
            <a:extLst>
              <a:ext uri="{FF2B5EF4-FFF2-40B4-BE49-F238E27FC236}">
                <a16:creationId xmlns:a16="http://schemas.microsoft.com/office/drawing/2014/main" id="{B047337C-C5C0-4A55-8F51-D89485D93796}"/>
              </a:ext>
            </a:extLst>
          </p:cNvPr>
          <p:cNvSpPr/>
          <p:nvPr/>
        </p:nvSpPr>
        <p:spPr>
          <a:xfrm rot="5400000">
            <a:off x="3241393" y="5735177"/>
            <a:ext cx="792000" cy="429151"/>
          </a:xfrm>
          <a:prstGeom prst="triangle">
            <a:avLst>
              <a:gd name="adj" fmla="val 50000"/>
            </a:avLst>
          </a:prstGeom>
          <a:solidFill>
            <a:srgbClr val="FF8FB2"/>
          </a:solidFill>
          <a:ln w="9525" cap="flat" cmpd="sng">
            <a:solidFill>
              <a:srgbClr val="FF8FB2"/>
            </a:solidFill>
            <a:prstDash val="solid"/>
            <a:round/>
            <a:headEnd type="none" w="sm" len="sm"/>
            <a:tailEnd type="none" w="sm" len="sm"/>
          </a:ln>
        </p:spPr>
        <p:txBody>
          <a:bodyPr spcFirstLastPara="1" wrap="square" lIns="182875" tIns="91425" rIns="182875" bIns="182875" anchor="t"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FFFFF"/>
              </a:solidFill>
              <a:effectLst/>
              <a:uLnTx/>
              <a:uFillTx/>
              <a:latin typeface="+mn-lt"/>
              <a:ea typeface="Arial"/>
              <a:cs typeface="Arial"/>
              <a:sym typeface="Arial"/>
            </a:endParaRPr>
          </a:p>
        </p:txBody>
      </p:sp>
      <p:sp>
        <p:nvSpPr>
          <p:cNvPr id="64" name="TextBox 63">
            <a:extLst>
              <a:ext uri="{FF2B5EF4-FFF2-40B4-BE49-F238E27FC236}">
                <a16:creationId xmlns:a16="http://schemas.microsoft.com/office/drawing/2014/main" id="{068C0259-BAAC-4D26-A3A6-B8206FDADD9C}"/>
              </a:ext>
            </a:extLst>
          </p:cNvPr>
          <p:cNvSpPr txBox="1"/>
          <p:nvPr/>
        </p:nvSpPr>
        <p:spPr>
          <a:xfrm>
            <a:off x="8844910" y="3174654"/>
            <a:ext cx="1403345" cy="369332"/>
          </a:xfrm>
          <a:prstGeom prst="rect">
            <a:avLst/>
          </a:prstGeom>
          <a:noFill/>
        </p:spPr>
        <p:txBody>
          <a:bodyPr wrap="square" rtlCol="0">
            <a:spAutoFit/>
          </a:bodyPr>
          <a:lstStyle/>
          <a:p>
            <a:r>
              <a:rPr lang="en-GB" sz="900" b="1" dirty="0">
                <a:solidFill>
                  <a:srgbClr val="FF8FB2"/>
                </a:solidFill>
                <a:latin typeface="+mn-lt"/>
              </a:rPr>
              <a:t>BEST PRACTICE EXAMPLES</a:t>
            </a:r>
          </a:p>
        </p:txBody>
      </p:sp>
      <p:sp>
        <p:nvSpPr>
          <p:cNvPr id="79" name="TextBox 78">
            <a:extLst>
              <a:ext uri="{FF2B5EF4-FFF2-40B4-BE49-F238E27FC236}">
                <a16:creationId xmlns:a16="http://schemas.microsoft.com/office/drawing/2014/main" id="{A5B7B7FE-3122-48CB-BEBB-D7BF5ED6AB9D}"/>
              </a:ext>
            </a:extLst>
          </p:cNvPr>
          <p:cNvSpPr txBox="1"/>
          <p:nvPr/>
        </p:nvSpPr>
        <p:spPr>
          <a:xfrm>
            <a:off x="8820197" y="2452791"/>
            <a:ext cx="2622160" cy="261610"/>
          </a:xfrm>
          <a:prstGeom prst="rect">
            <a:avLst/>
          </a:prstGeom>
          <a:noFill/>
        </p:spPr>
        <p:txBody>
          <a:bodyPr wrap="square" rtlCol="0" anchor="ctr">
            <a:spAutoFit/>
          </a:bodyPr>
          <a:lstStyle/>
          <a:p>
            <a:r>
              <a:rPr lang="en-GB" sz="1100" b="1" dirty="0">
                <a:latin typeface="+mn-lt"/>
              </a:rPr>
              <a:t>IMPLEMENTATION ACTIVITIES</a:t>
            </a:r>
          </a:p>
        </p:txBody>
      </p:sp>
      <p:sp>
        <p:nvSpPr>
          <p:cNvPr id="8" name="Rectangle 7">
            <a:hlinkClick r:id="rId10" action="ppaction://hlinksldjump"/>
            <a:extLst>
              <a:ext uri="{FF2B5EF4-FFF2-40B4-BE49-F238E27FC236}">
                <a16:creationId xmlns:a16="http://schemas.microsoft.com/office/drawing/2014/main" id="{8D724C5C-FB81-4776-950E-049788E98490}"/>
              </a:ext>
            </a:extLst>
          </p:cNvPr>
          <p:cNvSpPr/>
          <p:nvPr/>
        </p:nvSpPr>
        <p:spPr>
          <a:xfrm>
            <a:off x="10062726" y="3210652"/>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0" name="Rectangle 79">
            <a:hlinkClick r:id="rId11" action="ppaction://hlinksldjump"/>
            <a:extLst>
              <a:ext uri="{FF2B5EF4-FFF2-40B4-BE49-F238E27FC236}">
                <a16:creationId xmlns:a16="http://schemas.microsoft.com/office/drawing/2014/main" id="{03124C2E-C855-4FB7-BA22-EBED62FCDB25}"/>
              </a:ext>
            </a:extLst>
          </p:cNvPr>
          <p:cNvSpPr/>
          <p:nvPr/>
        </p:nvSpPr>
        <p:spPr>
          <a:xfrm>
            <a:off x="10447467" y="3210652"/>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81" name="TextBox 80">
            <a:extLst>
              <a:ext uri="{FF2B5EF4-FFF2-40B4-BE49-F238E27FC236}">
                <a16:creationId xmlns:a16="http://schemas.microsoft.com/office/drawing/2014/main" id="{62BB9704-C544-441F-94E1-EC56BB4DA0F0}"/>
              </a:ext>
            </a:extLst>
          </p:cNvPr>
          <p:cNvSpPr txBox="1"/>
          <p:nvPr/>
        </p:nvSpPr>
        <p:spPr>
          <a:xfrm>
            <a:off x="8860716" y="2796134"/>
            <a:ext cx="1403345" cy="369332"/>
          </a:xfrm>
          <a:prstGeom prst="rect">
            <a:avLst/>
          </a:prstGeom>
          <a:noFill/>
        </p:spPr>
        <p:txBody>
          <a:bodyPr wrap="square" rtlCol="0">
            <a:spAutoFit/>
          </a:bodyPr>
          <a:lstStyle/>
          <a:p>
            <a:r>
              <a:rPr lang="en-GB" sz="900" b="1" dirty="0">
                <a:solidFill>
                  <a:srgbClr val="FF8FB2"/>
                </a:solidFill>
                <a:latin typeface="+mn-lt"/>
              </a:rPr>
              <a:t>GUIDANCE AND TOOLS</a:t>
            </a:r>
          </a:p>
        </p:txBody>
      </p:sp>
      <p:sp>
        <p:nvSpPr>
          <p:cNvPr id="82" name="Rectangle 81">
            <a:hlinkClick r:id="rId5" action="ppaction://hlinksldjump"/>
            <a:extLst>
              <a:ext uri="{FF2B5EF4-FFF2-40B4-BE49-F238E27FC236}">
                <a16:creationId xmlns:a16="http://schemas.microsoft.com/office/drawing/2014/main" id="{22ACA7CB-FE34-4B3F-9378-CC86F7384475}"/>
              </a:ext>
            </a:extLst>
          </p:cNvPr>
          <p:cNvSpPr/>
          <p:nvPr/>
        </p:nvSpPr>
        <p:spPr>
          <a:xfrm>
            <a:off x="10062726" y="2829709"/>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3" name="Rectangle 82">
            <a:hlinkClick r:id="rId12" action="ppaction://hlinksldjump"/>
            <a:extLst>
              <a:ext uri="{FF2B5EF4-FFF2-40B4-BE49-F238E27FC236}">
                <a16:creationId xmlns:a16="http://schemas.microsoft.com/office/drawing/2014/main" id="{413B4E6F-69E0-40A1-8F31-6BD88F671D62}"/>
              </a:ext>
            </a:extLst>
          </p:cNvPr>
          <p:cNvSpPr/>
          <p:nvPr/>
        </p:nvSpPr>
        <p:spPr>
          <a:xfrm>
            <a:off x="10445569" y="2829684"/>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84" name="TextBox 83">
            <a:extLst>
              <a:ext uri="{FF2B5EF4-FFF2-40B4-BE49-F238E27FC236}">
                <a16:creationId xmlns:a16="http://schemas.microsoft.com/office/drawing/2014/main" id="{86141A14-C98D-4092-92D5-87FDEB427579}"/>
              </a:ext>
            </a:extLst>
          </p:cNvPr>
          <p:cNvSpPr txBox="1"/>
          <p:nvPr/>
        </p:nvSpPr>
        <p:spPr>
          <a:xfrm>
            <a:off x="8844910" y="3682634"/>
            <a:ext cx="1403345" cy="369332"/>
          </a:xfrm>
          <a:prstGeom prst="rect">
            <a:avLst/>
          </a:prstGeom>
          <a:noFill/>
        </p:spPr>
        <p:txBody>
          <a:bodyPr wrap="square" rtlCol="0">
            <a:spAutoFit/>
          </a:bodyPr>
          <a:lstStyle/>
          <a:p>
            <a:r>
              <a:rPr lang="en-GB" sz="900" b="1" dirty="0">
                <a:solidFill>
                  <a:srgbClr val="FF8FB2"/>
                </a:solidFill>
                <a:latin typeface="+mn-lt"/>
              </a:rPr>
              <a:t>GUIDANCE AND TOOLS</a:t>
            </a:r>
          </a:p>
        </p:txBody>
      </p:sp>
      <p:sp>
        <p:nvSpPr>
          <p:cNvPr id="85" name="Rectangle 84">
            <a:hlinkClick r:id="rId6" action="ppaction://hlinksldjump"/>
            <a:extLst>
              <a:ext uri="{FF2B5EF4-FFF2-40B4-BE49-F238E27FC236}">
                <a16:creationId xmlns:a16="http://schemas.microsoft.com/office/drawing/2014/main" id="{90C15C51-A510-4834-ACE4-71EAD6895E7D}"/>
              </a:ext>
            </a:extLst>
          </p:cNvPr>
          <p:cNvSpPr/>
          <p:nvPr/>
        </p:nvSpPr>
        <p:spPr>
          <a:xfrm>
            <a:off x="10062726" y="3706977"/>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87" name="TextBox 86">
            <a:extLst>
              <a:ext uri="{FF2B5EF4-FFF2-40B4-BE49-F238E27FC236}">
                <a16:creationId xmlns:a16="http://schemas.microsoft.com/office/drawing/2014/main" id="{4A0F25B1-512F-4B77-84BA-F76FACF6B428}"/>
              </a:ext>
            </a:extLst>
          </p:cNvPr>
          <p:cNvSpPr txBox="1"/>
          <p:nvPr/>
        </p:nvSpPr>
        <p:spPr>
          <a:xfrm>
            <a:off x="8844910" y="4100355"/>
            <a:ext cx="1403345" cy="369332"/>
          </a:xfrm>
          <a:prstGeom prst="rect">
            <a:avLst/>
          </a:prstGeom>
          <a:noFill/>
        </p:spPr>
        <p:txBody>
          <a:bodyPr wrap="square" rtlCol="0">
            <a:spAutoFit/>
          </a:bodyPr>
          <a:lstStyle/>
          <a:p>
            <a:r>
              <a:rPr lang="en-GB" sz="900" b="1" dirty="0">
                <a:solidFill>
                  <a:srgbClr val="FF8FB2"/>
                </a:solidFill>
                <a:latin typeface="+mn-lt"/>
              </a:rPr>
              <a:t>BEST PRACTICE EXAMPLES</a:t>
            </a:r>
          </a:p>
        </p:txBody>
      </p:sp>
      <p:sp>
        <p:nvSpPr>
          <p:cNvPr id="88" name="Rectangle 87">
            <a:hlinkClick r:id="rId13" action="ppaction://hlinksldjump"/>
            <a:extLst>
              <a:ext uri="{FF2B5EF4-FFF2-40B4-BE49-F238E27FC236}">
                <a16:creationId xmlns:a16="http://schemas.microsoft.com/office/drawing/2014/main" id="{1D23F17A-5584-4CAE-BCCF-565BEAFCE22F}"/>
              </a:ext>
            </a:extLst>
          </p:cNvPr>
          <p:cNvSpPr/>
          <p:nvPr/>
        </p:nvSpPr>
        <p:spPr>
          <a:xfrm>
            <a:off x="10062726" y="4124698"/>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0" name="TextBox 89">
            <a:extLst>
              <a:ext uri="{FF2B5EF4-FFF2-40B4-BE49-F238E27FC236}">
                <a16:creationId xmlns:a16="http://schemas.microsoft.com/office/drawing/2014/main" id="{BC4DCC63-C0D4-413C-B727-F81EFB446656}"/>
              </a:ext>
            </a:extLst>
          </p:cNvPr>
          <p:cNvSpPr txBox="1"/>
          <p:nvPr/>
        </p:nvSpPr>
        <p:spPr>
          <a:xfrm>
            <a:off x="8844910" y="4628800"/>
            <a:ext cx="1403345" cy="369332"/>
          </a:xfrm>
          <a:prstGeom prst="rect">
            <a:avLst/>
          </a:prstGeom>
          <a:noFill/>
        </p:spPr>
        <p:txBody>
          <a:bodyPr wrap="square" rtlCol="0">
            <a:spAutoFit/>
          </a:bodyPr>
          <a:lstStyle/>
          <a:p>
            <a:r>
              <a:rPr lang="en-GB" sz="900" b="1" dirty="0">
                <a:solidFill>
                  <a:srgbClr val="FF8FB2"/>
                </a:solidFill>
                <a:latin typeface="+mn-lt"/>
              </a:rPr>
              <a:t>GUIDANCE AND TOOLS</a:t>
            </a:r>
          </a:p>
        </p:txBody>
      </p:sp>
      <p:sp>
        <p:nvSpPr>
          <p:cNvPr id="91" name="Rectangle 90">
            <a:hlinkClick r:id="rId7" action="ppaction://hlinksldjump"/>
            <a:extLst>
              <a:ext uri="{FF2B5EF4-FFF2-40B4-BE49-F238E27FC236}">
                <a16:creationId xmlns:a16="http://schemas.microsoft.com/office/drawing/2014/main" id="{909EAF77-8DC6-4CD9-A024-F20F6AE1D481}"/>
              </a:ext>
            </a:extLst>
          </p:cNvPr>
          <p:cNvSpPr/>
          <p:nvPr/>
        </p:nvSpPr>
        <p:spPr>
          <a:xfrm>
            <a:off x="10062726" y="4653143"/>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2" name="Rectangle 91">
            <a:hlinkClick r:id="rId14" action="ppaction://hlinksldjump"/>
            <a:extLst>
              <a:ext uri="{FF2B5EF4-FFF2-40B4-BE49-F238E27FC236}">
                <a16:creationId xmlns:a16="http://schemas.microsoft.com/office/drawing/2014/main" id="{3CF661D5-C678-49C1-9774-BA881FD3D427}"/>
              </a:ext>
            </a:extLst>
          </p:cNvPr>
          <p:cNvSpPr/>
          <p:nvPr/>
        </p:nvSpPr>
        <p:spPr>
          <a:xfrm>
            <a:off x="10445569" y="4653143"/>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3" name="TextBox 92">
            <a:extLst>
              <a:ext uri="{FF2B5EF4-FFF2-40B4-BE49-F238E27FC236}">
                <a16:creationId xmlns:a16="http://schemas.microsoft.com/office/drawing/2014/main" id="{1A2D9316-656A-4284-BE5A-6F9BF1BF6621}"/>
              </a:ext>
            </a:extLst>
          </p:cNvPr>
          <p:cNvSpPr txBox="1"/>
          <p:nvPr/>
        </p:nvSpPr>
        <p:spPr>
          <a:xfrm>
            <a:off x="8844910" y="5046521"/>
            <a:ext cx="1403345" cy="369332"/>
          </a:xfrm>
          <a:prstGeom prst="rect">
            <a:avLst/>
          </a:prstGeom>
          <a:noFill/>
        </p:spPr>
        <p:txBody>
          <a:bodyPr wrap="square" rtlCol="0">
            <a:spAutoFit/>
          </a:bodyPr>
          <a:lstStyle/>
          <a:p>
            <a:r>
              <a:rPr lang="en-GB" sz="900" b="1" dirty="0">
                <a:solidFill>
                  <a:srgbClr val="FF8FB2"/>
                </a:solidFill>
                <a:latin typeface="+mn-lt"/>
              </a:rPr>
              <a:t>BEST PRACTICE EXAMPLES</a:t>
            </a:r>
          </a:p>
        </p:txBody>
      </p:sp>
      <p:sp>
        <p:nvSpPr>
          <p:cNvPr id="94" name="Rectangle 93">
            <a:hlinkClick r:id="rId15" action="ppaction://hlinksldjump"/>
            <a:extLst>
              <a:ext uri="{FF2B5EF4-FFF2-40B4-BE49-F238E27FC236}">
                <a16:creationId xmlns:a16="http://schemas.microsoft.com/office/drawing/2014/main" id="{0456CA6E-1524-414A-B5D3-1105F58654D3}"/>
              </a:ext>
            </a:extLst>
          </p:cNvPr>
          <p:cNvSpPr/>
          <p:nvPr/>
        </p:nvSpPr>
        <p:spPr>
          <a:xfrm>
            <a:off x="10062726" y="5070864"/>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5" name="Rectangle 94">
            <a:hlinkClick r:id="rId16" action="ppaction://hlinksldjump"/>
            <a:extLst>
              <a:ext uri="{FF2B5EF4-FFF2-40B4-BE49-F238E27FC236}">
                <a16:creationId xmlns:a16="http://schemas.microsoft.com/office/drawing/2014/main" id="{5FBA2608-BF14-4A91-830E-E48293F7068A}"/>
              </a:ext>
            </a:extLst>
          </p:cNvPr>
          <p:cNvSpPr/>
          <p:nvPr/>
        </p:nvSpPr>
        <p:spPr>
          <a:xfrm>
            <a:off x="10445569" y="5070864"/>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6" name="TextBox 95">
            <a:extLst>
              <a:ext uri="{FF2B5EF4-FFF2-40B4-BE49-F238E27FC236}">
                <a16:creationId xmlns:a16="http://schemas.microsoft.com/office/drawing/2014/main" id="{873727AA-C692-44F9-8F12-7ABA2E549E5F}"/>
              </a:ext>
            </a:extLst>
          </p:cNvPr>
          <p:cNvSpPr txBox="1"/>
          <p:nvPr/>
        </p:nvSpPr>
        <p:spPr>
          <a:xfrm>
            <a:off x="8844910" y="5548598"/>
            <a:ext cx="1403345" cy="369332"/>
          </a:xfrm>
          <a:prstGeom prst="rect">
            <a:avLst/>
          </a:prstGeom>
          <a:noFill/>
        </p:spPr>
        <p:txBody>
          <a:bodyPr wrap="square" rtlCol="0">
            <a:spAutoFit/>
          </a:bodyPr>
          <a:lstStyle/>
          <a:p>
            <a:r>
              <a:rPr lang="en-GB" sz="900" b="1" dirty="0">
                <a:solidFill>
                  <a:srgbClr val="FF8FB2"/>
                </a:solidFill>
                <a:latin typeface="+mn-lt"/>
              </a:rPr>
              <a:t>GUIDANCE AND TOOLS</a:t>
            </a:r>
          </a:p>
        </p:txBody>
      </p:sp>
      <p:sp>
        <p:nvSpPr>
          <p:cNvPr id="97" name="Rectangle 96">
            <a:hlinkClick r:id="rId8" action="ppaction://hlinksldjump"/>
            <a:extLst>
              <a:ext uri="{FF2B5EF4-FFF2-40B4-BE49-F238E27FC236}">
                <a16:creationId xmlns:a16="http://schemas.microsoft.com/office/drawing/2014/main" id="{9B45DD72-A66B-4B2B-BD68-CF105D6BBCB2}"/>
              </a:ext>
            </a:extLst>
          </p:cNvPr>
          <p:cNvSpPr/>
          <p:nvPr/>
        </p:nvSpPr>
        <p:spPr>
          <a:xfrm>
            <a:off x="10062726" y="5572941"/>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98" name="Rectangle 97">
            <a:hlinkClick r:id="rId17" action="ppaction://hlinksldjump"/>
            <a:extLst>
              <a:ext uri="{FF2B5EF4-FFF2-40B4-BE49-F238E27FC236}">
                <a16:creationId xmlns:a16="http://schemas.microsoft.com/office/drawing/2014/main" id="{2830AEDA-F0A0-4976-A896-96CB3EFC65F9}"/>
              </a:ext>
            </a:extLst>
          </p:cNvPr>
          <p:cNvSpPr/>
          <p:nvPr/>
        </p:nvSpPr>
        <p:spPr>
          <a:xfrm>
            <a:off x="10448315" y="5572916"/>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99" name="TextBox 98">
            <a:extLst>
              <a:ext uri="{FF2B5EF4-FFF2-40B4-BE49-F238E27FC236}">
                <a16:creationId xmlns:a16="http://schemas.microsoft.com/office/drawing/2014/main" id="{182B620F-E6E6-4193-84A2-213B5D7CF650}"/>
              </a:ext>
            </a:extLst>
          </p:cNvPr>
          <p:cNvSpPr txBox="1"/>
          <p:nvPr/>
        </p:nvSpPr>
        <p:spPr>
          <a:xfrm>
            <a:off x="8844910" y="5966319"/>
            <a:ext cx="1403345" cy="369332"/>
          </a:xfrm>
          <a:prstGeom prst="rect">
            <a:avLst/>
          </a:prstGeom>
          <a:noFill/>
        </p:spPr>
        <p:txBody>
          <a:bodyPr wrap="square" rtlCol="0">
            <a:spAutoFit/>
          </a:bodyPr>
          <a:lstStyle/>
          <a:p>
            <a:r>
              <a:rPr lang="en-GB" sz="900" b="1" dirty="0">
                <a:solidFill>
                  <a:srgbClr val="FF8FB2"/>
                </a:solidFill>
                <a:latin typeface="+mn-lt"/>
              </a:rPr>
              <a:t>BEST PRACTICE EXAMPLES</a:t>
            </a:r>
          </a:p>
        </p:txBody>
      </p:sp>
      <p:sp>
        <p:nvSpPr>
          <p:cNvPr id="100" name="Rectangle 99">
            <a:hlinkClick r:id="rId18" action="ppaction://hlinksldjump"/>
            <a:extLst>
              <a:ext uri="{FF2B5EF4-FFF2-40B4-BE49-F238E27FC236}">
                <a16:creationId xmlns:a16="http://schemas.microsoft.com/office/drawing/2014/main" id="{71BDDE86-6BDC-4D5F-AFA1-76D5EB0121A0}"/>
              </a:ext>
            </a:extLst>
          </p:cNvPr>
          <p:cNvSpPr/>
          <p:nvPr/>
        </p:nvSpPr>
        <p:spPr>
          <a:xfrm>
            <a:off x="10062726" y="5990662"/>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sp>
        <p:nvSpPr>
          <p:cNvPr id="101" name="Rectangle 100">
            <a:hlinkClick r:id="rId19" action="ppaction://hlinksldjump"/>
            <a:extLst>
              <a:ext uri="{FF2B5EF4-FFF2-40B4-BE49-F238E27FC236}">
                <a16:creationId xmlns:a16="http://schemas.microsoft.com/office/drawing/2014/main" id="{35F75B62-2EDE-47C3-8E09-006088BE052C}"/>
              </a:ext>
            </a:extLst>
          </p:cNvPr>
          <p:cNvSpPr/>
          <p:nvPr/>
        </p:nvSpPr>
        <p:spPr>
          <a:xfrm>
            <a:off x="10447467" y="5990637"/>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2" name="Title 1">
            <a:extLst>
              <a:ext uri="{FF2B5EF4-FFF2-40B4-BE49-F238E27FC236}">
                <a16:creationId xmlns:a16="http://schemas.microsoft.com/office/drawing/2014/main" id="{ECE93D72-2531-4C06-B4A1-5E4EAD528559}"/>
              </a:ext>
            </a:extLst>
          </p:cNvPr>
          <p:cNvSpPr>
            <a:spLocks noGrp="1"/>
          </p:cNvSpPr>
          <p:nvPr>
            <p:ph type="title"/>
          </p:nvPr>
        </p:nvSpPr>
        <p:spPr/>
        <p:txBody>
          <a:bodyPr anchor="t"/>
          <a:lstStyle/>
          <a:p>
            <a:r>
              <a:rPr lang="en-GB" dirty="0"/>
              <a:t>Data &amp; Digitalisation of Healthcare</a:t>
            </a:r>
          </a:p>
        </p:txBody>
      </p:sp>
      <p:sp>
        <p:nvSpPr>
          <p:cNvPr id="58" name="Rectangle 57">
            <a:hlinkClick r:id="rId20" action="ppaction://hlinksldjump"/>
            <a:extLst>
              <a:ext uri="{FF2B5EF4-FFF2-40B4-BE49-F238E27FC236}">
                <a16:creationId xmlns:a16="http://schemas.microsoft.com/office/drawing/2014/main" id="{6A333FF6-D74C-4E01-8BDD-09BC11E3C1B6}"/>
              </a:ext>
            </a:extLst>
          </p:cNvPr>
          <p:cNvSpPr/>
          <p:nvPr/>
        </p:nvSpPr>
        <p:spPr>
          <a:xfrm>
            <a:off x="10440706" y="3703237"/>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59" name="Rectangle 58">
            <a:hlinkClick r:id="rId21" action="ppaction://hlinksldjump"/>
            <a:extLst>
              <a:ext uri="{FF2B5EF4-FFF2-40B4-BE49-F238E27FC236}">
                <a16:creationId xmlns:a16="http://schemas.microsoft.com/office/drawing/2014/main" id="{32A44A91-4E04-4A6F-B82E-B45F3951D140}"/>
              </a:ext>
            </a:extLst>
          </p:cNvPr>
          <p:cNvSpPr/>
          <p:nvPr/>
        </p:nvSpPr>
        <p:spPr>
          <a:xfrm>
            <a:off x="10832208" y="3701873"/>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sp>
        <p:nvSpPr>
          <p:cNvPr id="57" name="Rectangle 56">
            <a:hlinkClick r:id="rId20" action="ppaction://hlinksldjump"/>
            <a:extLst>
              <a:ext uri="{FF2B5EF4-FFF2-40B4-BE49-F238E27FC236}">
                <a16:creationId xmlns:a16="http://schemas.microsoft.com/office/drawing/2014/main" id="{0216719B-460C-4B9C-B227-41259AE6D667}"/>
              </a:ext>
            </a:extLst>
          </p:cNvPr>
          <p:cNvSpPr/>
          <p:nvPr/>
        </p:nvSpPr>
        <p:spPr>
          <a:xfrm>
            <a:off x="10453724" y="4126947"/>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sp>
        <p:nvSpPr>
          <p:cNvPr id="60" name="Rectangle 59">
            <a:hlinkClick r:id="rId22" action="ppaction://hlinksldjump"/>
            <a:extLst>
              <a:ext uri="{FF2B5EF4-FFF2-40B4-BE49-F238E27FC236}">
                <a16:creationId xmlns:a16="http://schemas.microsoft.com/office/drawing/2014/main" id="{5236EDC4-51AA-486D-95C1-FCEEF16AC000}"/>
              </a:ext>
            </a:extLst>
          </p:cNvPr>
          <p:cNvSpPr/>
          <p:nvPr/>
        </p:nvSpPr>
        <p:spPr>
          <a:xfrm>
            <a:off x="10838465" y="4126947"/>
            <a:ext cx="304022" cy="309766"/>
          </a:xfrm>
          <a:prstGeom prst="rect">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pic>
        <p:nvPicPr>
          <p:cNvPr id="63" name="Picture 62">
            <a:hlinkClick r:id="rId23" action="ppaction://hlinksldjump"/>
            <a:extLst>
              <a:ext uri="{FF2B5EF4-FFF2-40B4-BE49-F238E27FC236}">
                <a16:creationId xmlns:a16="http://schemas.microsoft.com/office/drawing/2014/main" id="{4D4ACF72-AB0C-4639-9FE8-0F725EC834D4}"/>
              </a:ext>
            </a:extLst>
          </p:cNvPr>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70458" y="458629"/>
            <a:ext cx="227091" cy="231543"/>
          </a:xfrm>
          <a:prstGeom prst="rect">
            <a:avLst/>
          </a:prstGeom>
        </p:spPr>
      </p:pic>
      <p:pic>
        <p:nvPicPr>
          <p:cNvPr id="65" name="Picture 64">
            <a:hlinkClick r:id="rId26" action="ppaction://hlinksldjump"/>
            <a:extLst>
              <a:ext uri="{FF2B5EF4-FFF2-40B4-BE49-F238E27FC236}">
                <a16:creationId xmlns:a16="http://schemas.microsoft.com/office/drawing/2014/main" id="{BB30BA48-8F5E-4E50-A06D-8B1B40055C41}"/>
              </a:ext>
            </a:extLst>
          </p:cNvPr>
          <p:cNvPicPr>
            <a:picLocks noChangeAspect="1"/>
          </p:cNvPicPr>
          <p:nvPr/>
        </p:nvPicPr>
        <p:blipFill>
          <a:blip r:embed="rId27"/>
          <a:stretch>
            <a:fillRect/>
          </a:stretch>
        </p:blipFill>
        <p:spPr>
          <a:xfrm>
            <a:off x="143742" y="734587"/>
            <a:ext cx="271618" cy="365126"/>
          </a:xfrm>
          <a:prstGeom prst="rect">
            <a:avLst/>
          </a:prstGeom>
        </p:spPr>
      </p:pic>
      <p:sp>
        <p:nvSpPr>
          <p:cNvPr id="66" name="Oval 65">
            <a:extLst>
              <a:ext uri="{FF2B5EF4-FFF2-40B4-BE49-F238E27FC236}">
                <a16:creationId xmlns:a16="http://schemas.microsoft.com/office/drawing/2014/main" id="{59D30467-4B45-4C48-ADB7-AABC2DB73D67}"/>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7" name="Graphic 66" descr="Home">
            <a:hlinkClick r:id="rId28" action="ppaction://hlinksldjump"/>
            <a:extLst>
              <a:ext uri="{FF2B5EF4-FFF2-40B4-BE49-F238E27FC236}">
                <a16:creationId xmlns:a16="http://schemas.microsoft.com/office/drawing/2014/main" id="{A225CC1E-9E85-4BAA-8493-ADD1D5FDB7B6}"/>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86676" y="145807"/>
            <a:ext cx="195449" cy="195449"/>
          </a:xfrm>
          <a:prstGeom prst="rect">
            <a:avLst/>
          </a:prstGeom>
        </p:spPr>
      </p:pic>
      <p:pic>
        <p:nvPicPr>
          <p:cNvPr id="62" name="Picture 61" descr="Logo, icon&#10;&#10;Description automatically generated">
            <a:extLst>
              <a:ext uri="{FF2B5EF4-FFF2-40B4-BE49-F238E27FC236}">
                <a16:creationId xmlns:a16="http://schemas.microsoft.com/office/drawing/2014/main" id="{4E7FC5FE-FAF9-41CB-B971-B4D9C48C93BA}"/>
              </a:ext>
            </a:extLst>
          </p:cNvPr>
          <p:cNvPicPr>
            <a:picLocks noChangeAspect="1"/>
          </p:cNvPicPr>
          <p:nvPr/>
        </p:nvPicPr>
        <p:blipFill rotWithShape="1">
          <a:blip r:embed="rId31">
            <a:extLst>
              <a:ext uri="{BEBA8EAE-BF5A-486C-A8C5-ECC9F3942E4B}">
                <a14:imgProps xmlns:a14="http://schemas.microsoft.com/office/drawing/2010/main">
                  <a14:imgLayer r:embed="rId32">
                    <a14:imgEffect>
                      <a14:backgroundRemoval t="10000" b="90000" l="10000" r="90000">
                        <a14:foregroundMark x1="50658" y1="58689" x2="50658" y2="58689"/>
                        <a14:foregroundMark x1="51053" y1="59016" x2="51316" y2="59016"/>
                        <a14:foregroundMark x1="50658" y1="58033" x2="50658" y2="59016"/>
                        <a14:foregroundMark x1="56974" y1="42787" x2="56974" y2="42787"/>
                        <a14:foregroundMark x1="45658" y1="43443" x2="45658" y2="43443"/>
                        <a14:foregroundMark x1="45263" y1="47049" x2="45263" y2="47049"/>
                        <a14:foregroundMark x1="54211" y1="47541" x2="54211" y2="47541"/>
                        <a14:foregroundMark x1="55395" y1="51148" x2="55395" y2="51148"/>
                        <a14:foregroundMark x1="44474" y1="51475" x2="44474" y2="51475"/>
                        <a14:backgroundMark x1="44868" y1="40328" x2="44868" y2="40328"/>
                        <a14:backgroundMark x1="58026" y1="40328" x2="58026" y2="40328"/>
                        <a14:backgroundMark x1="56053" y1="54098" x2="56053" y2="54098"/>
                        <a14:backgroundMark x1="38421" y1="62131" x2="43289" y2="60984"/>
                        <a14:backgroundMark x1="57237" y1="61148" x2="63421" y2="61148"/>
                        <a14:backgroundMark x1="64737" y1="53443" x2="65000" y2="57377"/>
                        <a14:backgroundMark x1="35263" y1="50656" x2="35000" y2="60656"/>
                        <a14:backgroundMark x1="35395" y1="46721" x2="35395" y2="50164"/>
                        <a14:backgroundMark x1="40526" y1="40820" x2="46842" y2="41148"/>
                        <a14:backgroundMark x1="53421" y1="41475" x2="60526" y2="41803"/>
                        <a14:backgroundMark x1="60526" y1="41803" x2="60526" y2="41803"/>
                        <a14:backgroundMark x1="53289" y1="54262" x2="60000" y2="54098"/>
                        <a14:backgroundMark x1="60000" y1="54098" x2="60526" y2="54098"/>
                        <a14:backgroundMark x1="40000" y1="53607" x2="47368" y2="53770"/>
                        <a14:backgroundMark x1="47895" y1="49016" x2="47895" y2="49016"/>
                        <a14:backgroundMark x1="38816" y1="45082" x2="39211" y2="54098"/>
                        <a14:backgroundMark x1="61184" y1="45902" x2="61579" y2="54098"/>
                        <a14:backgroundMark x1="61579" y1="54098" x2="61579" y2="54098"/>
                        <a14:backgroundMark x1="65921" y1="48033" x2="65263" y2="52787"/>
                        <a14:backgroundMark x1="65000" y1="47213" x2="65000" y2="47213"/>
                        <a14:backgroundMark x1="64342" y1="46066" x2="65526" y2="46557"/>
                        <a14:backgroundMark x1="48234" y1="47049" x2="48158" y2="48852"/>
                        <a14:backgroundMark x1="48289" y1="45738" x2="48234" y2="47049"/>
                        <a14:backgroundMark x1="51800" y1="47541" x2="51711" y2="50000"/>
                        <a14:backgroundMark x1="51842" y1="46393" x2="51800" y2="47541"/>
                        <a14:backgroundMark x1="43553" y1="45574" x2="43553" y2="45574"/>
                        <a14:backgroundMark x1="55000" y1="45902" x2="55000" y2="45902"/>
                        <a14:backgroundMark x1="34211" y1="45574" x2="34211" y2="45574"/>
                      </a14:backgroundRemoval>
                    </a14:imgEffect>
                  </a14:imgLayer>
                </a14:imgProps>
              </a:ext>
              <a:ext uri="{28A0092B-C50C-407E-A947-70E740481C1C}">
                <a14:useLocalDpi xmlns:a14="http://schemas.microsoft.com/office/drawing/2010/main" val="0"/>
              </a:ext>
            </a:extLst>
          </a:blip>
          <a:srcRect l="27240" t="31878" r="28696" b="32017"/>
          <a:stretch/>
        </p:blipFill>
        <p:spPr>
          <a:xfrm>
            <a:off x="638690" y="1276941"/>
            <a:ext cx="787275" cy="517752"/>
          </a:xfrm>
          <a:prstGeom prst="rect">
            <a:avLst/>
          </a:prstGeom>
        </p:spPr>
      </p:pic>
      <p:pic>
        <p:nvPicPr>
          <p:cNvPr id="68" name="Picture 67">
            <a:extLst>
              <a:ext uri="{FF2B5EF4-FFF2-40B4-BE49-F238E27FC236}">
                <a16:creationId xmlns:a16="http://schemas.microsoft.com/office/drawing/2014/main" id="{6BEAFBD8-2E09-41DB-A449-F650D05A22B0}"/>
              </a:ext>
            </a:extLst>
          </p:cNvPr>
          <p:cNvPicPr>
            <a:picLocks noChangeAspect="1"/>
          </p:cNvPicPr>
          <p:nvPr/>
        </p:nvPicPr>
        <p:blipFill rotWithShape="1">
          <a:blip r:embed="rId33">
            <a:extLst>
              <a:ext uri="{BEBA8EAE-BF5A-486C-A8C5-ECC9F3942E4B}">
                <a14:imgProps xmlns:a14="http://schemas.microsoft.com/office/drawing/2010/main">
                  <a14:imgLayer r:embed="rId34">
                    <a14:imgEffect>
                      <a14:backgroundRemoval t="10000" b="90000" l="10000" r="90000">
                        <a14:foregroundMark x1="55658" y1="52951" x2="55658" y2="52951"/>
                        <a14:backgroundMark x1="58684" y1="44918" x2="58684" y2="44918"/>
                        <a14:backgroundMark x1="52105" y1="51148" x2="52105" y2="51148"/>
                        <a14:backgroundMark x1="40263" y1="60492" x2="40263" y2="60492"/>
                        <a14:backgroundMark x1="61579" y1="63279" x2="61579" y2="63279"/>
                        <a14:backgroundMark x1="50000" y1="34426" x2="50000" y2="34426"/>
                        <a14:backgroundMark x1="45921" y1="42623" x2="50921" y2="40984"/>
                      </a14:backgroundRemoval>
                    </a14:imgEffect>
                  </a14:imgLayer>
                </a14:imgProps>
              </a:ext>
              <a:ext uri="{28A0092B-C50C-407E-A947-70E740481C1C}">
                <a14:useLocalDpi xmlns:a14="http://schemas.microsoft.com/office/drawing/2010/main" val="0"/>
              </a:ext>
            </a:extLst>
          </a:blip>
          <a:srcRect l="33483" t="28460" r="33385" b="28934"/>
          <a:stretch/>
        </p:blipFill>
        <p:spPr>
          <a:xfrm>
            <a:off x="4381009" y="1132917"/>
            <a:ext cx="730797" cy="754283"/>
          </a:xfrm>
          <a:prstGeom prst="rect">
            <a:avLst/>
          </a:prstGeom>
        </p:spPr>
      </p:pic>
      <p:pic>
        <p:nvPicPr>
          <p:cNvPr id="69" name="Picture 68" descr="Icon&#10;&#10;Description automatically generated">
            <a:extLst>
              <a:ext uri="{FF2B5EF4-FFF2-40B4-BE49-F238E27FC236}">
                <a16:creationId xmlns:a16="http://schemas.microsoft.com/office/drawing/2014/main" id="{88E1962F-0B17-4C92-8BE8-69A41A362C1F}"/>
              </a:ext>
            </a:extLst>
          </p:cNvPr>
          <p:cNvPicPr>
            <a:picLocks noChangeAspect="1"/>
          </p:cNvPicPr>
          <p:nvPr/>
        </p:nvPicPr>
        <p:blipFill>
          <a:blip r:embed="rId35">
            <a:extLst>
              <a:ext uri="{BEBA8EAE-BF5A-486C-A8C5-ECC9F3942E4B}">
                <a14:imgProps xmlns:a14="http://schemas.microsoft.com/office/drawing/2010/main">
                  <a14:imgLayer r:embed="rId36">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tretch>
            <a:fillRect/>
          </a:stretch>
        </p:blipFill>
        <p:spPr>
          <a:xfrm>
            <a:off x="7734709" y="856804"/>
            <a:ext cx="2401500" cy="1927520"/>
          </a:xfrm>
          <a:prstGeom prst="rect">
            <a:avLst/>
          </a:prstGeom>
        </p:spPr>
      </p:pic>
    </p:spTree>
    <p:extLst>
      <p:ext uri="{BB962C8B-B14F-4D97-AF65-F5344CB8AC3E}">
        <p14:creationId xmlns:p14="http://schemas.microsoft.com/office/powerpoint/2010/main" val="232394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41647D1-9588-446F-BE8D-2115B8105A3F}"/>
              </a:ext>
            </a:extLst>
          </p:cNvPr>
          <p:cNvGrpSpPr/>
          <p:nvPr/>
        </p:nvGrpSpPr>
        <p:grpSpPr>
          <a:xfrm>
            <a:off x="517617" y="438336"/>
            <a:ext cx="3308783" cy="1039491"/>
            <a:chOff x="7668282" y="3094409"/>
            <a:chExt cx="3308783" cy="1039491"/>
          </a:xfrm>
        </p:grpSpPr>
        <p:pic>
          <p:nvPicPr>
            <p:cNvPr id="30" name="Picture 29">
              <a:extLst>
                <a:ext uri="{FF2B5EF4-FFF2-40B4-BE49-F238E27FC236}">
                  <a16:creationId xmlns:a16="http://schemas.microsoft.com/office/drawing/2014/main" id="{A219290F-826F-4C5B-A3D8-7CFFC02ADCDC}"/>
                </a:ext>
              </a:extLst>
            </p:cNvPr>
            <p:cNvPicPr>
              <a:picLocks noChangeAspect="1"/>
            </p:cNvPicPr>
            <p:nvPr/>
          </p:nvPicPr>
          <p:blipFill>
            <a:blip r:embed="rId3"/>
            <a:stretch>
              <a:fillRect/>
            </a:stretch>
          </p:blipFill>
          <p:spPr>
            <a:xfrm>
              <a:off x="7668282" y="3094409"/>
              <a:ext cx="3164697" cy="1039491"/>
            </a:xfrm>
            <a:prstGeom prst="rect">
              <a:avLst/>
            </a:prstGeom>
          </p:spPr>
        </p:pic>
        <p:sp>
          <p:nvSpPr>
            <p:cNvPr id="36" name="Rectangle 35">
              <a:extLst>
                <a:ext uri="{FF2B5EF4-FFF2-40B4-BE49-F238E27FC236}">
                  <a16:creationId xmlns:a16="http://schemas.microsoft.com/office/drawing/2014/main" id="{DB4346AC-A615-44E0-A356-1AE2D089A1A4}"/>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052118"/>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Collection and integrating perspectives of people within my community into policies</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How-to guide </a:t>
            </a:r>
            <a:r>
              <a:rPr lang="en-GB" sz="1100" dirty="0">
                <a:latin typeface="+mn-lt"/>
                <a:ea typeface="Arial"/>
                <a:cs typeface="Arial"/>
                <a:sym typeface="Arial"/>
                <a:hlinkClick r:id="rId4"/>
              </a:rPr>
              <a:t>(Survey Monkey)</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rPr>
              <a:t>Advice on conducting and getting the best participation in medical surveys</a:t>
            </a:r>
          </a:p>
          <a:p>
            <a:pPr marL="172800" lvl="0">
              <a:lnSpc>
                <a:spcPts val="500"/>
              </a:lnSpc>
              <a:spcBef>
                <a:spcPts val="300"/>
              </a:spcBef>
              <a:spcAft>
                <a:spcPts val="0"/>
              </a:spcAft>
              <a:buClr>
                <a:schemeClr val="accent4"/>
              </a:buClr>
              <a:buSzPct val="100000"/>
            </a:pPr>
            <a:endParaRPr lang="en-GB" sz="1050" dirty="0">
              <a:latin typeface="+mn-lt"/>
              <a:cs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Research </a:t>
            </a:r>
            <a:r>
              <a:rPr lang="en-GB" sz="1100" dirty="0">
                <a:latin typeface="+mn-lt"/>
                <a:ea typeface="Arial"/>
                <a:cs typeface="Arial"/>
                <a:sym typeface="Arial"/>
                <a:hlinkClick r:id="rId5"/>
              </a:rPr>
              <a:t>(European Journal of Human Genetics)</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sym typeface="Arial"/>
              </a:rPr>
              <a:t>Information on what motivates research participants to share their own health data, and equally their concerns in doing so</a:t>
            </a:r>
          </a:p>
          <a:p>
            <a:pPr marL="172800" lvl="0">
              <a:lnSpc>
                <a:spcPts val="500"/>
              </a:lnSpc>
              <a:spcBef>
                <a:spcPts val="300"/>
              </a:spcBef>
              <a:spcAft>
                <a:spcPts val="0"/>
              </a:spcAft>
              <a:buClr>
                <a:schemeClr val="accent4"/>
              </a:buClr>
              <a:buSzPct val="100000"/>
            </a:pPr>
            <a:endParaRPr lang="en-GB" sz="1050" dirty="0">
              <a:latin typeface="+mn-lt"/>
              <a:cs typeface="Arial"/>
              <a:sym typeface="Arial"/>
            </a:endParaRPr>
          </a:p>
          <a:p>
            <a:pPr marL="171450" lvl="0" indent="-171450" eaLnBrk="1" fontAlgn="auto" hangingPunct="1">
              <a:spcBef>
                <a:spcPts val="300"/>
              </a:spcBef>
              <a:spcAft>
                <a:spcPts val="0"/>
              </a:spcAft>
              <a:buClr>
                <a:srgbClr val="FF8FB2"/>
              </a:buClr>
              <a:buSzPts val="1100"/>
              <a:buFont typeface="Arial" panose="020B0604020202020204" pitchFamily="34" charset="0"/>
              <a:buChar char="•"/>
              <a:defRPr/>
            </a:pPr>
            <a:r>
              <a:rPr lang="en-GB" sz="1100" b="1" dirty="0">
                <a:latin typeface="+mn-lt"/>
                <a:hlinkClick r:id="rId6"/>
              </a:rPr>
              <a:t>How-to guide </a:t>
            </a:r>
            <a:r>
              <a:rPr lang="en-GB" sz="1100" dirty="0">
                <a:latin typeface="+mn-lt"/>
                <a:hlinkClick r:id="rId6"/>
              </a:rPr>
              <a:t>(Workgroup of European Cancer Patient Advocacy Networks)</a:t>
            </a:r>
            <a:endParaRPr lang="en-GB" sz="1100" dirty="0">
              <a:latin typeface="+mn-lt"/>
            </a:endParaRPr>
          </a:p>
          <a:p>
            <a:pPr marL="172800">
              <a:spcBef>
                <a:spcPts val="300"/>
              </a:spcBef>
              <a:spcAft>
                <a:spcPts val="0"/>
              </a:spcAft>
              <a:buClr>
                <a:schemeClr val="accent4"/>
              </a:buClr>
              <a:buSzPct val="100000"/>
              <a:defRPr/>
            </a:pPr>
            <a:r>
              <a:rPr lang="en-GB" sz="1050" dirty="0">
                <a:latin typeface="+mn-lt"/>
                <a:cs typeface="Arial"/>
              </a:rPr>
              <a:t>Information on how to generate data, including data generated via technology from people affected by health conditions</a:t>
            </a:r>
          </a:p>
          <a:p>
            <a:pPr marL="172800">
              <a:spcBef>
                <a:spcPts val="0"/>
              </a:spcBef>
              <a:spcAft>
                <a:spcPts val="0"/>
              </a:spcAft>
              <a:buClr>
                <a:schemeClr val="accent4"/>
              </a:buClr>
              <a:buSzPct val="100000"/>
              <a:defRPr/>
            </a:pPr>
            <a:endParaRPr lang="en-GB" sz="1050" dirty="0">
              <a:latin typeface="+mn-lt"/>
              <a:cs typeface="Arial"/>
            </a:endParaRPr>
          </a:p>
          <a:p>
            <a:pPr marL="171450" lvl="0" indent="-171450" eaLnBrk="1" fontAlgn="auto" hangingPunct="1">
              <a:spcBef>
                <a:spcPts val="0"/>
              </a:spcBef>
              <a:spcAft>
                <a:spcPts val="0"/>
              </a:spcAft>
              <a:buClr>
                <a:srgbClr val="FF8FB2"/>
              </a:buClr>
              <a:buSzPts val="1100"/>
              <a:buFont typeface="Arial" panose="020B0604020202020204" pitchFamily="34" charset="0"/>
              <a:buChar char="•"/>
              <a:defRPr/>
            </a:pPr>
            <a:r>
              <a:rPr lang="en-GB" sz="1050" b="1" dirty="0">
                <a:latin typeface="+mn-lt"/>
                <a:hlinkClick r:id="rId7"/>
              </a:rPr>
              <a:t>Priorities for Digital Health in Europe </a:t>
            </a:r>
            <a:r>
              <a:rPr lang="en-GB" sz="1050" dirty="0">
                <a:latin typeface="+mn-lt"/>
                <a:hlinkClick r:id="rId7"/>
              </a:rPr>
              <a:t>(</a:t>
            </a:r>
            <a:r>
              <a:rPr lang="en-GB" sz="1050" dirty="0" err="1">
                <a:latin typeface="+mn-lt"/>
                <a:hlinkClick r:id="rId7"/>
              </a:rPr>
              <a:t>EMSP</a:t>
            </a:r>
            <a:r>
              <a:rPr lang="en-GB" sz="1050" dirty="0">
                <a:latin typeface="+mn-lt"/>
                <a:hlinkClick r:id="rId7"/>
              </a:rPr>
              <a:t>)</a:t>
            </a:r>
            <a:endParaRPr lang="en-GB" sz="1050" dirty="0">
              <a:latin typeface="+mn-lt"/>
            </a:endParaRPr>
          </a:p>
          <a:p>
            <a:pPr marL="172800">
              <a:spcBef>
                <a:spcPts val="300"/>
              </a:spcBef>
              <a:spcAft>
                <a:spcPts val="0"/>
              </a:spcAft>
              <a:buClr>
                <a:schemeClr val="accent4"/>
              </a:buClr>
              <a:buSzPct val="100000"/>
              <a:defRPr/>
            </a:pPr>
            <a:r>
              <a:rPr lang="en-GB" sz="1050" dirty="0">
                <a:latin typeface="+mn-lt"/>
                <a:cs typeface="Arial"/>
              </a:rPr>
              <a:t>Presentation on EU Policy and priorities for digital health that will benefit people affected by health conditions</a:t>
            </a:r>
            <a:endParaRPr lang="en-GB" sz="1050" dirty="0">
              <a:latin typeface="+mn-lt"/>
            </a:endParaRPr>
          </a:p>
          <a:p>
            <a:pPr lvl="0">
              <a:spcBef>
                <a:spcPts val="0"/>
              </a:spcBef>
              <a:spcAft>
                <a:spcPts val="0"/>
              </a:spcAft>
              <a:buClr>
                <a:srgbClr val="000000"/>
              </a:buClr>
              <a:buSzPts val="1100"/>
            </a:pPr>
            <a:endParaRPr lang="en-GB" sz="1200" b="1" u="sng" dirty="0">
              <a:latin typeface="+mn-lt"/>
              <a:ea typeface="Arial"/>
              <a:cs typeface="Arial"/>
              <a:sym typeface="Arial"/>
              <a:hlinkClick r:id="rId8">
                <a:extLst>
                  <a:ext uri="{A12FA001-AC4F-418D-AE19-62706E023703}">
                    <ahyp:hlinkClr xmlns:ahyp="http://schemas.microsoft.com/office/drawing/2018/hyperlinkcolor" val="tx"/>
                  </a:ext>
                </a:extLst>
              </a:hlinkClick>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Integrating the </a:t>
            </a:r>
            <a:r>
              <a:rPr lang="en-GB" sz="2400" dirty="0"/>
              <a:t>perspectives of people affected by health conditions </a:t>
            </a:r>
            <a:r>
              <a:rPr lang="en-GB" sz="2400" dirty="0">
                <a:latin typeface="+mn-lt"/>
              </a:rPr>
              <a:t>into standards and policies regarding data privacy and sharing</a:t>
            </a:r>
          </a:p>
        </p:txBody>
      </p:sp>
      <p:sp>
        <p:nvSpPr>
          <p:cNvPr id="20" name="TextBox 19">
            <a:hlinkClick r:id="rId9"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p:txBody>
      </p:sp>
      <p:sp>
        <p:nvSpPr>
          <p:cNvPr id="37" name="Google Shape;442;p34">
            <a:extLst>
              <a:ext uri="{FF2B5EF4-FFF2-40B4-BE49-F238E27FC236}">
                <a16:creationId xmlns:a16="http://schemas.microsoft.com/office/drawing/2014/main" id="{809335A9-1D64-4B9D-B9E5-7378437D1605}"/>
              </a:ext>
            </a:extLst>
          </p:cNvPr>
          <p:cNvSpPr/>
          <p:nvPr/>
        </p:nvSpPr>
        <p:spPr>
          <a:xfrm>
            <a:off x="0" y="168698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12"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Conduct research amongst the community to explore their perspectives on data sharing and protection</a:t>
            </a:r>
          </a:p>
          <a:p>
            <a:pPr>
              <a:spcBef>
                <a:spcPts val="0"/>
              </a:spcBef>
              <a:spcAft>
                <a:spcPts val="0"/>
              </a:spcAft>
              <a:buClr>
                <a:srgbClr val="000000"/>
              </a:buClr>
              <a:buSzPts val="1100"/>
            </a:pPr>
            <a:endParaRPr lang="en-GB" sz="1400" b="1" dirty="0">
              <a:latin typeface="+mn-lt"/>
              <a:cs typeface="Arial"/>
              <a:sym typeface="Arial"/>
            </a:endParaRPr>
          </a:p>
        </p:txBody>
      </p:sp>
      <p:pic>
        <p:nvPicPr>
          <p:cNvPr id="67" name="Picture 66">
            <a:hlinkClick r:id="rId13" action="ppaction://hlinksldjump"/>
            <a:extLst>
              <a:ext uri="{FF2B5EF4-FFF2-40B4-BE49-F238E27FC236}">
                <a16:creationId xmlns:a16="http://schemas.microsoft.com/office/drawing/2014/main" id="{7BC2B726-F0DA-445A-8669-6E79E04A2B4D}"/>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69" name="Picture 68">
            <a:hlinkClick r:id="rId15" action="ppaction://hlinksldjump"/>
            <a:extLst>
              <a:ext uri="{FF2B5EF4-FFF2-40B4-BE49-F238E27FC236}">
                <a16:creationId xmlns:a16="http://schemas.microsoft.com/office/drawing/2014/main" id="{C6922E6E-866C-43C0-8E69-25AA6717BC59}"/>
              </a:ext>
            </a:extLst>
          </p:cNvPr>
          <p:cNvPicPr>
            <a:picLocks noChangeAspect="1"/>
          </p:cNvPicPr>
          <p:nvPr/>
        </p:nvPicPr>
        <p:blipFill>
          <a:blip r:embed="rId16"/>
          <a:stretch>
            <a:fillRect/>
          </a:stretch>
        </p:blipFill>
        <p:spPr>
          <a:xfrm>
            <a:off x="143742" y="1039387"/>
            <a:ext cx="271618" cy="365126"/>
          </a:xfrm>
          <a:prstGeom prst="rect">
            <a:avLst/>
          </a:prstGeom>
        </p:spPr>
      </p:pic>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7"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8"/>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28" name="Oval 27">
            <a:extLst>
              <a:ext uri="{FF2B5EF4-FFF2-40B4-BE49-F238E27FC236}">
                <a16:creationId xmlns:a16="http://schemas.microsoft.com/office/drawing/2014/main" id="{A738A951-9DE4-49C7-BA8D-D5F9187198CD}"/>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Graphic 30" descr="Home">
            <a:hlinkClick r:id="rId19" action="ppaction://hlinksldjump"/>
            <a:extLst>
              <a:ext uri="{FF2B5EF4-FFF2-40B4-BE49-F238E27FC236}">
                <a16:creationId xmlns:a16="http://schemas.microsoft.com/office/drawing/2014/main" id="{F7A951EB-8F85-4015-B01E-8480BFAE5D8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34" name="Picture 33">
            <a:hlinkClick r:id="rId22" action="ppaction://hlinksldjump"/>
            <a:extLst>
              <a:ext uri="{FF2B5EF4-FFF2-40B4-BE49-F238E27FC236}">
                <a16:creationId xmlns:a16="http://schemas.microsoft.com/office/drawing/2014/main" id="{B212C999-2FE9-4C5B-8D00-7C9B1B31C2AC}"/>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40" name="Picture 39" descr="Icon&#10;&#10;Description automatically generated">
            <a:extLst>
              <a:ext uri="{FF2B5EF4-FFF2-40B4-BE49-F238E27FC236}">
                <a16:creationId xmlns:a16="http://schemas.microsoft.com/office/drawing/2014/main" id="{401085C3-8BE9-4E73-82F7-BE3893EB4A53}"/>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222267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C9D0CB10-1CC6-4AA6-9F2C-1E0DDEA82573}"/>
              </a:ext>
            </a:extLst>
          </p:cNvPr>
          <p:cNvGrpSpPr/>
          <p:nvPr/>
        </p:nvGrpSpPr>
        <p:grpSpPr>
          <a:xfrm>
            <a:off x="517617" y="438336"/>
            <a:ext cx="3308783" cy="1039491"/>
            <a:chOff x="7668282" y="3094409"/>
            <a:chExt cx="3308783" cy="1039491"/>
          </a:xfrm>
        </p:grpSpPr>
        <p:pic>
          <p:nvPicPr>
            <p:cNvPr id="46" name="Picture 45">
              <a:extLst>
                <a:ext uri="{FF2B5EF4-FFF2-40B4-BE49-F238E27FC236}">
                  <a16:creationId xmlns:a16="http://schemas.microsoft.com/office/drawing/2014/main" id="{E1B7A1B8-1899-4574-934F-CC33CD7B8671}"/>
                </a:ext>
              </a:extLst>
            </p:cNvPr>
            <p:cNvPicPr>
              <a:picLocks noChangeAspect="1"/>
            </p:cNvPicPr>
            <p:nvPr/>
          </p:nvPicPr>
          <p:blipFill>
            <a:blip r:embed="rId3"/>
            <a:stretch>
              <a:fillRect/>
            </a:stretch>
          </p:blipFill>
          <p:spPr>
            <a:xfrm>
              <a:off x="7668282" y="3094409"/>
              <a:ext cx="3164697" cy="1039491"/>
            </a:xfrm>
            <a:prstGeom prst="rect">
              <a:avLst/>
            </a:prstGeom>
          </p:spPr>
        </p:pic>
        <p:sp>
          <p:nvSpPr>
            <p:cNvPr id="56" name="Rectangle 55">
              <a:extLst>
                <a:ext uri="{FF2B5EF4-FFF2-40B4-BE49-F238E27FC236}">
                  <a16:creationId xmlns:a16="http://schemas.microsoft.com/office/drawing/2014/main" id="{A139177B-C154-4922-916A-E8D97A1278B9}"/>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30" name="Google Shape;442;p34">
            <a:extLst>
              <a:ext uri="{FF2B5EF4-FFF2-40B4-BE49-F238E27FC236}">
                <a16:creationId xmlns:a16="http://schemas.microsoft.com/office/drawing/2014/main" id="{8F19CEC1-5016-48F4-9410-CF3BDDDA65B9}"/>
              </a:ext>
            </a:extLst>
          </p:cNvPr>
          <p:cNvSpPr/>
          <p:nvPr/>
        </p:nvSpPr>
        <p:spPr>
          <a:xfrm>
            <a:off x="0" y="1696601"/>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grpSp>
        <p:nvGrpSpPr>
          <p:cNvPr id="41" name="Group 40">
            <a:extLst>
              <a:ext uri="{FF2B5EF4-FFF2-40B4-BE49-F238E27FC236}">
                <a16:creationId xmlns:a16="http://schemas.microsoft.com/office/drawing/2014/main" id="{EA000AEA-9F15-4188-A0DC-38AD7F5D859F}"/>
              </a:ext>
            </a:extLst>
          </p:cNvPr>
          <p:cNvGrpSpPr/>
          <p:nvPr/>
        </p:nvGrpSpPr>
        <p:grpSpPr>
          <a:xfrm>
            <a:off x="68802" y="1685176"/>
            <a:ext cx="421497" cy="444843"/>
            <a:chOff x="2059379" y="2460345"/>
            <a:chExt cx="2009639" cy="2009639"/>
          </a:xfrm>
          <a:solidFill>
            <a:schemeClr val="bg1"/>
          </a:solidFill>
        </p:grpSpPr>
        <p:pic>
          <p:nvPicPr>
            <p:cNvPr id="43" name="Graphic 42" descr="Lightbulb and gear">
              <a:extLst>
                <a:ext uri="{FF2B5EF4-FFF2-40B4-BE49-F238E27FC236}">
                  <a16:creationId xmlns:a16="http://schemas.microsoft.com/office/drawing/2014/main" id="{DC02FA13-4726-469E-A7F8-B602095E29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03728">
              <a:off x="2059379" y="2460345"/>
              <a:ext cx="2009639" cy="2009639"/>
            </a:xfrm>
            <a:prstGeom prst="rect">
              <a:avLst/>
            </a:prstGeom>
          </p:spPr>
        </p:pic>
        <p:sp>
          <p:nvSpPr>
            <p:cNvPr id="44" name="Oval 43">
              <a:extLst>
                <a:ext uri="{FF2B5EF4-FFF2-40B4-BE49-F238E27FC236}">
                  <a16:creationId xmlns:a16="http://schemas.microsoft.com/office/drawing/2014/main" id="{280B07FE-81FF-45BF-84E9-B323EDFFD5B0}"/>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437112"/>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research into the perspectives of people affected by health conditions on data sharing</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6"/>
              </a:rPr>
              <a:t>Research </a:t>
            </a:r>
            <a:r>
              <a:rPr lang="en-GB" sz="1100" dirty="0">
                <a:latin typeface="+mn-lt"/>
                <a:ea typeface="Arial"/>
                <a:cs typeface="Arial"/>
                <a:sym typeface="Arial"/>
                <a:hlinkClick r:id="rId6"/>
              </a:rPr>
              <a:t>(European Organisation for Rare Diseases)</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Survey of perspectives on data sharing and protection in the rare disease community</a:t>
            </a:r>
          </a:p>
          <a:p>
            <a:pPr marL="171450" lvl="0" indent="-171450">
              <a:lnSpc>
                <a:spcPts val="500"/>
              </a:lnSpc>
              <a:spcBef>
                <a:spcPts val="300"/>
              </a:spcBef>
              <a:spcAft>
                <a:spcPts val="0"/>
              </a:spcAft>
              <a:buClr>
                <a:srgbClr val="FF5588"/>
              </a:buClr>
              <a:buSzPct val="100000"/>
              <a:buFont typeface="Arial" panose="020B0604020202020204" pitchFamily="34" charset="0"/>
              <a:buChar char="•"/>
            </a:pPr>
            <a:endParaRPr lang="en-GB" sz="1050" dirty="0">
              <a:latin typeface="+mn-lt"/>
              <a:cs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cs typeface="Arial"/>
                <a:sym typeface="Arial"/>
                <a:hlinkClick r:id="rId7">
                  <a:extLst>
                    <a:ext uri="{A12FA001-AC4F-418D-AE19-62706E023703}">
                      <ahyp:hlinkClr xmlns:ahyp="http://schemas.microsoft.com/office/drawing/2018/hyperlinkcolor" val="tx"/>
                    </a:ext>
                  </a:extLst>
                </a:hlinkClick>
              </a:rPr>
              <a:t>Research</a:t>
            </a:r>
            <a:r>
              <a:rPr lang="en-GB" sz="1100" b="1" dirty="0">
                <a:latin typeface="+mn-lt"/>
                <a:ea typeface="Arial"/>
                <a:cs typeface="Arial"/>
                <a:sym typeface="Arial"/>
                <a:hlinkClick r:id="rId7"/>
              </a:rPr>
              <a:t> </a:t>
            </a:r>
            <a:r>
              <a:rPr lang="en-GB" sz="1100" dirty="0">
                <a:latin typeface="+mn-lt"/>
                <a:ea typeface="Arial"/>
                <a:cs typeface="Arial"/>
                <a:sym typeface="Arial"/>
                <a:hlinkClick r:id="rId7"/>
              </a:rPr>
              <a:t>(European Patients Forum)</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Survey gathering </a:t>
            </a:r>
            <a:r>
              <a:rPr lang="en-GB" sz="1050" dirty="0">
                <a:latin typeface="+mn-lt"/>
                <a:cs typeface="Arial"/>
                <a:sym typeface="Arial"/>
              </a:rPr>
              <a:t>the perspectives of people affected by health conditions </a:t>
            </a:r>
            <a:r>
              <a:rPr lang="en-GB" sz="1050" dirty="0">
                <a:latin typeface="+mn-lt"/>
                <a:cs typeface="Arial"/>
              </a:rPr>
              <a:t>on the use of electronic health records</a:t>
            </a:r>
          </a:p>
          <a:p>
            <a:pPr marL="171450" lvl="0" indent="-171450">
              <a:lnSpc>
                <a:spcPts val="500"/>
              </a:lnSpc>
              <a:spcBef>
                <a:spcPts val="300"/>
              </a:spcBef>
              <a:spcAft>
                <a:spcPts val="0"/>
              </a:spcAft>
              <a:buClr>
                <a:srgbClr val="FF5588"/>
              </a:buClr>
              <a:buSzPct val="100000"/>
              <a:buFont typeface="Arial" panose="020B0604020202020204" pitchFamily="34" charset="0"/>
              <a:buChar char="•"/>
            </a:pPr>
            <a:endParaRPr lang="en-GB" sz="1050" dirty="0">
              <a:latin typeface="+mn-lt"/>
              <a:cs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8"/>
              </a:rPr>
              <a:t>Research </a:t>
            </a:r>
            <a:r>
              <a:rPr lang="en-GB" sz="1100" dirty="0">
                <a:latin typeface="+mn-lt"/>
                <a:ea typeface="Arial"/>
                <a:cs typeface="Arial"/>
                <a:sym typeface="Arial"/>
                <a:hlinkClick r:id="rId8"/>
              </a:rPr>
              <a:t>(Data Saves Lives)</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Public opinions and behaviour around health data</a:t>
            </a:r>
          </a:p>
          <a:p>
            <a:pPr lvl="0">
              <a:spcBef>
                <a:spcPts val="300"/>
              </a:spcBef>
              <a:spcAft>
                <a:spcPts val="0"/>
              </a:spcAft>
              <a:buClr>
                <a:srgbClr val="FF5588"/>
              </a:buClr>
              <a:buSzPct val="100000"/>
            </a:pPr>
            <a:endParaRPr lang="en-GB" sz="1050" dirty="0">
              <a:latin typeface="+mn-lt"/>
              <a:cs typeface="Arial"/>
            </a:endParaRPr>
          </a:p>
          <a:p>
            <a:pPr marL="171450" lvl="0" indent="-171450">
              <a:spcBef>
                <a:spcPts val="300"/>
              </a:spcBef>
              <a:spcAft>
                <a:spcPts val="0"/>
              </a:spcAft>
              <a:buClr>
                <a:srgbClr val="FF5588"/>
              </a:buClr>
              <a:buSzPct val="100000"/>
              <a:buFont typeface="Arial" panose="020B0604020202020204" pitchFamily="34" charset="0"/>
              <a:buChar char="•"/>
            </a:pPr>
            <a:r>
              <a:rPr lang="en-GB" sz="1100" b="1" dirty="0">
                <a:latin typeface="+mn-lt"/>
                <a:cs typeface="Arial"/>
                <a:hlinkClick r:id="rId9"/>
              </a:rPr>
              <a:t>Toolkit</a:t>
            </a:r>
            <a:r>
              <a:rPr lang="en-GB" sz="1100" dirty="0">
                <a:latin typeface="+mn-lt"/>
                <a:cs typeface="Arial"/>
                <a:hlinkClick r:id="rId9"/>
              </a:rPr>
              <a:t> (The Path to Better Health Study)</a:t>
            </a:r>
            <a:endParaRPr lang="en-GB" sz="1100" dirty="0">
              <a:latin typeface="+mn-lt"/>
              <a:cs typeface="Arial"/>
            </a:endParaRPr>
          </a:p>
          <a:p>
            <a:pPr lvl="0">
              <a:spcBef>
                <a:spcPts val="300"/>
              </a:spcBef>
              <a:spcAft>
                <a:spcPts val="0"/>
              </a:spcAft>
              <a:buClr>
                <a:srgbClr val="FF5588"/>
              </a:buClr>
              <a:buSzPct val="100000"/>
            </a:pPr>
            <a:r>
              <a:rPr lang="en-GB" sz="1100" dirty="0">
                <a:latin typeface="+mn-lt"/>
                <a:cs typeface="Arial"/>
              </a:rPr>
              <a:t>     Perspectives on digital health and increased use of technology in healthcare</a:t>
            </a:r>
          </a:p>
          <a:p>
            <a:pPr lvl="0">
              <a:spcBef>
                <a:spcPts val="300"/>
              </a:spcBef>
              <a:spcAft>
                <a:spcPts val="0"/>
              </a:spcAft>
              <a:buClr>
                <a:srgbClr val="FF5588"/>
              </a:buClr>
              <a:buSzPct val="100000"/>
            </a:pPr>
            <a:endParaRPr lang="en-GB" sz="1100" dirty="0">
              <a:latin typeface="+mn-lt"/>
              <a:cs typeface="Arial"/>
            </a:endParaRPr>
          </a:p>
          <a:p>
            <a:pPr marL="171450" lvl="0" indent="-171450">
              <a:spcBef>
                <a:spcPts val="300"/>
              </a:spcBef>
              <a:spcAft>
                <a:spcPts val="0"/>
              </a:spcAft>
              <a:buClr>
                <a:srgbClr val="FF5588"/>
              </a:buClr>
              <a:buSzPct val="100000"/>
              <a:buFont typeface="Arial" panose="020B0604020202020204" pitchFamily="34" charset="0"/>
              <a:buChar char="•"/>
            </a:pPr>
            <a:r>
              <a:rPr lang="en-GB" sz="1100" b="1" dirty="0">
                <a:latin typeface="+mn-lt"/>
                <a:cs typeface="Arial"/>
                <a:hlinkClick r:id="rId10"/>
              </a:rPr>
              <a:t>Guide</a:t>
            </a:r>
            <a:r>
              <a:rPr lang="en-GB" sz="1100" dirty="0">
                <a:latin typeface="+mn-lt"/>
                <a:cs typeface="Arial"/>
                <a:hlinkClick r:id="rId10"/>
              </a:rPr>
              <a:t> (European Lung Foundation)</a:t>
            </a:r>
            <a:endParaRPr lang="en-GB" sz="1100" dirty="0">
              <a:latin typeface="+mn-lt"/>
              <a:cs typeface="Arial"/>
            </a:endParaRPr>
          </a:p>
          <a:p>
            <a:pPr lvl="0">
              <a:spcBef>
                <a:spcPts val="300"/>
              </a:spcBef>
              <a:spcAft>
                <a:spcPts val="0"/>
              </a:spcAft>
              <a:buClr>
                <a:srgbClr val="FF5588"/>
              </a:buClr>
              <a:buSzPct val="100000"/>
            </a:pPr>
            <a:r>
              <a:rPr lang="en-GB" sz="1100" dirty="0">
                <a:latin typeface="+mn-lt"/>
                <a:cs typeface="Arial"/>
              </a:rPr>
              <a:t>This guide provides an overview of how healthcare data is shared and managed. It answers questions around the anonymisation of data and consent. </a:t>
            </a:r>
          </a:p>
          <a:p>
            <a:pPr lvl="0">
              <a:spcBef>
                <a:spcPts val="300"/>
              </a:spcBef>
              <a:spcAft>
                <a:spcPts val="0"/>
              </a:spcAft>
              <a:buClr>
                <a:srgbClr val="FF5588"/>
              </a:buClr>
              <a:buSzPct val="100000"/>
            </a:pPr>
            <a:endParaRPr lang="en-GB" sz="1100" b="1" u="sng"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F5588"/>
              </a:buClr>
              <a:buSzPct val="100000"/>
              <a:buFont typeface="Arial" panose="020B0604020202020204" pitchFamily="34" charset="0"/>
              <a:buChar char="•"/>
            </a:pPr>
            <a:r>
              <a:rPr lang="en-GB" sz="1100" b="1" dirty="0">
                <a:latin typeface="+mn-lt"/>
                <a:ea typeface="Arial"/>
                <a:cs typeface="Arial"/>
                <a:sym typeface="Arial"/>
                <a:hlinkClick r:id="rId12"/>
              </a:rPr>
              <a:t>Journal article </a:t>
            </a:r>
            <a:r>
              <a:rPr lang="en-GB" sz="1100" dirty="0">
                <a:latin typeface="+mn-lt"/>
                <a:ea typeface="Arial"/>
                <a:cs typeface="Arial"/>
                <a:sym typeface="Arial"/>
                <a:hlinkClick r:id="rId12"/>
              </a:rPr>
              <a:t>(Nature)</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100" dirty="0">
                <a:latin typeface="+mn-lt"/>
                <a:ea typeface="Arial"/>
                <a:cs typeface="Arial"/>
                <a:sym typeface="Arial"/>
              </a:rPr>
              <a:t>This article explores the perspectives of people affected by health conditions on diverse applications of AI in healthcare</a:t>
            </a:r>
            <a:endParaRPr lang="en-GB" sz="1100" dirty="0">
              <a:latin typeface="+mn-lt"/>
              <a:ea typeface="Arial"/>
              <a:cs typeface="Arial"/>
              <a:sym typeface="Arial"/>
              <a:hlinkClick r:id="rId11">
                <a:extLst>
                  <a:ext uri="{A12FA001-AC4F-418D-AE19-62706E023703}">
                    <ahyp:hlinkClr xmlns:ahyp="http://schemas.microsoft.com/office/drawing/2018/hyperlinkcolor" val="tx"/>
                  </a:ext>
                </a:extLst>
              </a:hlinkClick>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Integrating the </a:t>
            </a:r>
            <a:r>
              <a:rPr lang="en-GB" sz="2400" dirty="0"/>
              <a:t>perspectives of people affected by health conditions </a:t>
            </a:r>
            <a:r>
              <a:rPr lang="en-GB" sz="2400" dirty="0">
                <a:latin typeface="+mn-lt"/>
              </a:rPr>
              <a:t>into standards and policies regarding data privacy and sharing</a:t>
            </a:r>
          </a:p>
        </p:txBody>
      </p:sp>
      <p:sp>
        <p:nvSpPr>
          <p:cNvPr id="21" name="TextBox 20">
            <a:hlinkClick r:id="rId13" action="ppaction://hlinksldjump"/>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16"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rgbClr val="000000"/>
              </a:buClr>
              <a:buSzPts val="1100"/>
            </a:pPr>
            <a:r>
              <a:rPr lang="en-GB" sz="1400" b="1" dirty="0">
                <a:latin typeface="+mn-lt"/>
                <a:cs typeface="Arial"/>
                <a:sym typeface="Arial"/>
              </a:rPr>
              <a:t>Conduct research amongst the community to explore their perspectives on data sharing and protection</a:t>
            </a:r>
          </a:p>
          <a:p>
            <a:pPr>
              <a:spcBef>
                <a:spcPts val="0"/>
              </a:spcBef>
              <a:spcAft>
                <a:spcPts val="0"/>
              </a:spcAft>
              <a:buClr>
                <a:srgbClr val="000000"/>
              </a:buClr>
              <a:buSzPts val="1100"/>
            </a:pPr>
            <a:endParaRPr lang="en-GB" sz="1400" b="1" dirty="0">
              <a:latin typeface="+mn-lt"/>
              <a:cs typeface="Arial"/>
              <a:sym typeface="Arial"/>
            </a:endParaRPr>
          </a:p>
        </p:txBody>
      </p:sp>
      <p:sp>
        <p:nvSpPr>
          <p:cNvPr id="54" name="TextBox 53">
            <a:extLst>
              <a:ext uri="{FF2B5EF4-FFF2-40B4-BE49-F238E27FC236}">
                <a16:creationId xmlns:a16="http://schemas.microsoft.com/office/drawing/2014/main" id="{68E95F43-6533-4B88-A5A8-3CC5471F5B28}"/>
              </a:ext>
            </a:extLst>
          </p:cNvPr>
          <p:cNvSpPr txBox="1"/>
          <p:nvPr/>
        </p:nvSpPr>
        <p:spPr>
          <a:xfrm>
            <a:off x="10318549" y="6437692"/>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7"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8"/>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extLst>
              <a:ext uri="{FF2B5EF4-FFF2-40B4-BE49-F238E27FC236}">
                <a16:creationId xmlns:a16="http://schemas.microsoft.com/office/drawing/2014/main" id="{DCD966ED-C756-4214-9F95-966AF53750B6}"/>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2" name="Straight Connector 41">
            <a:extLst>
              <a:ext uri="{FF2B5EF4-FFF2-40B4-BE49-F238E27FC236}">
                <a16:creationId xmlns:a16="http://schemas.microsoft.com/office/drawing/2014/main" id="{C38DA711-CD5F-422D-B459-ED6F95CF4577}"/>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19" action="ppaction://hlinksldjump"/>
            <a:extLst>
              <a:ext uri="{FF2B5EF4-FFF2-40B4-BE49-F238E27FC236}">
                <a16:creationId xmlns:a16="http://schemas.microsoft.com/office/drawing/2014/main" id="{47AFB1E1-1020-4F4A-9875-CBA20A1209D6}"/>
              </a:ext>
            </a:extLst>
          </p:cNvPr>
          <p:cNvPicPr>
            <a:picLocks noChangeAspect="1"/>
          </p:cNvPicPr>
          <p:nvPr/>
        </p:nvPicPr>
        <p:blipFill>
          <a:blip r:embed="rId20"/>
          <a:stretch>
            <a:fillRect/>
          </a:stretch>
        </p:blipFill>
        <p:spPr>
          <a:xfrm>
            <a:off x="161553" y="450732"/>
            <a:ext cx="235996" cy="227091"/>
          </a:xfrm>
          <a:prstGeom prst="rect">
            <a:avLst/>
          </a:prstGeom>
        </p:spPr>
      </p:pic>
      <p:pic>
        <p:nvPicPr>
          <p:cNvPr id="31" name="Picture 30">
            <a:hlinkClick r:id="rId21" action="ppaction://hlinksldjump"/>
            <a:extLst>
              <a:ext uri="{FF2B5EF4-FFF2-40B4-BE49-F238E27FC236}">
                <a16:creationId xmlns:a16="http://schemas.microsoft.com/office/drawing/2014/main" id="{04E76E0D-6840-4A28-8513-64745BEAB7FA}"/>
              </a:ext>
            </a:extLst>
          </p:cNvPr>
          <p:cNvPicPr>
            <a:picLocks noChangeAspect="1"/>
          </p:cNvPicPr>
          <p:nvPr/>
        </p:nvPicPr>
        <p:blipFill>
          <a:blip r:embed="rId22"/>
          <a:stretch>
            <a:fillRect/>
          </a:stretch>
        </p:blipFill>
        <p:spPr>
          <a:xfrm>
            <a:off x="143742" y="1039387"/>
            <a:ext cx="271618" cy="365126"/>
          </a:xfrm>
          <a:prstGeom prst="rect">
            <a:avLst/>
          </a:prstGeom>
        </p:spPr>
      </p:pic>
      <p:sp>
        <p:nvSpPr>
          <p:cNvPr id="34" name="Oval 33">
            <a:extLst>
              <a:ext uri="{FF2B5EF4-FFF2-40B4-BE49-F238E27FC236}">
                <a16:creationId xmlns:a16="http://schemas.microsoft.com/office/drawing/2014/main" id="{0B420269-DB0A-4FC1-B152-CBBA68458E2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Home">
            <a:hlinkClick r:id="rId23" action="ppaction://hlinksldjump"/>
            <a:extLst>
              <a:ext uri="{FF2B5EF4-FFF2-40B4-BE49-F238E27FC236}">
                <a16:creationId xmlns:a16="http://schemas.microsoft.com/office/drawing/2014/main" id="{57468BA6-3C3F-420D-B6FB-ED35DE3617A5}"/>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6676" y="145807"/>
            <a:ext cx="195449" cy="195449"/>
          </a:xfrm>
          <a:prstGeom prst="rect">
            <a:avLst/>
          </a:prstGeom>
        </p:spPr>
      </p:pic>
      <p:pic>
        <p:nvPicPr>
          <p:cNvPr id="36" name="Picture 35">
            <a:hlinkClick r:id="rId26" action="ppaction://hlinksldjump"/>
            <a:extLst>
              <a:ext uri="{FF2B5EF4-FFF2-40B4-BE49-F238E27FC236}">
                <a16:creationId xmlns:a16="http://schemas.microsoft.com/office/drawing/2014/main" id="{3F91FC47-3E6E-49B4-9507-F596C2564480}"/>
              </a:ext>
            </a:extLst>
          </p:cNvPr>
          <p:cNvPicPr>
            <a:picLocks noChangeAspect="1"/>
          </p:cNvPicPr>
          <p:nvPr/>
        </p:nvPicPr>
        <p:blipFill>
          <a:blip r:embed="rId27">
            <a:duotone>
              <a:schemeClr val="accent3">
                <a:shade val="45000"/>
                <a:satMod val="135000"/>
              </a:schemeClr>
              <a:prstClr val="white"/>
            </a:duotone>
            <a:extLst>
              <a:ext uri="{BEBA8EAE-BF5A-486C-A8C5-ECC9F3942E4B}">
                <a14:imgProps xmlns:a14="http://schemas.microsoft.com/office/drawing/2010/main">
                  <a14:imgLayer r:embed="rId28">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57" name="Picture 56" descr="Icon&#10;&#10;Description automatically generated">
            <a:extLst>
              <a:ext uri="{FF2B5EF4-FFF2-40B4-BE49-F238E27FC236}">
                <a16:creationId xmlns:a16="http://schemas.microsoft.com/office/drawing/2014/main" id="{95B32EE0-B811-425D-8715-B262FD3A3EBE}"/>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330250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238A7604-F9D7-4429-953E-3FA9304E5DAD}"/>
              </a:ext>
            </a:extLst>
          </p:cNvPr>
          <p:cNvGrpSpPr/>
          <p:nvPr/>
        </p:nvGrpSpPr>
        <p:grpSpPr>
          <a:xfrm>
            <a:off x="517617" y="438336"/>
            <a:ext cx="3308783" cy="1039491"/>
            <a:chOff x="7668282" y="3094409"/>
            <a:chExt cx="3308783" cy="1039491"/>
          </a:xfrm>
        </p:grpSpPr>
        <p:pic>
          <p:nvPicPr>
            <p:cNvPr id="57" name="Picture 56">
              <a:extLst>
                <a:ext uri="{FF2B5EF4-FFF2-40B4-BE49-F238E27FC236}">
                  <a16:creationId xmlns:a16="http://schemas.microsoft.com/office/drawing/2014/main" id="{7486A708-9352-48ED-96B6-D5F2177823BB}"/>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59" name="Rectangle 58">
              <a:extLst>
                <a:ext uri="{FF2B5EF4-FFF2-40B4-BE49-F238E27FC236}">
                  <a16:creationId xmlns:a16="http://schemas.microsoft.com/office/drawing/2014/main" id="{BECFCA1E-2E19-4F1E-872E-387CD2DC5B1B}"/>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31" name="Google Shape;442;p34">
            <a:extLst>
              <a:ext uri="{FF2B5EF4-FFF2-40B4-BE49-F238E27FC236}">
                <a16:creationId xmlns:a16="http://schemas.microsoft.com/office/drawing/2014/main" id="{E3A15C9F-60BD-456B-8F8D-45C16DCD2D31}"/>
              </a:ext>
            </a:extLst>
          </p:cNvPr>
          <p:cNvSpPr/>
          <p:nvPr/>
        </p:nvSpPr>
        <p:spPr>
          <a:xfrm>
            <a:off x="0" y="1683328"/>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003386"/>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About data sharing in healthcare </a:t>
            </a:r>
          </a:p>
          <a:p>
            <a:pPr marL="180000" lvl="0" indent="-171450">
              <a:spcBef>
                <a:spcPts val="300"/>
              </a:spcBef>
              <a:spcAft>
                <a:spcPts val="0"/>
              </a:spcAft>
              <a:buClr>
                <a:srgbClr val="FF8FB2"/>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3"/>
              </a:rPr>
              <a:t>Frequently asked questions </a:t>
            </a:r>
            <a:r>
              <a:rPr lang="en-GB" sz="1100" dirty="0">
                <a:solidFill>
                  <a:srgbClr val="000000"/>
                </a:solidFill>
                <a:latin typeface="+mn-lt"/>
                <a:ea typeface="Arial"/>
                <a:cs typeface="Arial"/>
                <a:sym typeface="Arial"/>
                <a:hlinkClick r:id="rId3"/>
              </a:rPr>
              <a:t>(Personalised Healthcare </a:t>
            </a:r>
            <a:r>
              <a:rPr lang="en-GB" sz="1100" dirty="0">
                <a:solidFill>
                  <a:srgbClr val="000000"/>
                </a:solidFill>
                <a:latin typeface="+mj-lt"/>
                <a:ea typeface="Arial"/>
                <a:cs typeface="Arial"/>
                <a:sym typeface="Arial"/>
                <a:hlinkClick r:id="rId3"/>
              </a:rPr>
              <a:t>Toolkit </a:t>
            </a:r>
            <a:r>
              <a:rPr lang="en-GB" sz="1100" dirty="0">
                <a:latin typeface="+mj-lt"/>
                <a:ea typeface="Arial"/>
                <a:cs typeface="Arial"/>
                <a:sym typeface="Arial"/>
                <a:hlinkClick r:id="rId3"/>
              </a:rPr>
              <a:t>for the Patient Community</a:t>
            </a:r>
            <a:r>
              <a:rPr lang="en-GB" sz="1100" dirty="0">
                <a:solidFill>
                  <a:srgbClr val="000000"/>
                </a:solidFill>
                <a:latin typeface="+mj-lt"/>
                <a:ea typeface="Arial"/>
                <a:cs typeface="Arial"/>
                <a:sym typeface="Arial"/>
                <a:hlinkClick r:id="rId3"/>
              </a:rPr>
              <a:t>)</a:t>
            </a:r>
            <a:endParaRPr lang="en-GB" sz="1100" dirty="0">
              <a:solidFill>
                <a:srgbClr val="000000"/>
              </a:solidFill>
              <a:latin typeface="+mj-lt"/>
              <a:ea typeface="Arial"/>
              <a:cs typeface="Arial"/>
              <a:sym typeface="Arial"/>
            </a:endParaRPr>
          </a:p>
          <a:p>
            <a:pPr marL="180000" lvl="0">
              <a:spcBef>
                <a:spcPts val="300"/>
              </a:spcBef>
              <a:spcAft>
                <a:spcPts val="0"/>
              </a:spcAft>
              <a:buClr>
                <a:srgbClr val="FF5588"/>
              </a:buClr>
              <a:buSzPts val="1100"/>
            </a:pPr>
            <a:r>
              <a:rPr lang="en-GB" sz="1050" dirty="0">
                <a:latin typeface="+mn-lt"/>
                <a:cs typeface="Arial"/>
                <a:sym typeface="Arial"/>
              </a:rPr>
              <a:t>Frequently asked questions for people affected by health conditions including data sharing and security in personalised healthcare</a:t>
            </a:r>
          </a:p>
          <a:p>
            <a:pPr marL="180000" lvl="0" indent="-171450">
              <a:spcBef>
                <a:spcPts val="300"/>
              </a:spcBef>
              <a:spcAft>
                <a:spcPts val="0"/>
              </a:spcAft>
              <a:buClr>
                <a:srgbClr val="FF8FB2"/>
              </a:buClr>
              <a:buSzPts val="1100"/>
              <a:buFont typeface="Arial" panose="020B0604020202020204" pitchFamily="34" charset="0"/>
              <a:buChar char="•"/>
            </a:pPr>
            <a:r>
              <a:rPr lang="en-GB" sz="1050" b="1" dirty="0">
                <a:solidFill>
                  <a:srgbClr val="000000"/>
                </a:solidFill>
                <a:latin typeface="+mn-lt"/>
                <a:ea typeface="Arial"/>
                <a:cs typeface="Arial"/>
                <a:sym typeface="Arial"/>
                <a:hlinkClick r:id="rId4"/>
              </a:rPr>
              <a:t>Digital Literacy </a:t>
            </a:r>
            <a:r>
              <a:rPr lang="en-GB" sz="1050" dirty="0">
                <a:solidFill>
                  <a:srgbClr val="000000"/>
                </a:solidFill>
                <a:latin typeface="+mn-lt"/>
                <a:ea typeface="Arial"/>
                <a:cs typeface="Arial"/>
                <a:sym typeface="Arial"/>
                <a:hlinkClick r:id="rId4"/>
              </a:rPr>
              <a:t>(</a:t>
            </a:r>
            <a:r>
              <a:rPr lang="en-GB" sz="1050" dirty="0" err="1">
                <a:solidFill>
                  <a:srgbClr val="000000"/>
                </a:solidFill>
                <a:latin typeface="+mn-lt"/>
                <a:ea typeface="Arial"/>
                <a:cs typeface="Arial"/>
                <a:sym typeface="Arial"/>
                <a:hlinkClick r:id="rId4"/>
              </a:rPr>
              <a:t>Pharmaphorum</a:t>
            </a:r>
            <a:r>
              <a:rPr lang="en-GB" sz="1050" dirty="0">
                <a:solidFill>
                  <a:srgbClr val="000000"/>
                </a:solidFill>
                <a:latin typeface="+mj-lt"/>
                <a:ea typeface="Arial"/>
                <a:cs typeface="Arial"/>
                <a:sym typeface="Arial"/>
                <a:hlinkClick r:id="rId4"/>
              </a:rPr>
              <a:t>)</a:t>
            </a:r>
            <a:endParaRPr lang="en-GB" sz="1050" dirty="0">
              <a:solidFill>
                <a:srgbClr val="000000"/>
              </a:solidFill>
              <a:latin typeface="+mj-lt"/>
              <a:ea typeface="Arial"/>
              <a:cs typeface="Arial"/>
              <a:sym typeface="Arial"/>
            </a:endParaRPr>
          </a:p>
          <a:p>
            <a:pPr marL="180000" lvl="0">
              <a:spcBef>
                <a:spcPts val="300"/>
              </a:spcBef>
              <a:spcAft>
                <a:spcPts val="0"/>
              </a:spcAft>
              <a:buClr>
                <a:srgbClr val="FF5588"/>
              </a:buClr>
              <a:buSzPts val="1100"/>
            </a:pPr>
            <a:r>
              <a:rPr lang="en-GB" sz="1050" dirty="0">
                <a:latin typeface="+mn-lt"/>
                <a:cs typeface="Arial"/>
                <a:sym typeface="Arial"/>
              </a:rPr>
              <a:t>Article on ‘the patient of the future’, and how digital data collection, utilisation of real-word data and patient-centric thinking will all contribute to the rapid development of a new healthcare landscape</a:t>
            </a:r>
            <a:endParaRPr lang="en-GB" sz="1200" b="1" dirty="0">
              <a:latin typeface="+mn-lt"/>
              <a:cs typeface="Arial"/>
              <a:sym typeface="Arial"/>
            </a:endParaRPr>
          </a:p>
          <a:p>
            <a:pPr marL="172800" lvl="0" indent="-171450" eaLnBrk="1" fontAlgn="auto" hangingPunct="1">
              <a:spcBef>
                <a:spcPts val="300"/>
              </a:spcBef>
              <a:spcAft>
                <a:spcPts val="50"/>
              </a:spcAft>
              <a:buClr>
                <a:srgbClr val="FF8FB2"/>
              </a:buClr>
              <a:buSzPts val="1100"/>
              <a:buFont typeface="Arial" panose="020B0604020202020204" pitchFamily="34" charset="0"/>
              <a:buChar char="•"/>
              <a:defRPr/>
            </a:pPr>
            <a:r>
              <a:rPr lang="en-GB" sz="1050" b="1" dirty="0">
                <a:solidFill>
                  <a:schemeClr val="dk1"/>
                </a:solidFill>
                <a:latin typeface="+mj-lt"/>
                <a:ea typeface="Arial"/>
                <a:cs typeface="Arial"/>
                <a:sym typeface="Arial"/>
                <a:hlinkClick r:id="rId5"/>
              </a:rPr>
              <a:t>Factsheet </a:t>
            </a:r>
            <a:r>
              <a:rPr lang="en-GB" sz="1050" dirty="0">
                <a:solidFill>
                  <a:schemeClr val="dk1"/>
                </a:solidFill>
                <a:latin typeface="+mj-lt"/>
                <a:ea typeface="Arial"/>
                <a:cs typeface="Arial"/>
                <a:sym typeface="Arial"/>
                <a:hlinkClick r:id="rId5"/>
              </a:rPr>
              <a:t>(Personalised Healthcare Toolkit for the Patient Community) </a:t>
            </a:r>
            <a:endParaRPr lang="en-GB" sz="1050" dirty="0">
              <a:solidFill>
                <a:schemeClr val="dk1"/>
              </a:solidFill>
              <a:latin typeface="+mj-lt"/>
              <a:ea typeface="Arial"/>
              <a:cs typeface="Arial"/>
              <a:sym typeface="Arial"/>
            </a:endParaRPr>
          </a:p>
          <a:p>
            <a:pPr marL="1350" lvl="0" eaLnBrk="1" fontAlgn="auto" hangingPunct="1">
              <a:spcBef>
                <a:spcPts val="300"/>
              </a:spcBef>
              <a:spcAft>
                <a:spcPts val="50"/>
              </a:spcAft>
              <a:buClr>
                <a:srgbClr val="FCBD4A"/>
              </a:buClr>
              <a:buSzPts val="1100"/>
              <a:defRPr/>
            </a:pPr>
            <a:r>
              <a:rPr lang="en-GB" sz="1050" dirty="0">
                <a:solidFill>
                  <a:schemeClr val="dk1"/>
                </a:solidFill>
                <a:latin typeface="+mj-lt"/>
                <a:ea typeface="Arial"/>
                <a:cs typeface="Arial"/>
                <a:sym typeface="Arial"/>
              </a:rPr>
              <a:t>     A factsheet explaining health data, how it can benefit the patient community and how health data are kept safe</a:t>
            </a:r>
          </a:p>
          <a:p>
            <a:pPr lvl="0">
              <a:spcBef>
                <a:spcPts val="600"/>
              </a:spcBef>
              <a:spcAft>
                <a:spcPts val="0"/>
              </a:spcAft>
              <a:buClr>
                <a:srgbClr val="FF5588"/>
              </a:buClr>
              <a:buSzPts val="1100"/>
            </a:pPr>
            <a:endParaRPr lang="en-GB" sz="1200" b="1" dirty="0">
              <a:latin typeface="+mn-lt"/>
              <a:cs typeface="Arial"/>
              <a:sym typeface="Arial"/>
            </a:endParaRPr>
          </a:p>
          <a:p>
            <a:pPr lvl="0">
              <a:spcBef>
                <a:spcPts val="600"/>
              </a:spcBef>
              <a:spcAft>
                <a:spcPts val="0"/>
              </a:spcAft>
              <a:buClr>
                <a:srgbClr val="FF5588"/>
              </a:buClr>
              <a:buSzPts val="1100"/>
            </a:pPr>
            <a:r>
              <a:rPr lang="en-GB" sz="1200" b="1" dirty="0">
                <a:latin typeface="+mn-lt"/>
                <a:cs typeface="Arial"/>
                <a:sym typeface="Arial"/>
              </a:rPr>
              <a:t>How to create an advocacy campaign around digital and data policies</a:t>
            </a:r>
            <a:endParaRPr lang="en-GB" sz="1200" b="1" dirty="0">
              <a:latin typeface="+mn-lt"/>
              <a:cs typeface="Arial"/>
              <a:hlinkClick r:id="rId6">
                <a:extLst>
                  <a:ext uri="{A12FA001-AC4F-418D-AE19-62706E023703}">
                    <ahyp:hlinkClr xmlns:ahyp="http://schemas.microsoft.com/office/drawing/2018/hyperlinkcolor" val="tx"/>
                  </a:ext>
                </a:extLst>
              </a:hlinkClick>
            </a:endParaRPr>
          </a:p>
          <a:p>
            <a:pPr marL="171450" lvl="0" indent="-171450" eaLnBrk="1" fontAlgn="auto" hangingPunct="1">
              <a:spcBef>
                <a:spcPts val="300"/>
              </a:spcBef>
              <a:spcAft>
                <a:spcPts val="0"/>
              </a:spcAft>
              <a:buClr>
                <a:srgbClr val="FF8FB2"/>
              </a:buClr>
              <a:buSzPts val="1100"/>
              <a:buFont typeface="Arial" panose="020B0604020202020204" pitchFamily="34" charset="0"/>
              <a:buChar char="•"/>
              <a:defRPr/>
            </a:pPr>
            <a:r>
              <a:rPr lang="en-GB" sz="1100" b="1" dirty="0">
                <a:latin typeface="+mn-lt"/>
                <a:hlinkClick r:id="rId6"/>
              </a:rPr>
              <a:t>How-to guide </a:t>
            </a:r>
            <a:r>
              <a:rPr lang="en-GB" sz="1100" dirty="0">
                <a:latin typeface="+mn-lt"/>
                <a:hlinkClick r:id="rId6"/>
              </a:rPr>
              <a:t>(Workgroup of European Cancer Patient Advocacy Networks)</a:t>
            </a:r>
            <a:endParaRPr lang="en-GB" sz="1100" dirty="0">
              <a:latin typeface="+mn-lt"/>
            </a:endParaRPr>
          </a:p>
          <a:p>
            <a:pPr marL="172800">
              <a:spcBef>
                <a:spcPts val="300"/>
              </a:spcBef>
              <a:spcAft>
                <a:spcPts val="0"/>
              </a:spcAft>
              <a:buClr>
                <a:schemeClr val="accent4"/>
              </a:buClr>
              <a:buSzPct val="100000"/>
              <a:defRPr/>
            </a:pPr>
            <a:r>
              <a:rPr lang="en-GB" sz="1050" dirty="0">
                <a:latin typeface="+mn-lt"/>
                <a:cs typeface="Arial"/>
              </a:rPr>
              <a:t>Information on creating an evidence-based advocacy campaign and generating data, including data collected via technology from </a:t>
            </a:r>
            <a:r>
              <a:rPr lang="en-GB" sz="1050" dirty="0">
                <a:latin typeface="+mn-lt"/>
                <a:cs typeface="Arial"/>
                <a:sym typeface="Arial"/>
              </a:rPr>
              <a:t>people affected by health conditions </a:t>
            </a: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Integrating the </a:t>
            </a:r>
            <a:r>
              <a:rPr lang="en-GB" sz="2400" dirty="0"/>
              <a:t>perspectives of people affected by health conditions </a:t>
            </a:r>
            <a:r>
              <a:rPr lang="en-GB" sz="2400" dirty="0">
                <a:latin typeface="+mn-lt"/>
              </a:rPr>
              <a:t>into standards and policies regarding data privacy and sharing</a:t>
            </a:r>
          </a:p>
        </p:txBody>
      </p:sp>
      <p:sp>
        <p:nvSpPr>
          <p:cNvPr id="20" name="TextBox 19">
            <a:hlinkClick r:id="rId7"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424177" y="4653633"/>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5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10"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latin typeface="+mn-lt"/>
                <a:cs typeface="Arial"/>
                <a:sym typeface="Arial"/>
              </a:rPr>
              <a:t>Develop evidence-based advocacy campaigns for integrating perspectives of people affected by health conditions into standards / policies regarding data privacy and sharing</a:t>
            </a:r>
          </a:p>
          <a:p>
            <a:pPr>
              <a:spcBef>
                <a:spcPts val="0"/>
              </a:spcBef>
              <a:spcAft>
                <a:spcPts val="0"/>
              </a:spcAft>
              <a:buClr>
                <a:srgbClr val="000000"/>
              </a:buClr>
              <a:buSzPts val="1100"/>
            </a:pPr>
            <a:endParaRPr lang="en-GB" sz="1400" b="1" dirty="0">
              <a:latin typeface="+mn-lt"/>
              <a:cs typeface="Arial"/>
              <a:sym typeface="Arial"/>
            </a:endParaRPr>
          </a:p>
        </p:txBody>
      </p:sp>
      <p:sp>
        <p:nvSpPr>
          <p:cNvPr id="54" name="TextBox 53">
            <a:extLst>
              <a:ext uri="{FF2B5EF4-FFF2-40B4-BE49-F238E27FC236}">
                <a16:creationId xmlns:a16="http://schemas.microsoft.com/office/drawing/2014/main" id="{68E95F43-6533-4B88-A5A8-3CC5471F5B28}"/>
              </a:ext>
            </a:extLst>
          </p:cNvPr>
          <p:cNvSpPr txBox="1"/>
          <p:nvPr/>
        </p:nvSpPr>
        <p:spPr>
          <a:xfrm>
            <a:off x="10755354" y="606661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a:t>
            </a:r>
          </a:p>
        </p:txBody>
      </p:sp>
      <p:pic>
        <p:nvPicPr>
          <p:cNvPr id="55" name="Picture 54">
            <a:hlinkClick r:id="rId11"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2"/>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pic>
        <p:nvPicPr>
          <p:cNvPr id="29" name="Picture 28">
            <a:hlinkClick r:id="rId13" action="ppaction://hlinksldjump"/>
            <a:extLst>
              <a:ext uri="{FF2B5EF4-FFF2-40B4-BE49-F238E27FC236}">
                <a16:creationId xmlns:a16="http://schemas.microsoft.com/office/drawing/2014/main" id="{0DC6A6A2-711C-4680-9B50-9D4C558E86B4}"/>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34" name="Picture 33">
            <a:hlinkClick r:id="rId15" action="ppaction://hlinksldjump"/>
            <a:extLst>
              <a:ext uri="{FF2B5EF4-FFF2-40B4-BE49-F238E27FC236}">
                <a16:creationId xmlns:a16="http://schemas.microsoft.com/office/drawing/2014/main" id="{B69BA8D1-A664-49C7-ACAB-4B9164D7950C}"/>
              </a:ext>
            </a:extLst>
          </p:cNvPr>
          <p:cNvPicPr>
            <a:picLocks noChangeAspect="1"/>
          </p:cNvPicPr>
          <p:nvPr/>
        </p:nvPicPr>
        <p:blipFill>
          <a:blip r:embed="rId16"/>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9BBA29C4-A6D1-4463-BF80-3E1FC0D23E61}"/>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raphic 39" descr="Home">
            <a:hlinkClick r:id="rId17" action="ppaction://hlinksldjump"/>
            <a:extLst>
              <a:ext uri="{FF2B5EF4-FFF2-40B4-BE49-F238E27FC236}">
                <a16:creationId xmlns:a16="http://schemas.microsoft.com/office/drawing/2014/main" id="{98CA4F8B-01C9-4444-8A36-BA315881E681}"/>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41" name="Picture 40">
            <a:hlinkClick r:id="rId20" action="ppaction://hlinksldjump"/>
            <a:extLst>
              <a:ext uri="{FF2B5EF4-FFF2-40B4-BE49-F238E27FC236}">
                <a16:creationId xmlns:a16="http://schemas.microsoft.com/office/drawing/2014/main" id="{A43D228E-8650-4229-8642-9CB989D91C61}"/>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2" name="Group 41">
            <a:extLst>
              <a:ext uri="{FF2B5EF4-FFF2-40B4-BE49-F238E27FC236}">
                <a16:creationId xmlns:a16="http://schemas.microsoft.com/office/drawing/2014/main" id="{72F04BBA-8464-495D-B9F4-76D0485F8C97}"/>
              </a:ext>
            </a:extLst>
          </p:cNvPr>
          <p:cNvGrpSpPr/>
          <p:nvPr/>
        </p:nvGrpSpPr>
        <p:grpSpPr>
          <a:xfrm>
            <a:off x="68802" y="1671903"/>
            <a:ext cx="421497" cy="444843"/>
            <a:chOff x="2059379" y="2460345"/>
            <a:chExt cx="2009639" cy="2009639"/>
          </a:xfrm>
          <a:solidFill>
            <a:schemeClr val="bg1"/>
          </a:solidFill>
        </p:grpSpPr>
        <p:pic>
          <p:nvPicPr>
            <p:cNvPr id="43" name="Graphic 42" descr="Lightbulb and gear">
              <a:extLst>
                <a:ext uri="{FF2B5EF4-FFF2-40B4-BE49-F238E27FC236}">
                  <a16:creationId xmlns:a16="http://schemas.microsoft.com/office/drawing/2014/main" id="{68A8B815-0D93-4AB9-B135-9087047BB7A9}"/>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9703728">
              <a:off x="2059379" y="2460345"/>
              <a:ext cx="2009639" cy="2009639"/>
            </a:xfrm>
            <a:prstGeom prst="rect">
              <a:avLst/>
            </a:prstGeom>
          </p:spPr>
        </p:pic>
        <p:sp>
          <p:nvSpPr>
            <p:cNvPr id="44" name="Oval 43">
              <a:extLst>
                <a:ext uri="{FF2B5EF4-FFF2-40B4-BE49-F238E27FC236}">
                  <a16:creationId xmlns:a16="http://schemas.microsoft.com/office/drawing/2014/main" id="{7C23A2C6-1836-440E-8219-755365F40918}"/>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DC72248F-8C3F-4130-9F6E-4744DBF3FF46}"/>
              </a:ext>
            </a:extLst>
          </p:cNvPr>
          <p:cNvGrpSpPr/>
          <p:nvPr/>
        </p:nvGrpSpPr>
        <p:grpSpPr>
          <a:xfrm>
            <a:off x="68802" y="1662289"/>
            <a:ext cx="421497" cy="444843"/>
            <a:chOff x="2059379" y="2460345"/>
            <a:chExt cx="2009639" cy="2009639"/>
          </a:xfrm>
          <a:solidFill>
            <a:schemeClr val="bg1"/>
          </a:solidFill>
        </p:grpSpPr>
        <p:pic>
          <p:nvPicPr>
            <p:cNvPr id="46" name="Graphic 45" descr="Lightbulb and gear">
              <a:extLst>
                <a:ext uri="{FF2B5EF4-FFF2-40B4-BE49-F238E27FC236}">
                  <a16:creationId xmlns:a16="http://schemas.microsoft.com/office/drawing/2014/main" id="{91D1B78B-0064-4BA4-B3A9-F1F6B69BD91E}"/>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703728">
              <a:off x="2059379" y="2460345"/>
              <a:ext cx="2009639" cy="2009639"/>
            </a:xfrm>
            <a:prstGeom prst="rect">
              <a:avLst/>
            </a:prstGeom>
          </p:spPr>
        </p:pic>
        <p:sp>
          <p:nvSpPr>
            <p:cNvPr id="47" name="Oval 46">
              <a:extLst>
                <a:ext uri="{FF2B5EF4-FFF2-40B4-BE49-F238E27FC236}">
                  <a16:creationId xmlns:a16="http://schemas.microsoft.com/office/drawing/2014/main" id="{CAF6BEF7-A7D0-4F11-8D45-DFC6A96EDA77}"/>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0" name="Picture 59" descr="Icon&#10;&#10;Description automatically generated">
            <a:extLst>
              <a:ext uri="{FF2B5EF4-FFF2-40B4-BE49-F238E27FC236}">
                <a16:creationId xmlns:a16="http://schemas.microsoft.com/office/drawing/2014/main" id="{CF5A3A12-9B12-4308-9C39-CF4C2C719427}"/>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417539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A79339D3-A452-4698-936D-4609750F69A7}"/>
              </a:ext>
            </a:extLst>
          </p:cNvPr>
          <p:cNvGrpSpPr/>
          <p:nvPr/>
        </p:nvGrpSpPr>
        <p:grpSpPr>
          <a:xfrm>
            <a:off x="517617" y="438336"/>
            <a:ext cx="3308783" cy="1039491"/>
            <a:chOff x="7668282" y="3094409"/>
            <a:chExt cx="3308783" cy="1039491"/>
          </a:xfrm>
        </p:grpSpPr>
        <p:pic>
          <p:nvPicPr>
            <p:cNvPr id="62" name="Picture 61">
              <a:extLst>
                <a:ext uri="{FF2B5EF4-FFF2-40B4-BE49-F238E27FC236}">
                  <a16:creationId xmlns:a16="http://schemas.microsoft.com/office/drawing/2014/main" id="{A21DCE72-0B6C-4C3A-BD13-45696073ADDA}"/>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4" name="Rectangle 63">
              <a:extLst>
                <a:ext uri="{FF2B5EF4-FFF2-40B4-BE49-F238E27FC236}">
                  <a16:creationId xmlns:a16="http://schemas.microsoft.com/office/drawing/2014/main" id="{E9C87E4D-E7D6-4EB0-93BB-95F211C356EF}"/>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5" name="Google Shape;442;p34">
            <a:extLst>
              <a:ext uri="{FF2B5EF4-FFF2-40B4-BE49-F238E27FC236}">
                <a16:creationId xmlns:a16="http://schemas.microsoft.com/office/drawing/2014/main" id="{D898A9F4-DBEF-495E-8D85-58A07AF47E3C}"/>
              </a:ext>
            </a:extLst>
          </p:cNvPr>
          <p:cNvSpPr/>
          <p:nvPr/>
        </p:nvSpPr>
        <p:spPr>
          <a:xfrm>
            <a:off x="0" y="169347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88824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people affected by health conditions and advocates directly advocating for improved management and sharing of health data </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3"/>
              </a:rPr>
              <a:t>Letter </a:t>
            </a:r>
            <a:r>
              <a:rPr lang="en-GB" sz="1100" dirty="0">
                <a:latin typeface="+mn-lt"/>
                <a:ea typeface="Arial"/>
                <a:cs typeface="Arial"/>
                <a:sym typeface="Arial"/>
                <a:hlinkClick r:id="rId3"/>
              </a:rPr>
              <a:t>(Society for Participatory Medicine)</a:t>
            </a:r>
            <a:endParaRPr lang="en-GB" sz="1100" dirty="0">
              <a:latin typeface="+mn-lt"/>
              <a:ea typeface="Arial"/>
              <a:cs typeface="Arial"/>
              <a:sym typeface="Arial"/>
            </a:endParaRPr>
          </a:p>
          <a:p>
            <a:pPr marL="180000" lvl="0">
              <a:spcBef>
                <a:spcPts val="300"/>
              </a:spcBef>
              <a:spcAft>
                <a:spcPts val="600"/>
              </a:spcAft>
              <a:buClr>
                <a:srgbClr val="FF5588"/>
              </a:buClr>
              <a:buSzPts val="1100"/>
            </a:pPr>
            <a:r>
              <a:rPr lang="en-GB" sz="1050" dirty="0">
                <a:latin typeface="+mn-lt"/>
                <a:ea typeface="Arial"/>
                <a:cs typeface="Arial"/>
                <a:sym typeface="Arial"/>
              </a:rPr>
              <a:t>Letter from </a:t>
            </a:r>
            <a:r>
              <a:rPr lang="en-GB" sz="1050" dirty="0">
                <a:latin typeface="+mn-lt"/>
                <a:cs typeface="Arial"/>
                <a:sym typeface="Arial"/>
              </a:rPr>
              <a:t>people affected by health conditions, carers and advocates highlighting the importance of people being given autonomy over their own health data, including case studies where people could have benefitted from better data management and where they </a:t>
            </a:r>
            <a:r>
              <a:rPr lang="en-GB" sz="1050" dirty="0">
                <a:latin typeface="+mn-lt"/>
                <a:ea typeface="Arial"/>
                <a:cs typeface="Arial"/>
                <a:sym typeface="Arial"/>
              </a:rPr>
              <a:t>were able to manage conditions well due to good data management</a:t>
            </a:r>
          </a:p>
          <a:p>
            <a:pPr marL="180000" lvl="0">
              <a:spcBef>
                <a:spcPts val="300"/>
              </a:spcBef>
              <a:spcAft>
                <a:spcPts val="0"/>
              </a:spcAft>
              <a:buClr>
                <a:srgbClr val="FF5588"/>
              </a:buClr>
              <a:buSzPts val="1100"/>
            </a:pPr>
            <a:endParaRPr lang="en-GB" sz="1050" dirty="0">
              <a:latin typeface="+mn-lt"/>
              <a:ea typeface="Arial"/>
              <a:cs typeface="Arial"/>
              <a:sym typeface="Arial"/>
            </a:endParaRPr>
          </a:p>
          <a:p>
            <a:pPr lvl="0">
              <a:spcBef>
                <a:spcPts val="50"/>
              </a:spcBef>
              <a:spcAft>
                <a:spcPts val="600"/>
              </a:spcAft>
              <a:buClr>
                <a:schemeClr val="accent4"/>
              </a:buClr>
              <a:buSzPts val="1100"/>
            </a:pPr>
            <a:r>
              <a:rPr lang="en-GB" sz="1200" b="1" dirty="0">
                <a:solidFill>
                  <a:srgbClr val="000000"/>
                </a:solidFill>
                <a:latin typeface="+mn-lt"/>
                <a:cs typeface="Arial"/>
                <a:sym typeface="Arial"/>
              </a:rPr>
              <a:t>Examples of guidance developed to help</a:t>
            </a:r>
            <a:r>
              <a:rPr lang="en-GB" sz="1200" b="1" dirty="0">
                <a:solidFill>
                  <a:srgbClr val="000000"/>
                </a:solidFill>
                <a:latin typeface="+mn-lt"/>
                <a:cs typeface="Arial"/>
              </a:rPr>
              <a:t> organisations or individuals provide, store, access, manage or otherwise use health-related data</a:t>
            </a:r>
            <a:endParaRPr lang="en-GB" sz="1200" b="1" dirty="0">
              <a:solidFill>
                <a:srgbClr val="000000"/>
              </a:solidFill>
              <a:latin typeface="+mn-lt"/>
              <a:cs typeface="Arial"/>
              <a:sym typeface="Arial"/>
            </a:endParaRPr>
          </a:p>
          <a:p>
            <a:pPr marL="171450" lvl="0" indent="-171450" eaLnBrk="1" fontAlgn="auto" hangingPunct="1">
              <a:spcBef>
                <a:spcPts val="50"/>
              </a:spcBef>
              <a:spcAft>
                <a:spcPts val="0"/>
              </a:spcAft>
              <a:buClr>
                <a:srgbClr val="FF8FB2"/>
              </a:buClr>
              <a:buSzPts val="1100"/>
              <a:buFont typeface="Arial" panose="020B0604020202020204" pitchFamily="34" charset="0"/>
              <a:buChar char="•"/>
              <a:defRPr/>
            </a:pPr>
            <a:r>
              <a:rPr lang="en-GB" sz="1100" b="1" dirty="0">
                <a:latin typeface="+mn-lt"/>
                <a:hlinkClick r:id="rId4"/>
              </a:rPr>
              <a:t>Toolkit </a:t>
            </a:r>
            <a:r>
              <a:rPr lang="en-GB" sz="1100" dirty="0">
                <a:latin typeface="+mn-lt"/>
                <a:hlinkClick r:id="rId4"/>
              </a:rPr>
              <a:t>(Global Alliance for Genomics &amp; Health)</a:t>
            </a:r>
            <a:endParaRPr lang="en-GB" sz="1100" dirty="0">
              <a:latin typeface="+mn-lt"/>
            </a:endParaRPr>
          </a:p>
          <a:p>
            <a:pPr marL="172800">
              <a:spcBef>
                <a:spcPts val="50"/>
              </a:spcBef>
              <a:spcAft>
                <a:spcPts val="0"/>
              </a:spcAft>
              <a:buClr>
                <a:schemeClr val="accent4"/>
              </a:buClr>
              <a:buSzPct val="100000"/>
              <a:defRPr/>
            </a:pPr>
            <a:r>
              <a:rPr lang="en-GB" sz="1050" dirty="0">
                <a:latin typeface="+mn-lt"/>
                <a:cs typeface="Arial"/>
              </a:rPr>
              <a:t>Framework for the responsible sharing of genomic and health-related data guided by human rights, including the right to benefit from the progress of science, as well as privacy, non-discrimination, and procedural fairness</a:t>
            </a:r>
          </a:p>
          <a:p>
            <a:pPr marL="172800">
              <a:spcBef>
                <a:spcPts val="50"/>
              </a:spcBef>
              <a:spcAft>
                <a:spcPts val="0"/>
              </a:spcAft>
              <a:buClr>
                <a:schemeClr val="accent4"/>
              </a:buClr>
              <a:buSzPct val="100000"/>
              <a:defRPr/>
            </a:pPr>
            <a:endParaRPr lang="en-GB" sz="1050" dirty="0">
              <a:latin typeface="+mn-lt"/>
              <a:cs typeface="Arial"/>
            </a:endParaRPr>
          </a:p>
          <a:p>
            <a:pPr marL="172800">
              <a:lnSpc>
                <a:spcPts val="500"/>
              </a:lnSpc>
              <a:spcBef>
                <a:spcPts val="0"/>
              </a:spcBef>
              <a:spcAft>
                <a:spcPts val="0"/>
              </a:spcAft>
              <a:buClr>
                <a:schemeClr val="accent4"/>
              </a:buClr>
              <a:buSzPct val="100000"/>
              <a:defRPr/>
            </a:pPr>
            <a:endParaRPr lang="en-GB" sz="1050" dirty="0">
              <a:latin typeface="+mn-lt"/>
              <a:cs typeface="Arial"/>
            </a:endParaRPr>
          </a:p>
          <a:p>
            <a:pPr>
              <a:spcBef>
                <a:spcPts val="0"/>
              </a:spcBef>
              <a:spcAft>
                <a:spcPts val="600"/>
              </a:spcAft>
              <a:buClr>
                <a:srgbClr val="000000"/>
              </a:buClr>
              <a:buSzPts val="1100"/>
            </a:pPr>
            <a:r>
              <a:rPr lang="en-GB" sz="1200" b="1" dirty="0">
                <a:solidFill>
                  <a:srgbClr val="000000"/>
                </a:solidFill>
                <a:latin typeface="+mn-lt"/>
                <a:cs typeface="Arial"/>
                <a:sym typeface="Arial"/>
              </a:rPr>
              <a:t>Examples of where healthcare organisations have successfully helped change policy around health data</a:t>
            </a:r>
          </a:p>
          <a:p>
            <a:pPr marL="171450" lvl="0" indent="-171450">
              <a:spcBef>
                <a:spcPts val="5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Press release </a:t>
            </a:r>
            <a:r>
              <a:rPr lang="en-GB" sz="1100" dirty="0">
                <a:latin typeface="+mn-lt"/>
                <a:ea typeface="Arial"/>
                <a:cs typeface="Arial"/>
                <a:sym typeface="Arial"/>
                <a:hlinkClick r:id="rId5"/>
              </a:rPr>
              <a:t>(European Alliance for Personalised Medicine)</a:t>
            </a:r>
            <a:endParaRPr lang="en-GB" sz="1100" dirty="0">
              <a:latin typeface="+mn-lt"/>
              <a:ea typeface="Arial"/>
              <a:cs typeface="Arial"/>
              <a:sym typeface="Arial"/>
            </a:endParaRPr>
          </a:p>
          <a:p>
            <a:pPr marL="172800">
              <a:spcBef>
                <a:spcPts val="50"/>
              </a:spcBef>
              <a:spcAft>
                <a:spcPts val="0"/>
              </a:spcAft>
              <a:buClr>
                <a:schemeClr val="accent4"/>
              </a:buClr>
              <a:buSzPct val="100000"/>
            </a:pPr>
            <a:r>
              <a:rPr lang="en-GB" sz="1050" dirty="0">
                <a:latin typeface="+mn-lt"/>
                <a:cs typeface="Arial"/>
                <a:sym typeface="Arial"/>
              </a:rPr>
              <a:t>Information about the contributions made by the organisation to the development of European</a:t>
            </a:r>
            <a:r>
              <a:rPr lang="en-GB" sz="1050" dirty="0">
                <a:latin typeface="+mn-lt"/>
                <a:cs typeface="Arial"/>
              </a:rPr>
              <a:t> </a:t>
            </a:r>
          </a:p>
          <a:p>
            <a:pPr marL="172800">
              <a:spcBef>
                <a:spcPts val="50"/>
              </a:spcBef>
              <a:spcAft>
                <a:spcPts val="0"/>
              </a:spcAft>
              <a:buClr>
                <a:schemeClr val="accent4"/>
              </a:buClr>
              <a:buSzPct val="100000"/>
            </a:pPr>
            <a:r>
              <a:rPr lang="en-GB" sz="1050" dirty="0">
                <a:latin typeface="+mn-lt"/>
                <a:cs typeface="Arial"/>
              </a:rPr>
              <a:t>General Data Protection Regulation (GDPR)</a:t>
            </a:r>
            <a:r>
              <a:rPr lang="en-GB" sz="1050" dirty="0">
                <a:latin typeface="+mn-lt"/>
                <a:cs typeface="Arial"/>
                <a:sym typeface="Arial"/>
              </a:rPr>
              <a:t> legislation</a:t>
            </a: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400" dirty="0">
                <a:latin typeface="+mn-lt"/>
              </a:rPr>
              <a:t>Integrating the </a:t>
            </a:r>
            <a:r>
              <a:rPr lang="en-GB" sz="2400" dirty="0"/>
              <a:t>perspectives of people affected by health conditions </a:t>
            </a:r>
            <a:r>
              <a:rPr lang="en-GB" sz="2400" dirty="0">
                <a:latin typeface="+mn-lt"/>
              </a:rPr>
              <a:t>into standards and policies regarding data privacy and sharing</a:t>
            </a: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9000" y="4131504"/>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637B92A-FA7D-4F49-87DA-146C410A0152}"/>
              </a:ext>
            </a:extLst>
          </p:cNvPr>
          <p:cNvSpPr/>
          <p:nvPr/>
        </p:nvSpPr>
        <p:spPr>
          <a:xfrm>
            <a:off x="4369000" y="5342234"/>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5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a:hlinkClick r:id="rId8"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latin typeface="+mn-lt"/>
                <a:cs typeface="Arial"/>
                <a:sym typeface="Arial"/>
              </a:rPr>
              <a:t>Develop evidence-based advocacy campaigns for integrating perspectives of people affected by health conditions into standards / policies regarding data privacy and sharing</a:t>
            </a:r>
          </a:p>
          <a:p>
            <a:pPr>
              <a:spcBef>
                <a:spcPts val="0"/>
              </a:spcBef>
              <a:spcAft>
                <a:spcPts val="0"/>
              </a:spcAft>
              <a:buClr>
                <a:srgbClr val="000000"/>
              </a:buClr>
              <a:buSzPts val="1100"/>
            </a:pPr>
            <a:endParaRPr lang="en-GB" sz="1400" b="1" dirty="0">
              <a:latin typeface="+mn-lt"/>
              <a:cs typeface="Arial"/>
              <a:sym typeface="Arial"/>
            </a:endParaRPr>
          </a:p>
        </p:txBody>
      </p:sp>
      <p:sp>
        <p:nvSpPr>
          <p:cNvPr id="54" name="TextBox 53">
            <a:extLst>
              <a:ext uri="{FF2B5EF4-FFF2-40B4-BE49-F238E27FC236}">
                <a16:creationId xmlns:a16="http://schemas.microsoft.com/office/drawing/2014/main" id="{68E95F43-6533-4B88-A5A8-3CC5471F5B28}"/>
              </a:ext>
            </a:extLst>
          </p:cNvPr>
          <p:cNvSpPr txBox="1"/>
          <p:nvPr/>
        </p:nvSpPr>
        <p:spPr>
          <a:xfrm>
            <a:off x="10629472" y="5883576"/>
            <a:ext cx="1403345"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NEXT ACTION AREA </a:t>
            </a:r>
          </a:p>
        </p:txBody>
      </p:sp>
      <p:pic>
        <p:nvPicPr>
          <p:cNvPr id="55" name="Picture 54">
            <a:hlinkClick r:id="rId9" action="ppaction://hlinksldjump"/>
            <a:extLst>
              <a:ext uri="{FF2B5EF4-FFF2-40B4-BE49-F238E27FC236}">
                <a16:creationId xmlns:a16="http://schemas.microsoft.com/office/drawing/2014/main" id="{3C202BBB-00D9-4ABC-9A47-4218401BEA28}"/>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hlinkClick r:id="rId11" action="ppaction://hlinksldjump"/>
            <a:extLst>
              <a:ext uri="{FF2B5EF4-FFF2-40B4-BE49-F238E27FC236}">
                <a16:creationId xmlns:a16="http://schemas.microsoft.com/office/drawing/2014/main" id="{5B4EA6AD-8614-442C-8F13-002A22204997}"/>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2" name="TextBox 41">
            <a:extLst>
              <a:ext uri="{FF2B5EF4-FFF2-40B4-BE49-F238E27FC236}">
                <a16:creationId xmlns:a16="http://schemas.microsoft.com/office/drawing/2014/main" id="{8A20F284-3A8E-49B3-8413-AF99B0590F6A}"/>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3" name="Straight Connector 42">
            <a:extLst>
              <a:ext uri="{FF2B5EF4-FFF2-40B4-BE49-F238E27FC236}">
                <a16:creationId xmlns:a16="http://schemas.microsoft.com/office/drawing/2014/main" id="{D8D0B954-D371-41D4-96E2-7088032E50E5}"/>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pic>
        <p:nvPicPr>
          <p:cNvPr id="30" name="Picture 29">
            <a:hlinkClick r:id="rId12" action="ppaction://hlinksldjump"/>
            <a:extLst>
              <a:ext uri="{FF2B5EF4-FFF2-40B4-BE49-F238E27FC236}">
                <a16:creationId xmlns:a16="http://schemas.microsoft.com/office/drawing/2014/main" id="{141746EC-3C27-426C-A960-53AE20E6F45A}"/>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4" name="Picture 33">
            <a:hlinkClick r:id="rId14" action="ppaction://hlinksldjump"/>
            <a:extLst>
              <a:ext uri="{FF2B5EF4-FFF2-40B4-BE49-F238E27FC236}">
                <a16:creationId xmlns:a16="http://schemas.microsoft.com/office/drawing/2014/main" id="{46038F30-8ECF-4D47-B6C8-EB00D236099B}"/>
              </a:ext>
            </a:extLst>
          </p:cNvPr>
          <p:cNvPicPr>
            <a:picLocks noChangeAspect="1"/>
          </p:cNvPicPr>
          <p:nvPr/>
        </p:nvPicPr>
        <p:blipFill>
          <a:blip r:embed="rId15"/>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1C3AC5A9-F160-4090-9EBC-8498801910E8}"/>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4" name="Graphic 43" descr="Home">
            <a:hlinkClick r:id="rId16" action="ppaction://hlinksldjump"/>
            <a:extLst>
              <a:ext uri="{FF2B5EF4-FFF2-40B4-BE49-F238E27FC236}">
                <a16:creationId xmlns:a16="http://schemas.microsoft.com/office/drawing/2014/main" id="{97A85062-C629-4526-84E3-9737E0E7563A}"/>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6" name="Picture 45">
            <a:hlinkClick r:id="rId19" action="ppaction://hlinksldjump"/>
            <a:extLst>
              <a:ext uri="{FF2B5EF4-FFF2-40B4-BE49-F238E27FC236}">
                <a16:creationId xmlns:a16="http://schemas.microsoft.com/office/drawing/2014/main" id="{2097B637-CDAA-456F-84F7-25606EFCFD47}"/>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7" name="Group 46">
            <a:extLst>
              <a:ext uri="{FF2B5EF4-FFF2-40B4-BE49-F238E27FC236}">
                <a16:creationId xmlns:a16="http://schemas.microsoft.com/office/drawing/2014/main" id="{98DA9475-018B-466C-83D9-511E1FB8F4AD}"/>
              </a:ext>
            </a:extLst>
          </p:cNvPr>
          <p:cNvGrpSpPr/>
          <p:nvPr/>
        </p:nvGrpSpPr>
        <p:grpSpPr>
          <a:xfrm>
            <a:off x="68802" y="1682052"/>
            <a:ext cx="421497" cy="444843"/>
            <a:chOff x="2059379" y="2460345"/>
            <a:chExt cx="2009639" cy="2009639"/>
          </a:xfrm>
          <a:solidFill>
            <a:schemeClr val="bg1"/>
          </a:solidFill>
        </p:grpSpPr>
        <p:pic>
          <p:nvPicPr>
            <p:cNvPr id="56" name="Graphic 55" descr="Lightbulb and gear">
              <a:extLst>
                <a:ext uri="{FF2B5EF4-FFF2-40B4-BE49-F238E27FC236}">
                  <a16:creationId xmlns:a16="http://schemas.microsoft.com/office/drawing/2014/main" id="{5C785D82-B93D-4D88-A4C0-DE4D10822BD4}"/>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7" name="Oval 56">
              <a:extLst>
                <a:ext uri="{FF2B5EF4-FFF2-40B4-BE49-F238E27FC236}">
                  <a16:creationId xmlns:a16="http://schemas.microsoft.com/office/drawing/2014/main" id="{4FE3C0FE-3076-474E-B54F-EC69006408B9}"/>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A90CC180-D0DA-47A4-BFD0-E27FED45E442}"/>
              </a:ext>
            </a:extLst>
          </p:cNvPr>
          <p:cNvGrpSpPr/>
          <p:nvPr/>
        </p:nvGrpSpPr>
        <p:grpSpPr>
          <a:xfrm>
            <a:off x="68802" y="1672438"/>
            <a:ext cx="421497" cy="444843"/>
            <a:chOff x="2059379" y="2460345"/>
            <a:chExt cx="2009639" cy="2009639"/>
          </a:xfrm>
          <a:solidFill>
            <a:schemeClr val="bg1"/>
          </a:solidFill>
        </p:grpSpPr>
        <p:pic>
          <p:nvPicPr>
            <p:cNvPr id="59" name="Graphic 58" descr="Lightbulb and gear">
              <a:extLst>
                <a:ext uri="{FF2B5EF4-FFF2-40B4-BE49-F238E27FC236}">
                  <a16:creationId xmlns:a16="http://schemas.microsoft.com/office/drawing/2014/main" id="{F7B88926-AF49-405D-ACD4-6F397866057D}"/>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03728">
              <a:off x="2059379" y="2460345"/>
              <a:ext cx="2009639" cy="2009639"/>
            </a:xfrm>
            <a:prstGeom prst="rect">
              <a:avLst/>
            </a:prstGeom>
          </p:spPr>
        </p:pic>
        <p:sp>
          <p:nvSpPr>
            <p:cNvPr id="60" name="Oval 59">
              <a:extLst>
                <a:ext uri="{FF2B5EF4-FFF2-40B4-BE49-F238E27FC236}">
                  <a16:creationId xmlns:a16="http://schemas.microsoft.com/office/drawing/2014/main" id="{DFD4DEEC-F56F-404B-86EE-9D7F22306D47}"/>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5" name="Picture 64" descr="Icon&#10;&#10;Description automatically generated">
            <a:extLst>
              <a:ext uri="{FF2B5EF4-FFF2-40B4-BE49-F238E27FC236}">
                <a16:creationId xmlns:a16="http://schemas.microsoft.com/office/drawing/2014/main" id="{CCB69BDA-E6D8-4243-9CE5-18AC7F7CDFF3}"/>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98763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C9A1B6A6-5303-42D0-878C-C373C42A385E}"/>
              </a:ext>
            </a:extLst>
          </p:cNvPr>
          <p:cNvGrpSpPr/>
          <p:nvPr/>
        </p:nvGrpSpPr>
        <p:grpSpPr>
          <a:xfrm>
            <a:off x="517617" y="438336"/>
            <a:ext cx="3308783" cy="1039491"/>
            <a:chOff x="7668282" y="3094409"/>
            <a:chExt cx="3308783" cy="1039491"/>
          </a:xfrm>
        </p:grpSpPr>
        <p:pic>
          <p:nvPicPr>
            <p:cNvPr id="65" name="Picture 64">
              <a:extLst>
                <a:ext uri="{FF2B5EF4-FFF2-40B4-BE49-F238E27FC236}">
                  <a16:creationId xmlns:a16="http://schemas.microsoft.com/office/drawing/2014/main" id="{68E9D20F-EE67-4497-AF69-E08200D4DEBF}"/>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7" name="Rectangle 66">
              <a:extLst>
                <a:ext uri="{FF2B5EF4-FFF2-40B4-BE49-F238E27FC236}">
                  <a16:creationId xmlns:a16="http://schemas.microsoft.com/office/drawing/2014/main" id="{CD60CC00-F0C7-4B3E-B8C8-F098B9D172FD}"/>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35" name="Google Shape;442;p34">
            <a:extLst>
              <a:ext uri="{FF2B5EF4-FFF2-40B4-BE49-F238E27FC236}">
                <a16:creationId xmlns:a16="http://schemas.microsoft.com/office/drawing/2014/main" id="{1D49F450-E8B9-49F5-9B1A-0A1B35F8C435}"/>
              </a:ext>
            </a:extLst>
          </p:cNvPr>
          <p:cNvSpPr/>
          <p:nvPr/>
        </p:nvSpPr>
        <p:spPr>
          <a:xfrm>
            <a:off x="1786" y="1684662"/>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42" name="Rectangle 41">
            <a:hlinkClick r:id="rId3" action="ppaction://hlinksldjump"/>
            <a:extLst>
              <a:ext uri="{FF2B5EF4-FFF2-40B4-BE49-F238E27FC236}">
                <a16:creationId xmlns:a16="http://schemas.microsoft.com/office/drawing/2014/main" id="{A5304838-6F2A-4473-8C38-F3B7BB9F9552}"/>
              </a:ext>
            </a:extLst>
          </p:cNvPr>
          <p:cNvSpPr/>
          <p:nvPr/>
        </p:nvSpPr>
        <p:spPr>
          <a:xfrm>
            <a:off x="143742"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40" name="Rectangle 39">
            <a:extLst>
              <a:ext uri="{FF2B5EF4-FFF2-40B4-BE49-F238E27FC236}">
                <a16:creationId xmlns:a16="http://schemas.microsoft.com/office/drawing/2014/main" id="{E4D5B552-EC81-4EDB-82A8-0076F6D0BCCD}"/>
              </a:ext>
            </a:extLst>
          </p:cNvPr>
          <p:cNvSpPr/>
          <p:nvPr/>
        </p:nvSpPr>
        <p:spPr>
          <a:xfrm>
            <a:off x="157018" y="2294374"/>
            <a:ext cx="290746" cy="28280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10" name="Rectangle 9">
            <a:extLst>
              <a:ext uri="{FF2B5EF4-FFF2-40B4-BE49-F238E27FC236}">
                <a16:creationId xmlns:a16="http://schemas.microsoft.com/office/drawing/2014/main" id="{DBC30DED-906E-4803-9CF0-FEF0972EE393}"/>
              </a:ext>
            </a:extLst>
          </p:cNvPr>
          <p:cNvSpPr/>
          <p:nvPr/>
        </p:nvSpPr>
        <p:spPr>
          <a:xfrm>
            <a:off x="4613171" y="2496486"/>
            <a:ext cx="7015028" cy="4326826"/>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Why data sharing in personalised healthcare is important</a:t>
            </a:r>
            <a:endParaRPr lang="en-GB" sz="1200" b="1"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5"/>
              </a:rPr>
              <a:t>Presentation deck </a:t>
            </a:r>
            <a:r>
              <a:rPr lang="en-GB" sz="1100" dirty="0">
                <a:solidFill>
                  <a:srgbClr val="000000"/>
                </a:solidFill>
                <a:latin typeface="+mn-lt"/>
                <a:ea typeface="Arial"/>
                <a:cs typeface="Arial"/>
                <a:sym typeface="Arial"/>
                <a:hlinkClick r:id="rId5"/>
              </a:rPr>
              <a:t>(Personalised Healthcare </a:t>
            </a:r>
            <a:r>
              <a:rPr lang="en-GB" sz="1100" dirty="0">
                <a:solidFill>
                  <a:srgbClr val="000000"/>
                </a:solidFill>
                <a:latin typeface="+mj-lt"/>
                <a:ea typeface="Arial"/>
                <a:cs typeface="Arial"/>
                <a:sym typeface="Arial"/>
                <a:hlinkClick r:id="rId5"/>
              </a:rPr>
              <a:t>Toolkit </a:t>
            </a:r>
            <a:r>
              <a:rPr lang="en-GB" sz="1100" dirty="0">
                <a:latin typeface="+mj-lt"/>
                <a:ea typeface="Arial"/>
                <a:cs typeface="Arial"/>
                <a:sym typeface="Arial"/>
                <a:hlinkClick r:id="rId5"/>
              </a:rPr>
              <a:t>for the Patient Community</a:t>
            </a:r>
            <a:r>
              <a:rPr lang="en-GB" sz="1100" dirty="0">
                <a:solidFill>
                  <a:srgbClr val="000000"/>
                </a:solidFill>
                <a:latin typeface="+mj-lt"/>
                <a:ea typeface="Arial"/>
                <a:cs typeface="Arial"/>
                <a:sym typeface="Arial"/>
                <a:hlinkClick r:id="rId5"/>
              </a:rPr>
              <a:t>)</a:t>
            </a:r>
            <a:endParaRPr lang="en-GB" sz="1100" dirty="0">
              <a:solidFill>
                <a:srgbClr val="000000"/>
              </a:solidFill>
              <a:latin typeface="+mj-lt"/>
              <a:ea typeface="Arial"/>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Editable slide deck covering the value of personalised healthcare for people affected by health conditions</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6"/>
              </a:rPr>
              <a:t>Digital Health Article </a:t>
            </a:r>
            <a:r>
              <a:rPr lang="en-GB" sz="1100" dirty="0">
                <a:solidFill>
                  <a:srgbClr val="000000"/>
                </a:solidFill>
                <a:latin typeface="+mn-lt"/>
                <a:ea typeface="Arial"/>
                <a:cs typeface="Arial"/>
                <a:sym typeface="Arial"/>
                <a:hlinkClick r:id="rId6"/>
              </a:rPr>
              <a:t>(Future Proofing Healthcare</a:t>
            </a:r>
            <a:r>
              <a:rPr lang="en-GB" sz="1100" dirty="0">
                <a:solidFill>
                  <a:srgbClr val="000000"/>
                </a:solidFill>
                <a:latin typeface="+mj-lt"/>
                <a:ea typeface="Arial"/>
                <a:cs typeface="Arial"/>
                <a:sym typeface="Arial"/>
                <a:hlinkClick r:id="rId6"/>
              </a:rPr>
              <a:t>)</a:t>
            </a:r>
            <a:endParaRPr lang="en-GB" sz="1100" dirty="0">
              <a:solidFill>
                <a:srgbClr val="000000"/>
              </a:solidFill>
              <a:latin typeface="+mj-lt"/>
              <a:ea typeface="Arial"/>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Article on how digital health, specifically telemedicine, is now front and centre of how </a:t>
            </a:r>
            <a:r>
              <a:rPr lang="en-GB" sz="1050" dirty="0" err="1">
                <a:solidFill>
                  <a:srgbClr val="000000"/>
                </a:solidFill>
                <a:latin typeface="+mn-lt"/>
                <a:cs typeface="Arial"/>
                <a:sym typeface="Arial"/>
              </a:rPr>
              <a:t>HCPs</a:t>
            </a:r>
            <a:r>
              <a:rPr lang="en-GB" sz="1050" dirty="0">
                <a:solidFill>
                  <a:srgbClr val="000000"/>
                </a:solidFill>
                <a:latin typeface="+mn-lt"/>
                <a:cs typeface="Arial"/>
                <a:sym typeface="Arial"/>
              </a:rPr>
              <a:t> deliver care in the EU</a:t>
            </a:r>
            <a:endParaRPr lang="en-GB" sz="1050" b="1" dirty="0">
              <a:solidFill>
                <a:srgbClr val="000000"/>
              </a:solidFill>
              <a:latin typeface="+mn-lt"/>
              <a:cs typeface="Arial"/>
              <a:sym typeface="Arial"/>
            </a:endParaRPr>
          </a:p>
          <a:p>
            <a:pPr lvl="0">
              <a:spcBef>
                <a:spcPts val="0"/>
              </a:spcBef>
              <a:spcAft>
                <a:spcPts val="600"/>
              </a:spcAft>
              <a:buClr>
                <a:srgbClr val="FFC72C"/>
              </a:buClr>
              <a:buSzPct val="100000"/>
            </a:pPr>
            <a:endParaRPr lang="en-GB" sz="1200" b="1" dirty="0">
              <a:latin typeface="+mn-lt"/>
              <a:cs typeface="Arial"/>
              <a:sym typeface="Arial"/>
            </a:endParaRPr>
          </a:p>
          <a:p>
            <a:pPr lvl="0">
              <a:spcBef>
                <a:spcPts val="0"/>
              </a:spcBef>
              <a:spcAft>
                <a:spcPts val="600"/>
              </a:spcAft>
              <a:buClr>
                <a:srgbClr val="FFC72C"/>
              </a:buClr>
              <a:buSzPct val="100000"/>
            </a:pPr>
            <a:r>
              <a:rPr lang="en-GB" sz="1200" b="1" dirty="0">
                <a:latin typeface="+mn-lt"/>
                <a:cs typeface="Arial"/>
                <a:sym typeface="Arial"/>
              </a:rPr>
              <a:t>The importance of user input into digital health legal and ethical frameworks</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7"/>
              </a:rPr>
              <a:t>Whitepaper </a:t>
            </a:r>
            <a:r>
              <a:rPr lang="en-GB" sz="1100" dirty="0">
                <a:latin typeface="+mn-lt"/>
                <a:ea typeface="Arial"/>
                <a:cs typeface="Arial"/>
                <a:sym typeface="Arial"/>
                <a:hlinkClick r:id="rId7"/>
              </a:rPr>
              <a:t>(IQVIA)</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rPr>
              <a:t>Whitepaper examining the importance of the voices of </a:t>
            </a:r>
            <a:r>
              <a:rPr lang="en-GB" sz="1050" dirty="0">
                <a:latin typeface="+mn-lt"/>
                <a:cs typeface="Arial"/>
                <a:sym typeface="Arial"/>
              </a:rPr>
              <a:t>people affected by health conditions</a:t>
            </a:r>
            <a:r>
              <a:rPr lang="en-GB" sz="1050" dirty="0">
                <a:latin typeface="+mn-lt"/>
                <a:cs typeface="Arial"/>
              </a:rPr>
              <a:t>, and approaches to incorporating these voices in healthcare decision making</a:t>
            </a:r>
          </a:p>
          <a:p>
            <a:pPr marL="172800" lvl="0">
              <a:spcBef>
                <a:spcPts val="0"/>
              </a:spcBef>
              <a:spcAft>
                <a:spcPts val="0"/>
              </a:spcAft>
              <a:buClr>
                <a:srgbClr val="FFC72C"/>
              </a:buClr>
              <a:buSzPct val="100000"/>
            </a:pPr>
            <a:endParaRPr lang="en-GB" sz="1050" dirty="0">
              <a:solidFill>
                <a:srgbClr val="000000"/>
              </a:solidFill>
              <a:latin typeface="+mn-lt"/>
              <a:ea typeface="Arial"/>
              <a:cs typeface="Arial"/>
              <a:sym typeface="Arial"/>
            </a:endParaRPr>
          </a:p>
          <a:p>
            <a:pPr lvl="0">
              <a:spcBef>
                <a:spcPts val="0"/>
              </a:spcBef>
              <a:spcAft>
                <a:spcPts val="600"/>
              </a:spcAft>
              <a:buClr>
                <a:schemeClr val="accent4"/>
              </a:buClr>
              <a:buSzPts val="1100"/>
            </a:pPr>
            <a:r>
              <a:rPr lang="en-GB" sz="1200" b="1" dirty="0">
                <a:solidFill>
                  <a:srgbClr val="000000"/>
                </a:solidFill>
                <a:latin typeface="+mn-lt"/>
                <a:cs typeface="Arial"/>
                <a:sym typeface="Arial"/>
              </a:rPr>
              <a:t>P</a:t>
            </a:r>
            <a:r>
              <a:rPr lang="en-GB" sz="1200" b="1" dirty="0">
                <a:solidFill>
                  <a:srgbClr val="000000"/>
                </a:solidFill>
                <a:latin typeface="+mn-lt"/>
                <a:cs typeface="Arial"/>
              </a:rPr>
              <a:t>roviding, storing, accessing, managing or otherwise using health-related data</a:t>
            </a:r>
            <a:endParaRPr lang="en-GB" sz="1200" b="1" dirty="0">
              <a:solidFill>
                <a:srgbClr val="000000"/>
              </a:solidFill>
              <a:latin typeface="+mn-lt"/>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8"/>
              </a:rPr>
              <a:t>Whitepaper</a:t>
            </a:r>
            <a:r>
              <a:rPr lang="en-GB" sz="1100" dirty="0">
                <a:latin typeface="+mn-lt"/>
                <a:ea typeface="Arial"/>
                <a:cs typeface="Arial"/>
                <a:sym typeface="Arial"/>
                <a:hlinkClick r:id="rId8"/>
              </a:rPr>
              <a:t> – subscription only (HIMSS Analytics)</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rPr>
              <a:t>Framework for education on digital health and strategy to work towards a digitally-enabled health system</a:t>
            </a:r>
          </a:p>
          <a:p>
            <a:pPr marL="172800">
              <a:lnSpc>
                <a:spcPts val="500"/>
              </a:lnSpc>
              <a:spcBef>
                <a:spcPts val="300"/>
              </a:spcBef>
              <a:spcAft>
                <a:spcPts val="0"/>
              </a:spcAft>
              <a:buClr>
                <a:schemeClr val="accent4"/>
              </a:buClr>
              <a:buSzPct val="100000"/>
            </a:pPr>
            <a:endParaRPr lang="en-GB" sz="1050" dirty="0">
              <a:latin typeface="+mn-lt"/>
            </a:endParaRPr>
          </a:p>
          <a:p>
            <a:pPr marL="171450" lvl="0" indent="-171450" eaLnBrk="1" fontAlgn="auto" hangingPunct="1">
              <a:spcBef>
                <a:spcPts val="300"/>
              </a:spcBef>
              <a:spcAft>
                <a:spcPts val="0"/>
              </a:spcAft>
              <a:buClr>
                <a:srgbClr val="FF8FB2"/>
              </a:buClr>
              <a:buSzPts val="1100"/>
              <a:buFont typeface="Arial" panose="020B0604020202020204" pitchFamily="34" charset="0"/>
              <a:buChar char="•"/>
              <a:defRPr/>
            </a:pPr>
            <a:r>
              <a:rPr lang="en-GB" sz="1100" b="1" dirty="0">
                <a:latin typeface="+mn-lt"/>
                <a:hlinkClick r:id="rId9"/>
              </a:rPr>
              <a:t>Toolkit </a:t>
            </a:r>
            <a:r>
              <a:rPr lang="en-GB" sz="1100" dirty="0">
                <a:latin typeface="+mn-lt"/>
                <a:hlinkClick r:id="rId9"/>
              </a:rPr>
              <a:t>(Global Alliance for Genomics &amp; Health)</a:t>
            </a:r>
            <a:endParaRPr lang="en-GB" sz="1100" dirty="0">
              <a:latin typeface="+mn-lt"/>
            </a:endParaRPr>
          </a:p>
          <a:p>
            <a:pPr marL="172800">
              <a:spcBef>
                <a:spcPts val="300"/>
              </a:spcBef>
              <a:spcAft>
                <a:spcPts val="0"/>
              </a:spcAft>
              <a:buClr>
                <a:schemeClr val="accent4"/>
              </a:buClr>
              <a:buSzPct val="100000"/>
              <a:defRPr/>
            </a:pPr>
            <a:r>
              <a:rPr lang="en-GB" sz="1050" dirty="0">
                <a:latin typeface="+mn-lt"/>
                <a:cs typeface="Arial"/>
              </a:rPr>
              <a:t>Data security framework for the responsible sharing of genomic and health-related data guided by human rights, including the right to benefit from the progress of science, as well as privacy, non-discrimination, and procedural fairness</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sp>
        <p:nvSpPr>
          <p:cNvPr id="20" name="TextBox 19">
            <a:hlinkClick r:id="rId10"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a:ln>
            <a:noFill/>
          </a:ln>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a:ln>
            <a:noFill/>
          </a:ln>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400161" y="4019563"/>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Regulators</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ea typeface="Arial"/>
                <a:cs typeface="Arial"/>
                <a:sym typeface="Arial"/>
              </a:rPr>
              <a:t>(</a:t>
            </a:r>
            <a:r>
              <a:rPr lang="en-GB" sz="1400" b="1" dirty="0">
                <a:latin typeface="+mn-lt"/>
                <a:cs typeface="Arial"/>
                <a:sym typeface="Arial"/>
              </a:rPr>
              <a:t>Co-)develop and use training materials for health advocates that enable them to provide input into legal 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3" name="Rectangle 42">
            <a:hlinkClick r:id="rId13" action="ppaction://hlinksldjump"/>
            <a:extLst>
              <a:ext uri="{FF2B5EF4-FFF2-40B4-BE49-F238E27FC236}">
                <a16:creationId xmlns:a16="http://schemas.microsoft.com/office/drawing/2014/main" id="{93B4636F-8916-4EE2-A105-42094E2B5D3A}"/>
              </a:ext>
            </a:extLst>
          </p:cNvPr>
          <p:cNvSpPr/>
          <p:nvPr/>
        </p:nvSpPr>
        <p:spPr>
          <a:xfrm>
            <a:off x="143742" y="3079973"/>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3</a:t>
            </a:r>
          </a:p>
        </p:txBody>
      </p:sp>
      <p:pic>
        <p:nvPicPr>
          <p:cNvPr id="45" name="Picture 44">
            <a:hlinkClick r:id="rId14" action="ppaction://hlinksldjump"/>
            <a:extLst>
              <a:ext uri="{FF2B5EF4-FFF2-40B4-BE49-F238E27FC236}">
                <a16:creationId xmlns:a16="http://schemas.microsoft.com/office/drawing/2014/main" id="{3C430CBD-2B69-478B-9109-E448E0226B75}"/>
              </a:ext>
            </a:extLst>
          </p:cNvPr>
          <p:cNvPicPr>
            <a:picLocks noChangeAspect="1"/>
          </p:cNvPicPr>
          <p:nvPr/>
        </p:nvPicPr>
        <p:blipFill>
          <a:blip r:embed="rId15"/>
          <a:stretch>
            <a:fillRect/>
          </a:stretch>
        </p:blipFill>
        <p:spPr>
          <a:xfrm>
            <a:off x="11721894" y="6444186"/>
            <a:ext cx="310923" cy="317019"/>
          </a:xfrm>
          <a:prstGeom prst="rect">
            <a:avLst/>
          </a:prstGeom>
        </p:spPr>
      </p:pic>
      <p:sp>
        <p:nvSpPr>
          <p:cNvPr id="46" name="TextBox 45">
            <a:extLst>
              <a:ext uri="{FF2B5EF4-FFF2-40B4-BE49-F238E27FC236}">
                <a16:creationId xmlns:a16="http://schemas.microsoft.com/office/drawing/2014/main" id="{B2CDBA99-B868-4C61-86AB-D3F43B9DAC5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7" name="Group 46">
            <a:extLst>
              <a:ext uri="{FF2B5EF4-FFF2-40B4-BE49-F238E27FC236}">
                <a16:creationId xmlns:a16="http://schemas.microsoft.com/office/drawing/2014/main" id="{342ED657-E001-4F51-9C3D-1768660F6B72}"/>
              </a:ext>
            </a:extLst>
          </p:cNvPr>
          <p:cNvGrpSpPr/>
          <p:nvPr/>
        </p:nvGrpSpPr>
        <p:grpSpPr>
          <a:xfrm>
            <a:off x="11313026" y="6458695"/>
            <a:ext cx="288000" cy="288000"/>
            <a:chOff x="8612267" y="5218900"/>
            <a:chExt cx="288000" cy="288000"/>
          </a:xfrm>
        </p:grpSpPr>
        <p:sp>
          <p:nvSpPr>
            <p:cNvPr id="51" name="Oval 50">
              <a:hlinkClick r:id="rId16" action="ppaction://hlinksldjump"/>
              <a:extLst>
                <a:ext uri="{FF2B5EF4-FFF2-40B4-BE49-F238E27FC236}">
                  <a16:creationId xmlns:a16="http://schemas.microsoft.com/office/drawing/2014/main" id="{9796B7FE-CC0E-49AA-8D57-C9BA071C996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2A7C71BF-F183-417B-9B6F-4C28E485F5F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6" name="Picture 55">
            <a:hlinkClick r:id="rId17" action="ppaction://hlinksldjump"/>
            <a:extLst>
              <a:ext uri="{FF2B5EF4-FFF2-40B4-BE49-F238E27FC236}">
                <a16:creationId xmlns:a16="http://schemas.microsoft.com/office/drawing/2014/main" id="{FEA05C9F-2883-45FB-9ABD-86BBA35AB1D5}"/>
              </a:ext>
            </a:extLst>
          </p:cNvPr>
          <p:cNvPicPr>
            <a:picLocks noChangeAspect="1"/>
          </p:cNvPicPr>
          <p:nvPr/>
        </p:nvPicPr>
        <p:blipFill>
          <a:blip r:embed="rId18"/>
          <a:stretch>
            <a:fillRect/>
          </a:stretch>
        </p:blipFill>
        <p:spPr>
          <a:xfrm>
            <a:off x="161553" y="450732"/>
            <a:ext cx="235996" cy="227091"/>
          </a:xfrm>
          <a:prstGeom prst="rect">
            <a:avLst/>
          </a:prstGeom>
        </p:spPr>
      </p:pic>
      <p:pic>
        <p:nvPicPr>
          <p:cNvPr id="57" name="Picture 56">
            <a:hlinkClick r:id="rId19" action="ppaction://hlinksldjump"/>
            <a:extLst>
              <a:ext uri="{FF2B5EF4-FFF2-40B4-BE49-F238E27FC236}">
                <a16:creationId xmlns:a16="http://schemas.microsoft.com/office/drawing/2014/main" id="{461A99AD-0A06-4A51-9CF7-43F3B0F58869}"/>
              </a:ext>
            </a:extLst>
          </p:cNvPr>
          <p:cNvPicPr>
            <a:picLocks noChangeAspect="1"/>
          </p:cNvPicPr>
          <p:nvPr/>
        </p:nvPicPr>
        <p:blipFill>
          <a:blip r:embed="rId20"/>
          <a:stretch>
            <a:fillRect/>
          </a:stretch>
        </p:blipFill>
        <p:spPr>
          <a:xfrm>
            <a:off x="143742" y="1039387"/>
            <a:ext cx="271618" cy="365126"/>
          </a:xfrm>
          <a:prstGeom prst="rect">
            <a:avLst/>
          </a:prstGeom>
        </p:spPr>
      </p:pic>
      <p:sp>
        <p:nvSpPr>
          <p:cNvPr id="58" name="Oval 57">
            <a:extLst>
              <a:ext uri="{FF2B5EF4-FFF2-40B4-BE49-F238E27FC236}">
                <a16:creationId xmlns:a16="http://schemas.microsoft.com/office/drawing/2014/main" id="{27CDA628-2B72-450E-B33A-DA9238E873EA}"/>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Graphic 58" descr="Home">
            <a:hlinkClick r:id="rId21" action="ppaction://hlinksldjump"/>
            <a:extLst>
              <a:ext uri="{FF2B5EF4-FFF2-40B4-BE49-F238E27FC236}">
                <a16:creationId xmlns:a16="http://schemas.microsoft.com/office/drawing/2014/main" id="{8556BBA0-ADBD-4351-8663-42C370C9A32E}"/>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676" y="145807"/>
            <a:ext cx="195449" cy="195449"/>
          </a:xfrm>
          <a:prstGeom prst="rect">
            <a:avLst/>
          </a:prstGeom>
        </p:spPr>
      </p:pic>
      <p:pic>
        <p:nvPicPr>
          <p:cNvPr id="60" name="Picture 59">
            <a:hlinkClick r:id="rId24" action="ppaction://hlinksldjump"/>
            <a:extLst>
              <a:ext uri="{FF2B5EF4-FFF2-40B4-BE49-F238E27FC236}">
                <a16:creationId xmlns:a16="http://schemas.microsoft.com/office/drawing/2014/main" id="{6B03BE08-B2BF-444D-B583-26BE2E156233}"/>
              </a:ext>
            </a:extLst>
          </p:cNvPr>
          <p:cNvPicPr>
            <a:picLocks noChangeAspect="1"/>
          </p:cNvPicPr>
          <p:nvPr/>
        </p:nvPicPr>
        <p:blipFill>
          <a:blip r:embed="rId25">
            <a:duotone>
              <a:schemeClr val="accent3">
                <a:shade val="45000"/>
                <a:satMod val="135000"/>
              </a:schemeClr>
              <a:prstClr val="white"/>
            </a:duotone>
            <a:extLst>
              <a:ext uri="{BEBA8EAE-BF5A-486C-A8C5-ECC9F3942E4B}">
                <a14:imgProps xmlns:a14="http://schemas.microsoft.com/office/drawing/2010/main">
                  <a14:imgLayer r:embed="rId26">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61" name="Oval 60">
            <a:extLst>
              <a:ext uri="{FF2B5EF4-FFF2-40B4-BE49-F238E27FC236}">
                <a16:creationId xmlns:a16="http://schemas.microsoft.com/office/drawing/2014/main" id="{E78D5A60-FDE1-4609-BD46-57219BFECBE1}"/>
              </a:ext>
            </a:extLst>
          </p:cNvPr>
          <p:cNvSpPr/>
          <p:nvPr/>
        </p:nvSpPr>
        <p:spPr>
          <a:xfrm>
            <a:off x="4400161" y="4964583"/>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Picture 67" descr="Icon&#10;&#10;Description automatically generated">
            <a:extLst>
              <a:ext uri="{FF2B5EF4-FFF2-40B4-BE49-F238E27FC236}">
                <a16:creationId xmlns:a16="http://schemas.microsoft.com/office/drawing/2014/main" id="{F64D820C-36A8-4F48-B059-5F8C0FB85099}"/>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239759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F9DE4445-F12D-4937-B689-115D291F6989}"/>
              </a:ext>
            </a:extLst>
          </p:cNvPr>
          <p:cNvGrpSpPr/>
          <p:nvPr/>
        </p:nvGrpSpPr>
        <p:grpSpPr>
          <a:xfrm>
            <a:off x="517617" y="438336"/>
            <a:ext cx="3308783" cy="1039491"/>
            <a:chOff x="7668282" y="3094409"/>
            <a:chExt cx="3308783" cy="1039491"/>
          </a:xfrm>
        </p:grpSpPr>
        <p:pic>
          <p:nvPicPr>
            <p:cNvPr id="67" name="Picture 66">
              <a:extLst>
                <a:ext uri="{FF2B5EF4-FFF2-40B4-BE49-F238E27FC236}">
                  <a16:creationId xmlns:a16="http://schemas.microsoft.com/office/drawing/2014/main" id="{3F30368E-CE3E-430B-8F02-4ABFF7260536}"/>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9" name="Rectangle 68">
              <a:extLst>
                <a:ext uri="{FF2B5EF4-FFF2-40B4-BE49-F238E27FC236}">
                  <a16:creationId xmlns:a16="http://schemas.microsoft.com/office/drawing/2014/main" id="{E3CD10B8-CFA7-434C-B383-7A311FBFD6E2}"/>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55" name="Google Shape;442;p34">
            <a:extLst>
              <a:ext uri="{FF2B5EF4-FFF2-40B4-BE49-F238E27FC236}">
                <a16:creationId xmlns:a16="http://schemas.microsoft.com/office/drawing/2014/main" id="{42B1200F-DFA6-4869-8756-203C83A0122E}"/>
              </a:ext>
            </a:extLst>
          </p:cNvPr>
          <p:cNvSpPr/>
          <p:nvPr/>
        </p:nvSpPr>
        <p:spPr>
          <a:xfrm>
            <a:off x="0" y="1683973"/>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40" name="Rectangle 39">
            <a:extLst>
              <a:ext uri="{FF2B5EF4-FFF2-40B4-BE49-F238E27FC236}">
                <a16:creationId xmlns:a16="http://schemas.microsoft.com/office/drawing/2014/main" id="{E4D5B552-EC81-4EDB-82A8-0076F6D0BCCD}"/>
              </a:ext>
            </a:extLst>
          </p:cNvPr>
          <p:cNvSpPr/>
          <p:nvPr/>
        </p:nvSpPr>
        <p:spPr>
          <a:xfrm>
            <a:off x="157018" y="2294374"/>
            <a:ext cx="290746" cy="28280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254737"/>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training materials that raise awareness and empower health advocates in data regulation</a:t>
            </a:r>
          </a:p>
          <a:p>
            <a:pPr marL="171450" lvl="0" indent="-171450">
              <a:spcBef>
                <a:spcPts val="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Webinars </a:t>
            </a:r>
            <a:r>
              <a:rPr lang="en-GB" sz="1100" dirty="0">
                <a:latin typeface="+mn-lt"/>
                <a:ea typeface="Arial"/>
                <a:cs typeface="Arial"/>
                <a:sym typeface="Arial"/>
                <a:hlinkClick r:id="rId3"/>
              </a:rPr>
              <a:t>(The Digital Health Society)</a:t>
            </a:r>
            <a:endParaRPr lang="en-GB" sz="1100" dirty="0">
              <a:latin typeface="+mn-lt"/>
              <a:ea typeface="Arial"/>
              <a:cs typeface="Arial"/>
              <a:sym typeface="Arial"/>
            </a:endParaRPr>
          </a:p>
          <a:p>
            <a:pPr marL="172800" lvl="0">
              <a:spcBef>
                <a:spcPts val="0"/>
              </a:spcBef>
              <a:spcAft>
                <a:spcPts val="0"/>
              </a:spcAft>
              <a:buClr>
                <a:schemeClr val="accent4"/>
              </a:buClr>
              <a:buSzPct val="100000"/>
            </a:pPr>
            <a:r>
              <a:rPr lang="en-GB" sz="1050" dirty="0">
                <a:latin typeface="+mn-lt"/>
                <a:cs typeface="Arial"/>
                <a:sym typeface="Arial"/>
              </a:rPr>
              <a:t>Round tables </a:t>
            </a:r>
            <a:r>
              <a:rPr lang="en-GB" sz="1050" dirty="0">
                <a:latin typeface="+mn-lt"/>
                <a:cs typeface="Arial"/>
              </a:rPr>
              <a:t>exploring in-depth issues surrounding health data and the creation of the European Health Data Space</a:t>
            </a:r>
          </a:p>
          <a:p>
            <a:pPr marL="172800" lvl="0">
              <a:spcBef>
                <a:spcPts val="0"/>
              </a:spcBef>
              <a:spcAft>
                <a:spcPts val="0"/>
              </a:spcAft>
              <a:buClr>
                <a:schemeClr val="accent4"/>
              </a:buClr>
              <a:buSzPct val="100000"/>
            </a:pPr>
            <a:endParaRPr lang="en-GB" sz="1050" dirty="0">
              <a:latin typeface="+mn-lt"/>
              <a:cs typeface="Arial"/>
              <a:sym typeface="Arial"/>
            </a:endParaRPr>
          </a:p>
          <a:p>
            <a:pPr lvl="0">
              <a:spcBef>
                <a:spcPts val="600"/>
              </a:spcBef>
              <a:spcAft>
                <a:spcPts val="0"/>
              </a:spcAft>
              <a:buClr>
                <a:schemeClr val="accent4"/>
              </a:buClr>
              <a:buSzPts val="1100"/>
            </a:pPr>
            <a:r>
              <a:rPr lang="en-GB" sz="1200" b="1" dirty="0">
                <a:latin typeface="+mn-lt"/>
                <a:cs typeface="Arial"/>
                <a:sym typeface="Arial"/>
              </a:rPr>
              <a:t>Examples of existing digital health initiatives your organisation could join</a:t>
            </a:r>
          </a:p>
          <a:p>
            <a:pPr marL="171450" lvl="0" indent="-171450">
              <a:spcBef>
                <a:spcPts val="6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4"/>
              </a:rPr>
              <a:t>Global Network </a:t>
            </a:r>
            <a:r>
              <a:rPr lang="en-GB" sz="1100" dirty="0">
                <a:latin typeface="+mn-lt"/>
                <a:ea typeface="Arial"/>
                <a:cs typeface="Arial"/>
                <a:sym typeface="Arial"/>
                <a:hlinkClick r:id="rId4"/>
              </a:rPr>
              <a:t>(European Connected Health Alliance)</a:t>
            </a:r>
            <a:endParaRPr lang="en-GB" sz="1100" dirty="0">
              <a:latin typeface="+mn-lt"/>
              <a:ea typeface="Arial"/>
              <a:cs typeface="Arial"/>
              <a:sym typeface="Arial"/>
            </a:endParaRPr>
          </a:p>
          <a:p>
            <a:pPr marL="172800">
              <a:spcBef>
                <a:spcPts val="0"/>
              </a:spcBef>
              <a:spcAft>
                <a:spcPts val="0"/>
              </a:spcAft>
              <a:buClr>
                <a:schemeClr val="accent4"/>
              </a:buClr>
              <a:buSzPct val="100000"/>
            </a:pPr>
            <a:r>
              <a:rPr lang="en-GB" sz="1050" dirty="0">
                <a:latin typeface="+mn-lt"/>
                <a:cs typeface="Arial"/>
                <a:sym typeface="Arial"/>
              </a:rPr>
              <a:t>Through this initiative, member organisations </a:t>
            </a:r>
            <a:r>
              <a:rPr lang="en-GB" sz="1050" dirty="0">
                <a:latin typeface="+mn-lt"/>
                <a:cs typeface="Arial"/>
              </a:rPr>
              <a:t>can grow their networks, promote their organisation, connect with innovators in digital health and collaborate globally to transform health and social care</a:t>
            </a:r>
          </a:p>
          <a:p>
            <a:pPr marL="172800">
              <a:spcBef>
                <a:spcPts val="0"/>
              </a:spcBef>
              <a:spcAft>
                <a:spcPts val="0"/>
              </a:spcAft>
              <a:buClr>
                <a:schemeClr val="accent4"/>
              </a:buClr>
              <a:buSzPct val="100000"/>
            </a:pPr>
            <a:endParaRPr lang="en-GB" sz="1050" dirty="0">
              <a:latin typeface="+mn-lt"/>
              <a:cs typeface="Arial"/>
              <a:sym typeface="Arial"/>
            </a:endParaRPr>
          </a:p>
          <a:p>
            <a:pPr marL="172800">
              <a:spcBef>
                <a:spcPts val="0"/>
              </a:spcBef>
              <a:spcAft>
                <a:spcPts val="0"/>
              </a:spcAft>
              <a:buClr>
                <a:schemeClr val="accent4"/>
              </a:buClr>
              <a:buSzPct val="100000"/>
            </a:pPr>
            <a:r>
              <a:rPr lang="en-GB" sz="1200" b="1" dirty="0">
                <a:latin typeface="+mn-lt"/>
                <a:cs typeface="Arial"/>
                <a:sym typeface="Arial"/>
              </a:rPr>
              <a:t>Examples of secondary use of health data and key policy components</a:t>
            </a:r>
          </a:p>
          <a:p>
            <a:pPr marL="172800">
              <a:spcBef>
                <a:spcPts val="0"/>
              </a:spcBef>
              <a:spcAft>
                <a:spcPts val="0"/>
              </a:spcAft>
              <a:buClr>
                <a:schemeClr val="accent4"/>
              </a:buClr>
              <a:buSzPct val="100000"/>
            </a:pPr>
            <a:endParaRPr lang="en-GB" sz="1050" dirty="0">
              <a:latin typeface="+mn-lt"/>
              <a:cs typeface="Arial"/>
              <a:sym typeface="Arial"/>
            </a:endParaRPr>
          </a:p>
          <a:p>
            <a:pPr marL="344250" indent="-171450">
              <a:spcBef>
                <a:spcPts val="0"/>
              </a:spcBef>
              <a:spcAft>
                <a:spcPts val="0"/>
              </a:spcAft>
              <a:buClr>
                <a:srgbClr val="FF8FB2"/>
              </a:buClr>
              <a:buSzPct val="100000"/>
              <a:buFont typeface="Arial" panose="020B0604020202020204" pitchFamily="34" charset="0"/>
              <a:buChar char="•"/>
            </a:pPr>
            <a:r>
              <a:rPr lang="en-GB" sz="1050" b="1" dirty="0">
                <a:latin typeface="+mn-lt"/>
                <a:cs typeface="Arial"/>
                <a:sym typeface="Arial"/>
              </a:rPr>
              <a:t>Report</a:t>
            </a:r>
            <a:r>
              <a:rPr lang="en-GB" sz="1050" dirty="0">
                <a:latin typeface="+mn-lt"/>
                <a:cs typeface="Arial"/>
                <a:sym typeface="Arial"/>
              </a:rPr>
              <a:t> (Roche)</a:t>
            </a:r>
          </a:p>
          <a:p>
            <a:pPr marL="172800">
              <a:spcBef>
                <a:spcPts val="0"/>
              </a:spcBef>
              <a:spcAft>
                <a:spcPts val="0"/>
              </a:spcAft>
              <a:buClr>
                <a:schemeClr val="accent4"/>
              </a:buClr>
              <a:buSzPct val="100000"/>
            </a:pPr>
            <a:r>
              <a:rPr lang="en-GB" sz="1050" dirty="0">
                <a:latin typeface="+mn-lt"/>
                <a:cs typeface="Arial"/>
                <a:sym typeface="Arial"/>
              </a:rPr>
              <a:t>This report explores the current policy and implementation of secondary use of health data and has identifies 22 key policy components and success indicators to achieve benefits across health systems</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5562" y="3695635"/>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Regulators</a:t>
            </a:r>
          </a:p>
        </p:txBody>
      </p:sp>
      <p:grpSp>
        <p:nvGrpSpPr>
          <p:cNvPr id="38" name="Group 37">
            <a:extLst>
              <a:ext uri="{FF2B5EF4-FFF2-40B4-BE49-F238E27FC236}">
                <a16:creationId xmlns:a16="http://schemas.microsoft.com/office/drawing/2014/main" id="{794C1E26-42BC-4F5E-999D-67BDB609176B}"/>
              </a:ext>
            </a:extLst>
          </p:cNvPr>
          <p:cNvGrpSpPr/>
          <p:nvPr/>
        </p:nvGrpSpPr>
        <p:grpSpPr>
          <a:xfrm>
            <a:off x="68802" y="1675562"/>
            <a:ext cx="421497" cy="444843"/>
            <a:chOff x="2059379" y="2460345"/>
            <a:chExt cx="2009639" cy="2009639"/>
          </a:xfrm>
          <a:solidFill>
            <a:schemeClr val="bg1"/>
          </a:solidFill>
        </p:grpSpPr>
        <p:pic>
          <p:nvPicPr>
            <p:cNvPr id="49" name="Graphic 48" descr="Lightbulb and gear">
              <a:extLst>
                <a:ext uri="{FF2B5EF4-FFF2-40B4-BE49-F238E27FC236}">
                  <a16:creationId xmlns:a16="http://schemas.microsoft.com/office/drawing/2014/main" id="{B5115C54-1193-4960-B8EC-8AB488E358F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703728">
              <a:off x="2059379" y="2460345"/>
              <a:ext cx="2009639" cy="2009639"/>
            </a:xfrm>
            <a:prstGeom prst="rect">
              <a:avLst/>
            </a:prstGeom>
          </p:spPr>
        </p:pic>
        <p:sp>
          <p:nvSpPr>
            <p:cNvPr id="50" name="Oval 49">
              <a:extLst>
                <a:ext uri="{FF2B5EF4-FFF2-40B4-BE49-F238E27FC236}">
                  <a16:creationId xmlns:a16="http://schemas.microsoft.com/office/drawing/2014/main" id="{EF24273B-5DD0-4419-A3A9-CDA9ED6B2DB4}"/>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latin typeface="+mn-lt"/>
                <a:cs typeface="Arial"/>
                <a:sym typeface="Arial"/>
              </a:rPr>
              <a:t>(Co-)develop and use training materials for health advocates that enable them to provide input into legal 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4" name="TextBox 43">
            <a:hlinkClick r:id="rId7" action="ppaction://hlinksldjump"/>
            <a:extLst>
              <a:ext uri="{FF2B5EF4-FFF2-40B4-BE49-F238E27FC236}">
                <a16:creationId xmlns:a16="http://schemas.microsoft.com/office/drawing/2014/main" id="{40C96142-6FE3-4B67-B13B-BF4151AB1412}"/>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5" name="TextBox 44">
            <a:extLst>
              <a:ext uri="{FF2B5EF4-FFF2-40B4-BE49-F238E27FC236}">
                <a16:creationId xmlns:a16="http://schemas.microsoft.com/office/drawing/2014/main" id="{A3BB4A6A-189E-4A2F-8090-486D6DDE71CA}"/>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6" name="Straight Connector 45">
            <a:extLst>
              <a:ext uri="{FF2B5EF4-FFF2-40B4-BE49-F238E27FC236}">
                <a16:creationId xmlns:a16="http://schemas.microsoft.com/office/drawing/2014/main" id="{59B8C7F5-4CA2-4D05-B11B-ABA23B328DE0}"/>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51" name="Rectangle 50">
            <a:hlinkClick r:id="rId8" action="ppaction://hlinksldjump"/>
            <a:extLst>
              <a:ext uri="{FF2B5EF4-FFF2-40B4-BE49-F238E27FC236}">
                <a16:creationId xmlns:a16="http://schemas.microsoft.com/office/drawing/2014/main" id="{24C569B1-A003-4E8D-A65F-95956FC53E2C}"/>
              </a:ext>
            </a:extLst>
          </p:cNvPr>
          <p:cNvSpPr/>
          <p:nvPr/>
        </p:nvSpPr>
        <p:spPr>
          <a:xfrm>
            <a:off x="143742"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2" name="Rectangle 51">
            <a:hlinkClick r:id="rId9" action="ppaction://hlinksldjump"/>
            <a:extLst>
              <a:ext uri="{FF2B5EF4-FFF2-40B4-BE49-F238E27FC236}">
                <a16:creationId xmlns:a16="http://schemas.microsoft.com/office/drawing/2014/main" id="{D3ECD6B8-6394-44D2-8FDB-5E86420CC463}"/>
              </a:ext>
            </a:extLst>
          </p:cNvPr>
          <p:cNvSpPr/>
          <p:nvPr/>
        </p:nvSpPr>
        <p:spPr>
          <a:xfrm>
            <a:off x="143742" y="3079973"/>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3</a:t>
            </a:r>
          </a:p>
        </p:txBody>
      </p:sp>
      <p:sp>
        <p:nvSpPr>
          <p:cNvPr id="43" name="TextBox 42">
            <a:extLst>
              <a:ext uri="{FF2B5EF4-FFF2-40B4-BE49-F238E27FC236}">
                <a16:creationId xmlns:a16="http://schemas.microsoft.com/office/drawing/2014/main" id="{F18A5215-2F0F-46F4-97E0-69033B5FC702}"/>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9" name="Picture 58">
            <a:hlinkClick r:id="rId10" action="ppaction://hlinksldjump"/>
            <a:extLst>
              <a:ext uri="{FF2B5EF4-FFF2-40B4-BE49-F238E27FC236}">
                <a16:creationId xmlns:a16="http://schemas.microsoft.com/office/drawing/2014/main" id="{08032E6E-1AB6-4883-A70C-CAF5F9A51695}"/>
              </a:ext>
            </a:extLst>
          </p:cNvPr>
          <p:cNvPicPr>
            <a:picLocks noChangeAspect="1"/>
          </p:cNvPicPr>
          <p:nvPr/>
        </p:nvPicPr>
        <p:blipFill>
          <a:blip r:embed="rId11"/>
          <a:stretch>
            <a:fillRect/>
          </a:stretch>
        </p:blipFill>
        <p:spPr>
          <a:xfrm>
            <a:off x="11721894" y="6444186"/>
            <a:ext cx="310923" cy="317019"/>
          </a:xfrm>
          <a:prstGeom prst="rect">
            <a:avLst/>
          </a:prstGeom>
        </p:spPr>
      </p:pic>
      <p:grpSp>
        <p:nvGrpSpPr>
          <p:cNvPr id="60" name="Group 59">
            <a:extLst>
              <a:ext uri="{FF2B5EF4-FFF2-40B4-BE49-F238E27FC236}">
                <a16:creationId xmlns:a16="http://schemas.microsoft.com/office/drawing/2014/main" id="{9EF7CC43-34C2-4CA1-A739-3DBC11E15701}"/>
              </a:ext>
            </a:extLst>
          </p:cNvPr>
          <p:cNvGrpSpPr/>
          <p:nvPr/>
        </p:nvGrpSpPr>
        <p:grpSpPr>
          <a:xfrm>
            <a:off x="11313026" y="6458695"/>
            <a:ext cx="288000" cy="288000"/>
            <a:chOff x="8612267" y="5218900"/>
            <a:chExt cx="288000" cy="288000"/>
          </a:xfrm>
        </p:grpSpPr>
        <p:sp>
          <p:nvSpPr>
            <p:cNvPr id="61" name="Oval 60">
              <a:hlinkClick r:id="rId12" action="ppaction://hlinksldjump"/>
              <a:extLst>
                <a:ext uri="{FF2B5EF4-FFF2-40B4-BE49-F238E27FC236}">
                  <a16:creationId xmlns:a16="http://schemas.microsoft.com/office/drawing/2014/main" id="{9601B512-83CB-47FA-B684-F2D8BD7FC23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0D3CE122-5DF5-42F8-997D-7514A3DF6FAB}"/>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3" action="ppaction://hlinksldjump"/>
            <a:extLst>
              <a:ext uri="{FF2B5EF4-FFF2-40B4-BE49-F238E27FC236}">
                <a16:creationId xmlns:a16="http://schemas.microsoft.com/office/drawing/2014/main" id="{579CFA47-157A-448F-B7A5-BD7D883F1713}"/>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35" name="Picture 34">
            <a:hlinkClick r:id="rId15" action="ppaction://hlinksldjump"/>
            <a:extLst>
              <a:ext uri="{FF2B5EF4-FFF2-40B4-BE49-F238E27FC236}">
                <a16:creationId xmlns:a16="http://schemas.microsoft.com/office/drawing/2014/main" id="{9DB1679C-5C83-49B6-9E48-E260E53C297C}"/>
              </a:ext>
            </a:extLst>
          </p:cNvPr>
          <p:cNvPicPr>
            <a:picLocks noChangeAspect="1"/>
          </p:cNvPicPr>
          <p:nvPr/>
        </p:nvPicPr>
        <p:blipFill>
          <a:blip r:embed="rId16"/>
          <a:stretch>
            <a:fillRect/>
          </a:stretch>
        </p:blipFill>
        <p:spPr>
          <a:xfrm>
            <a:off x="143742" y="1039387"/>
            <a:ext cx="271618" cy="365126"/>
          </a:xfrm>
          <a:prstGeom prst="rect">
            <a:avLst/>
          </a:prstGeom>
        </p:spPr>
      </p:pic>
      <p:sp>
        <p:nvSpPr>
          <p:cNvPr id="42" name="Oval 41">
            <a:extLst>
              <a:ext uri="{FF2B5EF4-FFF2-40B4-BE49-F238E27FC236}">
                <a16:creationId xmlns:a16="http://schemas.microsoft.com/office/drawing/2014/main" id="{BDD0566B-E67A-4AE4-9225-C0C4AFEE72FE}"/>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Graphic 46" descr="Home">
            <a:hlinkClick r:id="rId17" action="ppaction://hlinksldjump"/>
            <a:extLst>
              <a:ext uri="{FF2B5EF4-FFF2-40B4-BE49-F238E27FC236}">
                <a16:creationId xmlns:a16="http://schemas.microsoft.com/office/drawing/2014/main" id="{C8592326-FBA8-49F5-BDA9-E2EB91F80443}"/>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54" name="Picture 53">
            <a:hlinkClick r:id="rId20" action="ppaction://hlinksldjump"/>
            <a:extLst>
              <a:ext uri="{FF2B5EF4-FFF2-40B4-BE49-F238E27FC236}">
                <a16:creationId xmlns:a16="http://schemas.microsoft.com/office/drawing/2014/main" id="{576949D5-8D85-49F9-845D-D6E108FEE254}"/>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pic>
        <p:nvPicPr>
          <p:cNvPr id="70" name="Picture 69" descr="Icon&#10;&#10;Description automatically generated">
            <a:extLst>
              <a:ext uri="{FF2B5EF4-FFF2-40B4-BE49-F238E27FC236}">
                <a16:creationId xmlns:a16="http://schemas.microsoft.com/office/drawing/2014/main" id="{99A81741-26DC-4260-8479-E61DD98ED0FD}"/>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
        <p:nvSpPr>
          <p:cNvPr id="37" name="Oval 36">
            <a:extLst>
              <a:ext uri="{FF2B5EF4-FFF2-40B4-BE49-F238E27FC236}">
                <a16:creationId xmlns:a16="http://schemas.microsoft.com/office/drawing/2014/main" id="{F74DF487-C6F9-4193-AB0A-44DE92AE0DA9}"/>
              </a:ext>
            </a:extLst>
          </p:cNvPr>
          <p:cNvSpPr/>
          <p:nvPr/>
        </p:nvSpPr>
        <p:spPr>
          <a:xfrm>
            <a:off x="4365562" y="4549856"/>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69DFAB39-2556-489F-9562-8981AD6290B3}"/>
              </a:ext>
            </a:extLst>
          </p:cNvPr>
          <p:cNvGrpSpPr/>
          <p:nvPr/>
        </p:nvGrpSpPr>
        <p:grpSpPr>
          <a:xfrm>
            <a:off x="517617" y="438336"/>
            <a:ext cx="3308783" cy="1039491"/>
            <a:chOff x="7668282" y="3094409"/>
            <a:chExt cx="3308783" cy="1039491"/>
          </a:xfrm>
        </p:grpSpPr>
        <p:pic>
          <p:nvPicPr>
            <p:cNvPr id="64" name="Picture 63">
              <a:extLst>
                <a:ext uri="{FF2B5EF4-FFF2-40B4-BE49-F238E27FC236}">
                  <a16:creationId xmlns:a16="http://schemas.microsoft.com/office/drawing/2014/main" id="{97D4A7C8-6132-4283-87B5-2D57D2956831}"/>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6" name="Rectangle 65">
              <a:extLst>
                <a:ext uri="{FF2B5EF4-FFF2-40B4-BE49-F238E27FC236}">
                  <a16:creationId xmlns:a16="http://schemas.microsoft.com/office/drawing/2014/main" id="{EEB7D680-9710-4326-9AD3-5DF8F79DD481}"/>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51" name="Google Shape;442;p34">
            <a:extLst>
              <a:ext uri="{FF2B5EF4-FFF2-40B4-BE49-F238E27FC236}">
                <a16:creationId xmlns:a16="http://schemas.microsoft.com/office/drawing/2014/main" id="{2623DE40-957F-4A54-A1B2-F30C92091A37}"/>
              </a:ext>
            </a:extLst>
          </p:cNvPr>
          <p:cNvSpPr/>
          <p:nvPr/>
        </p:nvSpPr>
        <p:spPr>
          <a:xfrm>
            <a:off x="0" y="168698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49610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The importance of user input into digital health legal and ethical frameworks</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3"/>
              </a:rPr>
              <a:t>Whitepaper </a:t>
            </a:r>
            <a:r>
              <a:rPr lang="en-GB" sz="1100" dirty="0">
                <a:latin typeface="+mn-lt"/>
                <a:ea typeface="Arial"/>
                <a:cs typeface="Arial"/>
                <a:sym typeface="Arial"/>
                <a:hlinkClick r:id="rId3"/>
              </a:rPr>
              <a:t>(IQVIA)</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rPr>
              <a:t>Whitepaper examining the importance of the voices of </a:t>
            </a:r>
            <a:r>
              <a:rPr lang="en-GB" sz="1050" dirty="0">
                <a:latin typeface="+mn-lt"/>
                <a:cs typeface="Arial"/>
                <a:sym typeface="Arial"/>
              </a:rPr>
              <a:t>people affected by health conditions</a:t>
            </a:r>
            <a:r>
              <a:rPr lang="en-GB" sz="1050" dirty="0">
                <a:latin typeface="+mn-lt"/>
                <a:cs typeface="Arial"/>
              </a:rPr>
              <a:t>, and approaches to incorporating these voices in healthcare decision making</a:t>
            </a:r>
          </a:p>
          <a:p>
            <a:pPr lvl="0">
              <a:lnSpc>
                <a:spcPts val="1000"/>
              </a:lnSpc>
              <a:spcBef>
                <a:spcPts val="0"/>
              </a:spcBef>
              <a:spcAft>
                <a:spcPts val="600"/>
              </a:spcAft>
              <a:buClr>
                <a:srgbClr val="000000"/>
              </a:buClr>
              <a:buSzPts val="1100"/>
            </a:pPr>
            <a:endParaRPr lang="en-GB" sz="1200" b="1" dirty="0">
              <a:latin typeface="+mn-lt"/>
              <a:ea typeface="Arial"/>
              <a:cs typeface="Arial"/>
              <a:sym typeface="Arial"/>
            </a:endParaRPr>
          </a:p>
          <a:p>
            <a:pPr lvl="0">
              <a:spcBef>
                <a:spcPts val="0"/>
              </a:spcBef>
              <a:spcAft>
                <a:spcPts val="600"/>
              </a:spcAft>
              <a:buClr>
                <a:srgbClr val="000000"/>
              </a:buClr>
              <a:buSzPts val="1100"/>
            </a:pPr>
            <a:r>
              <a:rPr lang="en-GB" sz="1200" b="1" dirty="0">
                <a:latin typeface="+mn-lt"/>
                <a:ea typeface="Arial"/>
                <a:cs typeface="Arial"/>
                <a:sym typeface="Arial"/>
              </a:rPr>
              <a:t>How to set up and manage data registries or biobanks</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Toolkit </a:t>
            </a:r>
            <a:r>
              <a:rPr lang="en-GB" sz="1100" dirty="0">
                <a:latin typeface="+mn-lt"/>
                <a:ea typeface="Arial"/>
                <a:cs typeface="Arial"/>
                <a:sym typeface="Arial"/>
                <a:hlinkClick r:id="rId4"/>
              </a:rPr>
              <a:t>(Treat-NMD Neuromuscular Network)</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Toolkit advising health organisations on the purpose of registries and how to set them up in terms of design, documentation and governance</a:t>
            </a:r>
          </a:p>
          <a:p>
            <a:pPr marL="172800" lvl="0">
              <a:lnSpc>
                <a:spcPts val="500"/>
              </a:lnSpc>
              <a:spcBef>
                <a:spcPts val="300"/>
              </a:spcBef>
              <a:spcAft>
                <a:spcPts val="0"/>
              </a:spcAft>
              <a:buClr>
                <a:schemeClr val="accent4"/>
              </a:buClr>
              <a:buSzPct val="100000"/>
            </a:pPr>
            <a:endParaRPr lang="en-GB" sz="1050" dirty="0">
              <a:latin typeface="+mn-lt"/>
              <a:ea typeface="Arial"/>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How-to guide </a:t>
            </a:r>
            <a:r>
              <a:rPr lang="en-GB" sz="1100" dirty="0">
                <a:latin typeface="+mn-lt"/>
                <a:ea typeface="Arial"/>
                <a:cs typeface="Arial"/>
                <a:sym typeface="Arial"/>
                <a:hlinkClick r:id="rId5"/>
              </a:rPr>
              <a:t>(Workgroup of European Cancer Patient Advocacy Networks)</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Basic information about registries, how they can be set up by organisations, and their importance for people affected by health conditions, health advocacy and research</a:t>
            </a:r>
          </a:p>
          <a:p>
            <a:pPr marL="172800">
              <a:lnSpc>
                <a:spcPts val="500"/>
              </a:lnSpc>
              <a:spcBef>
                <a:spcPts val="300"/>
              </a:spcBef>
              <a:spcAft>
                <a:spcPts val="0"/>
              </a:spcAft>
              <a:buClr>
                <a:schemeClr val="accent4"/>
              </a:buClr>
              <a:buSzPct val="100000"/>
            </a:pPr>
            <a:endParaRPr lang="en-GB" sz="1100" dirty="0">
              <a:latin typeface="+mn-lt"/>
              <a:ea typeface="Arial"/>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6"/>
              </a:rPr>
              <a:t>How-to video </a:t>
            </a:r>
            <a:r>
              <a:rPr lang="en-GB" sz="1100" dirty="0">
                <a:latin typeface="+mn-lt"/>
                <a:ea typeface="Arial"/>
                <a:cs typeface="Arial"/>
                <a:sym typeface="Arial"/>
                <a:hlinkClick r:id="rId6"/>
              </a:rPr>
              <a:t>(Genetic Alliance)</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sym typeface="Arial"/>
              </a:rPr>
              <a:t>Webinar exploring how two advocacy organisations set up registries and biobanks, including vendor selection, implementation and challenges faced</a:t>
            </a:r>
          </a:p>
          <a:p>
            <a:pPr marL="172800" lvl="0">
              <a:lnSpc>
                <a:spcPts val="500"/>
              </a:lnSpc>
              <a:spcBef>
                <a:spcPts val="300"/>
              </a:spcBef>
              <a:spcAft>
                <a:spcPts val="0"/>
              </a:spcAft>
              <a:buClr>
                <a:schemeClr val="accent4"/>
              </a:buClr>
              <a:buSzPct val="100000"/>
            </a:pPr>
            <a:endParaRPr lang="en-GB" sz="1200" b="1" u="sng" dirty="0">
              <a:latin typeface="+mn-lt"/>
              <a:ea typeface="Arial"/>
              <a:cs typeface="Arial"/>
              <a:sym typeface="Arial"/>
              <a:hlinkClick r:id="rId7">
                <a:extLst>
                  <a:ext uri="{A12FA001-AC4F-418D-AE19-62706E023703}">
                    <ahyp:hlinkClr xmlns:ahyp="http://schemas.microsoft.com/office/drawing/2018/hyperlinkcolor" val="tx"/>
                  </a:ext>
                </a:extLst>
              </a:hlinkClick>
            </a:endParaRPr>
          </a:p>
          <a:p>
            <a:pPr marL="171450" lvl="0" indent="-171450" eaLnBrk="1" fontAlgn="auto" hangingPunct="1">
              <a:spcBef>
                <a:spcPts val="300"/>
              </a:spcBef>
              <a:spcAft>
                <a:spcPts val="0"/>
              </a:spcAft>
              <a:buClr>
                <a:srgbClr val="FF8FB2"/>
              </a:buClr>
              <a:buSzPts val="1100"/>
              <a:buFont typeface="Arial" panose="020B0604020202020204" pitchFamily="34" charset="0"/>
              <a:buChar char="•"/>
              <a:defRPr/>
            </a:pPr>
            <a:r>
              <a:rPr lang="en-GB" sz="1100" b="1" dirty="0">
                <a:latin typeface="+mn-lt"/>
                <a:hlinkClick r:id="rId8"/>
              </a:rPr>
              <a:t>Toolkit </a:t>
            </a:r>
            <a:r>
              <a:rPr lang="en-GB" sz="1100" dirty="0">
                <a:latin typeface="+mn-lt"/>
                <a:hlinkClick r:id="rId8"/>
              </a:rPr>
              <a:t>(Global Alliance for Genomics &amp; Health)</a:t>
            </a:r>
            <a:endParaRPr lang="en-GB" sz="1100" dirty="0">
              <a:latin typeface="+mn-lt"/>
            </a:endParaRPr>
          </a:p>
          <a:p>
            <a:pPr marL="172800">
              <a:spcBef>
                <a:spcPts val="300"/>
              </a:spcBef>
              <a:spcAft>
                <a:spcPts val="0"/>
              </a:spcAft>
              <a:buClr>
                <a:schemeClr val="accent4"/>
              </a:buClr>
              <a:buSzPct val="100000"/>
              <a:defRPr/>
            </a:pPr>
            <a:r>
              <a:rPr lang="en-GB" sz="1050" dirty="0">
                <a:latin typeface="+mn-lt"/>
                <a:cs typeface="Arial"/>
              </a:rPr>
              <a:t>Data security framework for the responsible sharing of genomic and health-related data </a:t>
            </a:r>
          </a:p>
          <a:p>
            <a:pPr marL="172800">
              <a:spcBef>
                <a:spcPts val="300"/>
              </a:spcBef>
              <a:spcAft>
                <a:spcPts val="0"/>
              </a:spcAft>
              <a:buClr>
                <a:schemeClr val="accent4"/>
              </a:buClr>
              <a:buSzPct val="100000"/>
              <a:defRPr/>
            </a:pPr>
            <a:r>
              <a:rPr lang="en-GB" sz="1050" dirty="0">
                <a:latin typeface="+mn-lt"/>
                <a:cs typeface="Arial"/>
              </a:rPr>
              <a:t>guided by human rights, including the right to benefit from the progress of science, as well as </a:t>
            </a:r>
          </a:p>
          <a:p>
            <a:pPr marL="172800">
              <a:spcBef>
                <a:spcPts val="300"/>
              </a:spcBef>
              <a:spcAft>
                <a:spcPts val="0"/>
              </a:spcAft>
              <a:buClr>
                <a:schemeClr val="accent4"/>
              </a:buClr>
              <a:buSzPct val="100000"/>
              <a:defRPr/>
            </a:pPr>
            <a:r>
              <a:rPr lang="en-GB" sz="1050" dirty="0">
                <a:latin typeface="+mn-lt"/>
                <a:cs typeface="Arial"/>
              </a:rPr>
              <a:t>privacy, non-discrimination, and procedural fairness</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sp>
        <p:nvSpPr>
          <p:cNvPr id="20" name="TextBox 19">
            <a:hlinkClick r:id="rId9"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Regulators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ea typeface="Arial"/>
                <a:cs typeface="Arial"/>
                <a:sym typeface="Arial"/>
              </a:rPr>
              <a:t>Provide input informed and validated by people affected by health conditions into development of legal 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0" name="Rectangle 39">
            <a:extLst>
              <a:ext uri="{FF2B5EF4-FFF2-40B4-BE49-F238E27FC236}">
                <a16:creationId xmlns:a16="http://schemas.microsoft.com/office/drawing/2014/main" id="{B2F5D74B-C993-4AF3-8286-14802133B829}"/>
              </a:ext>
            </a:extLst>
          </p:cNvPr>
          <p:cNvSpPr/>
          <p:nvPr/>
        </p:nvSpPr>
        <p:spPr>
          <a:xfrm>
            <a:off x="143742"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42" name="Rectangle 41">
            <a:hlinkClick r:id="rId10" action="ppaction://hlinksldjump"/>
            <a:extLst>
              <a:ext uri="{FF2B5EF4-FFF2-40B4-BE49-F238E27FC236}">
                <a16:creationId xmlns:a16="http://schemas.microsoft.com/office/drawing/2014/main" id="{5D3A76DD-FF6F-4C8B-80D4-4CA4A0096927}"/>
              </a:ext>
            </a:extLst>
          </p:cNvPr>
          <p:cNvSpPr/>
          <p:nvPr/>
        </p:nvSpPr>
        <p:spPr>
          <a:xfrm>
            <a:off x="157018" y="2294374"/>
            <a:ext cx="290746" cy="28280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43" name="Rectangle 42">
            <a:hlinkClick r:id="rId11" action="ppaction://hlinksldjump"/>
            <a:extLst>
              <a:ext uri="{FF2B5EF4-FFF2-40B4-BE49-F238E27FC236}">
                <a16:creationId xmlns:a16="http://schemas.microsoft.com/office/drawing/2014/main" id="{4882C7BA-5452-4C7D-BA7D-469FCA41B82A}"/>
              </a:ext>
            </a:extLst>
          </p:cNvPr>
          <p:cNvSpPr/>
          <p:nvPr/>
        </p:nvSpPr>
        <p:spPr>
          <a:xfrm>
            <a:off x="143742" y="3079973"/>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3</a:t>
            </a:r>
          </a:p>
        </p:txBody>
      </p:sp>
      <p:sp>
        <p:nvSpPr>
          <p:cNvPr id="44" name="Oval 43">
            <a:extLst>
              <a:ext uri="{FF2B5EF4-FFF2-40B4-BE49-F238E27FC236}">
                <a16:creationId xmlns:a16="http://schemas.microsoft.com/office/drawing/2014/main" id="{1AEA892E-DD31-49FC-B7EC-7D1692F6F16F}"/>
              </a:ext>
            </a:extLst>
          </p:cNvPr>
          <p:cNvSpPr/>
          <p:nvPr/>
        </p:nvSpPr>
        <p:spPr>
          <a:xfrm>
            <a:off x="4369000" y="3563794"/>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2B6AB484-FD3F-4A76-BDDC-18AA0A8CB5ED}"/>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6" name="Picture 55">
            <a:hlinkClick r:id="rId12" action="ppaction://hlinksldjump"/>
            <a:extLst>
              <a:ext uri="{FF2B5EF4-FFF2-40B4-BE49-F238E27FC236}">
                <a16:creationId xmlns:a16="http://schemas.microsoft.com/office/drawing/2014/main" id="{883AE04A-BB9B-4145-84D1-E1055661F3AE}"/>
              </a:ext>
            </a:extLst>
          </p:cNvPr>
          <p:cNvPicPr>
            <a:picLocks noChangeAspect="1"/>
          </p:cNvPicPr>
          <p:nvPr/>
        </p:nvPicPr>
        <p:blipFill>
          <a:blip r:embed="rId13"/>
          <a:stretch>
            <a:fillRect/>
          </a:stretch>
        </p:blipFill>
        <p:spPr>
          <a:xfrm>
            <a:off x="11721894" y="6444186"/>
            <a:ext cx="310923" cy="317019"/>
          </a:xfrm>
          <a:prstGeom prst="rect">
            <a:avLst/>
          </a:prstGeom>
        </p:spPr>
      </p:pic>
      <p:grpSp>
        <p:nvGrpSpPr>
          <p:cNvPr id="57" name="Group 56">
            <a:extLst>
              <a:ext uri="{FF2B5EF4-FFF2-40B4-BE49-F238E27FC236}">
                <a16:creationId xmlns:a16="http://schemas.microsoft.com/office/drawing/2014/main" id="{625D2EB1-A469-4CA8-9ECA-395A8C6119D8}"/>
              </a:ext>
            </a:extLst>
          </p:cNvPr>
          <p:cNvGrpSpPr/>
          <p:nvPr/>
        </p:nvGrpSpPr>
        <p:grpSpPr>
          <a:xfrm>
            <a:off x="11313026" y="6458695"/>
            <a:ext cx="288000" cy="288000"/>
            <a:chOff x="8612267" y="5218900"/>
            <a:chExt cx="288000" cy="288000"/>
          </a:xfrm>
        </p:grpSpPr>
        <p:sp>
          <p:nvSpPr>
            <p:cNvPr id="58" name="Oval 57">
              <a:hlinkClick r:id="rId14" action="ppaction://hlinksldjump"/>
              <a:extLst>
                <a:ext uri="{FF2B5EF4-FFF2-40B4-BE49-F238E27FC236}">
                  <a16:creationId xmlns:a16="http://schemas.microsoft.com/office/drawing/2014/main" id="{868D8550-A94E-452B-82B8-1E44F97DCD96}"/>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4FA0329B-3BF9-4036-91F4-0C9A1356E954}"/>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5" action="ppaction://hlinksldjump"/>
            <a:extLst>
              <a:ext uri="{FF2B5EF4-FFF2-40B4-BE49-F238E27FC236}">
                <a16:creationId xmlns:a16="http://schemas.microsoft.com/office/drawing/2014/main" id="{628EC705-B67E-4432-85AC-0326F628A0F5}"/>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35" name="Picture 34">
            <a:hlinkClick r:id="rId17" action="ppaction://hlinksldjump"/>
            <a:extLst>
              <a:ext uri="{FF2B5EF4-FFF2-40B4-BE49-F238E27FC236}">
                <a16:creationId xmlns:a16="http://schemas.microsoft.com/office/drawing/2014/main" id="{255B8083-8C75-45B8-9801-E536142EC623}"/>
              </a:ext>
            </a:extLst>
          </p:cNvPr>
          <p:cNvPicPr>
            <a:picLocks noChangeAspect="1"/>
          </p:cNvPicPr>
          <p:nvPr/>
        </p:nvPicPr>
        <p:blipFill>
          <a:blip r:embed="rId18"/>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826D06C9-0CC5-4F9C-B68B-77CE1C766BED}"/>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descr="Home">
            <a:hlinkClick r:id="rId19" action="ppaction://hlinksldjump"/>
            <a:extLst>
              <a:ext uri="{FF2B5EF4-FFF2-40B4-BE49-F238E27FC236}">
                <a16:creationId xmlns:a16="http://schemas.microsoft.com/office/drawing/2014/main" id="{231CEF13-8FFA-4D1E-BFDF-8B95A9284AE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7" name="Picture 46">
            <a:hlinkClick r:id="rId22" action="ppaction://hlinksldjump"/>
            <a:extLst>
              <a:ext uri="{FF2B5EF4-FFF2-40B4-BE49-F238E27FC236}">
                <a16:creationId xmlns:a16="http://schemas.microsoft.com/office/drawing/2014/main" id="{7491F847-D066-4B76-86CB-10E9F8D872FF}"/>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2" name="Group 51">
            <a:extLst>
              <a:ext uri="{FF2B5EF4-FFF2-40B4-BE49-F238E27FC236}">
                <a16:creationId xmlns:a16="http://schemas.microsoft.com/office/drawing/2014/main" id="{235C6959-A92E-4370-8083-897BE4932906}"/>
              </a:ext>
            </a:extLst>
          </p:cNvPr>
          <p:cNvGrpSpPr/>
          <p:nvPr/>
        </p:nvGrpSpPr>
        <p:grpSpPr>
          <a:xfrm>
            <a:off x="68802" y="1675562"/>
            <a:ext cx="421497" cy="444843"/>
            <a:chOff x="2059379" y="2460345"/>
            <a:chExt cx="2009639" cy="2009639"/>
          </a:xfrm>
          <a:solidFill>
            <a:schemeClr val="bg1"/>
          </a:solidFill>
        </p:grpSpPr>
        <p:pic>
          <p:nvPicPr>
            <p:cNvPr id="54" name="Graphic 53" descr="Lightbulb and gear">
              <a:extLst>
                <a:ext uri="{FF2B5EF4-FFF2-40B4-BE49-F238E27FC236}">
                  <a16:creationId xmlns:a16="http://schemas.microsoft.com/office/drawing/2014/main" id="{54064592-F5FB-4FCA-92BD-6739E7086348}"/>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9703728">
              <a:off x="2059379" y="2460345"/>
              <a:ext cx="2009639" cy="2009639"/>
            </a:xfrm>
            <a:prstGeom prst="rect">
              <a:avLst/>
            </a:prstGeom>
          </p:spPr>
        </p:pic>
        <p:sp>
          <p:nvSpPr>
            <p:cNvPr id="55" name="Oval 54">
              <a:extLst>
                <a:ext uri="{FF2B5EF4-FFF2-40B4-BE49-F238E27FC236}">
                  <a16:creationId xmlns:a16="http://schemas.microsoft.com/office/drawing/2014/main" id="{B3DFCFC5-C732-40AD-9CE0-83FB741F1891}"/>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6B74B2CB-696E-4CE5-9171-20AC33E73743}"/>
              </a:ext>
            </a:extLst>
          </p:cNvPr>
          <p:cNvGrpSpPr/>
          <p:nvPr/>
        </p:nvGrpSpPr>
        <p:grpSpPr>
          <a:xfrm>
            <a:off x="68802" y="1665948"/>
            <a:ext cx="421497" cy="444843"/>
            <a:chOff x="2059379" y="2460345"/>
            <a:chExt cx="2009639" cy="2009639"/>
          </a:xfrm>
          <a:solidFill>
            <a:schemeClr val="bg1"/>
          </a:solidFill>
        </p:grpSpPr>
        <p:pic>
          <p:nvPicPr>
            <p:cNvPr id="61" name="Graphic 60" descr="Lightbulb and gear">
              <a:extLst>
                <a:ext uri="{FF2B5EF4-FFF2-40B4-BE49-F238E27FC236}">
                  <a16:creationId xmlns:a16="http://schemas.microsoft.com/office/drawing/2014/main" id="{8D207E42-4A35-4BA2-A59F-D79619A5FCA6}"/>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9703728">
              <a:off x="2059379" y="2460345"/>
              <a:ext cx="2009639" cy="2009639"/>
            </a:xfrm>
            <a:prstGeom prst="rect">
              <a:avLst/>
            </a:prstGeom>
          </p:spPr>
        </p:pic>
        <p:sp>
          <p:nvSpPr>
            <p:cNvPr id="62" name="Oval 61">
              <a:extLst>
                <a:ext uri="{FF2B5EF4-FFF2-40B4-BE49-F238E27FC236}">
                  <a16:creationId xmlns:a16="http://schemas.microsoft.com/office/drawing/2014/main" id="{F8A138DF-4F4D-4837-8431-48C13684C3CD}"/>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Picture 66" descr="Icon&#10;&#10;Description automatically generated">
            <a:extLst>
              <a:ext uri="{FF2B5EF4-FFF2-40B4-BE49-F238E27FC236}">
                <a16:creationId xmlns:a16="http://schemas.microsoft.com/office/drawing/2014/main" id="{1B021F5D-E8F4-48A0-9FC2-A6CDEDE17699}"/>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140824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2FBCAD4-DDE0-41AD-9B8A-1C7EC0566199}"/>
              </a:ext>
            </a:extLst>
          </p:cNvPr>
          <p:cNvGrpSpPr/>
          <p:nvPr/>
        </p:nvGrpSpPr>
        <p:grpSpPr>
          <a:xfrm>
            <a:off x="517617" y="438336"/>
            <a:ext cx="3308783" cy="1039491"/>
            <a:chOff x="7668282" y="3094409"/>
            <a:chExt cx="3308783" cy="1039491"/>
          </a:xfrm>
        </p:grpSpPr>
        <p:pic>
          <p:nvPicPr>
            <p:cNvPr id="66" name="Picture 65">
              <a:extLst>
                <a:ext uri="{FF2B5EF4-FFF2-40B4-BE49-F238E27FC236}">
                  <a16:creationId xmlns:a16="http://schemas.microsoft.com/office/drawing/2014/main" id="{6225318C-0361-427C-A285-CB9941C4EC27}"/>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8" name="Rectangle 67">
              <a:extLst>
                <a:ext uri="{FF2B5EF4-FFF2-40B4-BE49-F238E27FC236}">
                  <a16:creationId xmlns:a16="http://schemas.microsoft.com/office/drawing/2014/main" id="{EF0BF8A3-5042-4EBE-A21A-53433435A5D8}"/>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7" name="Google Shape;442;p34">
            <a:extLst>
              <a:ext uri="{FF2B5EF4-FFF2-40B4-BE49-F238E27FC236}">
                <a16:creationId xmlns:a16="http://schemas.microsoft.com/office/drawing/2014/main" id="{5F665D4E-F5F1-4500-BF9C-D549D9170BB6}"/>
              </a:ext>
            </a:extLst>
          </p:cNvPr>
          <p:cNvSpPr/>
          <p:nvPr/>
        </p:nvSpPr>
        <p:spPr>
          <a:xfrm>
            <a:off x="0" y="168698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136756"/>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Recommendations of how the </a:t>
            </a:r>
            <a:r>
              <a:rPr lang="en-GB" sz="1200" b="1" dirty="0">
                <a:latin typeface="+mn-lt"/>
                <a:cs typeface="Arial"/>
                <a:sym typeface="Arial"/>
              </a:rPr>
              <a:t>perspe</a:t>
            </a:r>
            <a:r>
              <a:rPr lang="en-GB" sz="1200" b="1" dirty="0">
                <a:latin typeface="+mn-lt"/>
                <a:cs typeface="Arial"/>
              </a:rPr>
              <a:t>ctives of people affected by health conditions could be used to inform </a:t>
            </a:r>
            <a:r>
              <a:rPr lang="en-GB" sz="1200" b="1" dirty="0">
                <a:latin typeface="+mn-lt"/>
                <a:cs typeface="Arial"/>
                <a:sym typeface="Arial"/>
              </a:rPr>
              <a:t>digital </a:t>
            </a:r>
            <a:r>
              <a:rPr lang="en-GB" sz="1200" b="1" dirty="0">
                <a:latin typeface="+mn-lt"/>
                <a:ea typeface="Arial"/>
                <a:cs typeface="Arial"/>
                <a:sym typeface="Arial"/>
              </a:rPr>
              <a:t>health and data sharing solutions</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Chain of Trust Project Report </a:t>
            </a:r>
            <a:r>
              <a:rPr lang="en-GB" sz="1100" dirty="0">
                <a:latin typeface="+mn-lt"/>
                <a:ea typeface="Arial"/>
                <a:cs typeface="Arial"/>
                <a:sym typeface="Arial"/>
                <a:hlinkClick r:id="rId3"/>
              </a:rPr>
              <a:t>(European Patients Forum)</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rPr>
              <a:t>Report assessing the perspectives of the main end-users of digital health services across the EU, exploring how perceptions have changed and what barriers still exist to building confidence in and acceptance of this type of service delivery</a:t>
            </a:r>
          </a:p>
          <a:p>
            <a:pPr marL="172800" lvl="0">
              <a:lnSpc>
                <a:spcPts val="500"/>
              </a:lnSpc>
              <a:spcBef>
                <a:spcPts val="300"/>
              </a:spcBef>
              <a:spcAft>
                <a:spcPts val="0"/>
              </a:spcAft>
              <a:buClr>
                <a:schemeClr val="accent4"/>
              </a:buClr>
              <a:buSzPct val="100000"/>
            </a:pPr>
            <a:endParaRPr lang="en-GB" sz="1100" b="1" dirty="0">
              <a:latin typeface="+mn-lt"/>
              <a:ea typeface="Arial"/>
              <a:cs typeface="Arial"/>
              <a:sym typeface="Arial"/>
              <a:hlinkClick r:id="" action="ppaction://noaction"/>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 action="ppaction://noaction"/>
              </a:rPr>
              <a:t>Research </a:t>
            </a:r>
            <a:r>
              <a:rPr lang="en-GB" sz="1100" dirty="0">
                <a:latin typeface="+mn-lt"/>
                <a:ea typeface="Arial"/>
                <a:cs typeface="Arial"/>
                <a:sym typeface="Arial"/>
                <a:hlinkClick r:id="rId4"/>
              </a:rPr>
              <a:t>(European Organisation for Rare Diseases)</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Survey of perspectives on data sharing and protection in the rare disease community</a:t>
            </a:r>
          </a:p>
          <a:p>
            <a:pPr marL="171450" lvl="0" indent="-171450">
              <a:lnSpc>
                <a:spcPts val="500"/>
              </a:lnSpc>
              <a:spcBef>
                <a:spcPts val="300"/>
              </a:spcBef>
              <a:spcAft>
                <a:spcPts val="0"/>
              </a:spcAft>
              <a:buClr>
                <a:srgbClr val="FF5588"/>
              </a:buClr>
              <a:buSzPct val="100000"/>
              <a:buFont typeface="Arial" panose="020B0604020202020204" pitchFamily="34" charset="0"/>
              <a:buChar char="•"/>
            </a:pPr>
            <a:endParaRPr lang="en-GB" sz="1050" dirty="0">
              <a:latin typeface="+mn-lt"/>
              <a:cs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cs typeface="Arial"/>
                <a:sym typeface="Arial"/>
                <a:hlinkClick r:id="rId5">
                  <a:extLst>
                    <a:ext uri="{A12FA001-AC4F-418D-AE19-62706E023703}">
                      <ahyp:hlinkClr xmlns:ahyp="http://schemas.microsoft.com/office/drawing/2018/hyperlinkcolor" val="tx"/>
                    </a:ext>
                  </a:extLst>
                </a:hlinkClick>
              </a:rPr>
              <a:t>Research</a:t>
            </a:r>
            <a:r>
              <a:rPr lang="en-GB" sz="1100" b="1" dirty="0">
                <a:latin typeface="+mn-lt"/>
                <a:ea typeface="Arial"/>
                <a:cs typeface="Arial"/>
                <a:sym typeface="Arial"/>
                <a:hlinkClick r:id="rId5"/>
              </a:rPr>
              <a:t> </a:t>
            </a:r>
            <a:r>
              <a:rPr lang="en-GB" sz="1100" dirty="0">
                <a:latin typeface="+mn-lt"/>
                <a:ea typeface="Arial"/>
                <a:cs typeface="Arial"/>
                <a:sym typeface="Arial"/>
                <a:hlinkClick r:id="rId5"/>
              </a:rPr>
              <a:t>(European Patients Forum)</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Survey gathering </a:t>
            </a:r>
            <a:r>
              <a:rPr lang="en-GB" sz="1050" dirty="0">
                <a:latin typeface="+mn-lt"/>
                <a:cs typeface="Arial"/>
                <a:sym typeface="Arial"/>
              </a:rPr>
              <a:t>perspe</a:t>
            </a:r>
            <a:r>
              <a:rPr lang="en-GB" sz="1050" dirty="0">
                <a:latin typeface="+mn-lt"/>
                <a:cs typeface="Arial"/>
              </a:rPr>
              <a:t>ctives of people affected by health conditions on the use of electronic health records</a:t>
            </a:r>
          </a:p>
          <a:p>
            <a:pPr marL="171450" lvl="0" indent="-171450">
              <a:lnSpc>
                <a:spcPts val="500"/>
              </a:lnSpc>
              <a:spcBef>
                <a:spcPts val="300"/>
              </a:spcBef>
              <a:spcAft>
                <a:spcPts val="0"/>
              </a:spcAft>
              <a:buClr>
                <a:srgbClr val="FF5588"/>
              </a:buClr>
              <a:buSzPct val="100000"/>
              <a:buFont typeface="Arial" panose="020B0604020202020204" pitchFamily="34" charset="0"/>
              <a:buChar char="•"/>
            </a:pPr>
            <a:endParaRPr lang="en-GB" sz="1050" dirty="0">
              <a:latin typeface="+mn-lt"/>
              <a:cs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6"/>
              </a:rPr>
              <a:t>Research </a:t>
            </a:r>
            <a:r>
              <a:rPr lang="en-GB" sz="1100" dirty="0">
                <a:latin typeface="+mn-lt"/>
                <a:ea typeface="Arial"/>
                <a:cs typeface="Arial"/>
                <a:sym typeface="Arial"/>
                <a:hlinkClick r:id="rId6"/>
              </a:rPr>
              <a:t>(Data Saves Lives)</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Public opinions and behaviour around health data</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Regulators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cs typeface="Arial"/>
                <a:sym typeface="Arial"/>
              </a:rPr>
              <a:t>Provide input informed and validated by people affected by health conditions into development of legal 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4" name="TextBox 43">
            <a:hlinkClick r:id="rId7" action="ppaction://hlinksldjump"/>
            <a:extLst>
              <a:ext uri="{FF2B5EF4-FFF2-40B4-BE49-F238E27FC236}">
                <a16:creationId xmlns:a16="http://schemas.microsoft.com/office/drawing/2014/main" id="{4CB29E95-7824-43A0-987A-1D51E842385A}"/>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5" name="TextBox 44">
            <a:extLst>
              <a:ext uri="{FF2B5EF4-FFF2-40B4-BE49-F238E27FC236}">
                <a16:creationId xmlns:a16="http://schemas.microsoft.com/office/drawing/2014/main" id="{B1DC751A-54FE-47B8-AA2D-41B3DAA5E884}"/>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6" name="Straight Connector 45">
            <a:extLst>
              <a:ext uri="{FF2B5EF4-FFF2-40B4-BE49-F238E27FC236}">
                <a16:creationId xmlns:a16="http://schemas.microsoft.com/office/drawing/2014/main" id="{40DF7B4B-6A72-453A-B46E-7DCCE6E799EB}"/>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E87E6B1-BF12-4753-8EE9-3C6733CF7C8C}"/>
              </a:ext>
            </a:extLst>
          </p:cNvPr>
          <p:cNvSpPr/>
          <p:nvPr/>
        </p:nvSpPr>
        <p:spPr>
          <a:xfrm>
            <a:off x="143742"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2" name="Rectangle 51">
            <a:hlinkClick r:id="rId8" action="ppaction://hlinksldjump"/>
            <a:extLst>
              <a:ext uri="{FF2B5EF4-FFF2-40B4-BE49-F238E27FC236}">
                <a16:creationId xmlns:a16="http://schemas.microsoft.com/office/drawing/2014/main" id="{04C52227-B7EF-4B3B-8EDF-AC256DD63623}"/>
              </a:ext>
            </a:extLst>
          </p:cNvPr>
          <p:cNvSpPr/>
          <p:nvPr/>
        </p:nvSpPr>
        <p:spPr>
          <a:xfrm>
            <a:off x="157018" y="2294374"/>
            <a:ext cx="290746" cy="28280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6" name="Rectangle 55">
            <a:hlinkClick r:id="rId9" action="ppaction://hlinksldjump"/>
            <a:extLst>
              <a:ext uri="{FF2B5EF4-FFF2-40B4-BE49-F238E27FC236}">
                <a16:creationId xmlns:a16="http://schemas.microsoft.com/office/drawing/2014/main" id="{9F4FBB0D-46F3-4F2A-88EF-D4B91808B632}"/>
              </a:ext>
            </a:extLst>
          </p:cNvPr>
          <p:cNvSpPr/>
          <p:nvPr/>
        </p:nvSpPr>
        <p:spPr>
          <a:xfrm>
            <a:off x="143742" y="3079973"/>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3</a:t>
            </a:r>
          </a:p>
        </p:txBody>
      </p:sp>
      <p:sp>
        <p:nvSpPr>
          <p:cNvPr id="40" name="TextBox 39">
            <a:extLst>
              <a:ext uri="{FF2B5EF4-FFF2-40B4-BE49-F238E27FC236}">
                <a16:creationId xmlns:a16="http://schemas.microsoft.com/office/drawing/2014/main" id="{0CE7B464-3E09-4BCE-AFE3-24225012C046}"/>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7" name="Picture 56">
            <a:hlinkClick r:id="rId10" action="ppaction://hlinksldjump"/>
            <a:extLst>
              <a:ext uri="{FF2B5EF4-FFF2-40B4-BE49-F238E27FC236}">
                <a16:creationId xmlns:a16="http://schemas.microsoft.com/office/drawing/2014/main" id="{39013664-A85F-458E-95BF-FD2413C50EFA}"/>
              </a:ext>
            </a:extLst>
          </p:cNvPr>
          <p:cNvPicPr>
            <a:picLocks noChangeAspect="1"/>
          </p:cNvPicPr>
          <p:nvPr/>
        </p:nvPicPr>
        <p:blipFill>
          <a:blip r:embed="rId11"/>
          <a:stretch>
            <a:fillRect/>
          </a:stretch>
        </p:blipFill>
        <p:spPr>
          <a:xfrm>
            <a:off x="11721894" y="6444186"/>
            <a:ext cx="310923" cy="317019"/>
          </a:xfrm>
          <a:prstGeom prst="rect">
            <a:avLst/>
          </a:prstGeom>
        </p:spPr>
      </p:pic>
      <p:grpSp>
        <p:nvGrpSpPr>
          <p:cNvPr id="58" name="Group 57">
            <a:extLst>
              <a:ext uri="{FF2B5EF4-FFF2-40B4-BE49-F238E27FC236}">
                <a16:creationId xmlns:a16="http://schemas.microsoft.com/office/drawing/2014/main" id="{CF33C569-9959-4490-BF8C-1E2AD17E8EE4}"/>
              </a:ext>
            </a:extLst>
          </p:cNvPr>
          <p:cNvGrpSpPr/>
          <p:nvPr/>
        </p:nvGrpSpPr>
        <p:grpSpPr>
          <a:xfrm>
            <a:off x="11313026" y="6458695"/>
            <a:ext cx="288000" cy="288000"/>
            <a:chOff x="8612267" y="5218900"/>
            <a:chExt cx="288000" cy="288000"/>
          </a:xfrm>
        </p:grpSpPr>
        <p:sp>
          <p:nvSpPr>
            <p:cNvPr id="59" name="Oval 58">
              <a:hlinkClick r:id="rId12" action="ppaction://hlinksldjump"/>
              <a:extLst>
                <a:ext uri="{FF2B5EF4-FFF2-40B4-BE49-F238E27FC236}">
                  <a16:creationId xmlns:a16="http://schemas.microsoft.com/office/drawing/2014/main" id="{108293C5-2BB2-49E2-9ED0-3A983C2B223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B46F8AD9-3449-499A-BD7C-15EC4A45588B}"/>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3" action="ppaction://hlinksldjump"/>
            <a:extLst>
              <a:ext uri="{FF2B5EF4-FFF2-40B4-BE49-F238E27FC236}">
                <a16:creationId xmlns:a16="http://schemas.microsoft.com/office/drawing/2014/main" id="{C89E31D4-8DED-4EA7-BE0D-63E1574184B1}"/>
              </a:ext>
            </a:extLst>
          </p:cNvPr>
          <p:cNvPicPr>
            <a:picLocks noChangeAspect="1"/>
          </p:cNvPicPr>
          <p:nvPr/>
        </p:nvPicPr>
        <p:blipFill>
          <a:blip r:embed="rId14"/>
          <a:stretch>
            <a:fillRect/>
          </a:stretch>
        </p:blipFill>
        <p:spPr>
          <a:xfrm>
            <a:off x="161553" y="450732"/>
            <a:ext cx="235996" cy="227091"/>
          </a:xfrm>
          <a:prstGeom prst="rect">
            <a:avLst/>
          </a:prstGeom>
        </p:spPr>
      </p:pic>
      <p:pic>
        <p:nvPicPr>
          <p:cNvPr id="35" name="Picture 34">
            <a:hlinkClick r:id="rId15" action="ppaction://hlinksldjump"/>
            <a:extLst>
              <a:ext uri="{FF2B5EF4-FFF2-40B4-BE49-F238E27FC236}">
                <a16:creationId xmlns:a16="http://schemas.microsoft.com/office/drawing/2014/main" id="{D0C9F22B-B670-4341-AF01-C4FD2CBB6275}"/>
              </a:ext>
            </a:extLst>
          </p:cNvPr>
          <p:cNvPicPr>
            <a:picLocks noChangeAspect="1"/>
          </p:cNvPicPr>
          <p:nvPr/>
        </p:nvPicPr>
        <p:blipFill>
          <a:blip r:embed="rId16"/>
          <a:stretch>
            <a:fillRect/>
          </a:stretch>
        </p:blipFill>
        <p:spPr>
          <a:xfrm>
            <a:off x="143742" y="1039387"/>
            <a:ext cx="271618" cy="365126"/>
          </a:xfrm>
          <a:prstGeom prst="rect">
            <a:avLst/>
          </a:prstGeom>
        </p:spPr>
      </p:pic>
      <p:sp>
        <p:nvSpPr>
          <p:cNvPr id="36" name="Oval 35">
            <a:extLst>
              <a:ext uri="{FF2B5EF4-FFF2-40B4-BE49-F238E27FC236}">
                <a16:creationId xmlns:a16="http://schemas.microsoft.com/office/drawing/2014/main" id="{952C29ED-E157-4068-A1D8-82DC61726651}"/>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17" action="ppaction://hlinksldjump"/>
            <a:extLst>
              <a:ext uri="{FF2B5EF4-FFF2-40B4-BE49-F238E27FC236}">
                <a16:creationId xmlns:a16="http://schemas.microsoft.com/office/drawing/2014/main" id="{DF883EA9-F09D-43B6-9987-F9B8B3F88441}"/>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6676" y="145807"/>
            <a:ext cx="195449" cy="195449"/>
          </a:xfrm>
          <a:prstGeom prst="rect">
            <a:avLst/>
          </a:prstGeom>
        </p:spPr>
      </p:pic>
      <p:pic>
        <p:nvPicPr>
          <p:cNvPr id="42" name="Picture 41">
            <a:hlinkClick r:id="rId20" action="ppaction://hlinksldjump"/>
            <a:extLst>
              <a:ext uri="{FF2B5EF4-FFF2-40B4-BE49-F238E27FC236}">
                <a16:creationId xmlns:a16="http://schemas.microsoft.com/office/drawing/2014/main" id="{A152415E-70FB-454A-8848-A4F626A956DC}"/>
              </a:ext>
            </a:extLst>
          </p:cNvPr>
          <p:cNvPicPr>
            <a:picLocks noChangeAspect="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4" name="Group 53">
            <a:extLst>
              <a:ext uri="{FF2B5EF4-FFF2-40B4-BE49-F238E27FC236}">
                <a16:creationId xmlns:a16="http://schemas.microsoft.com/office/drawing/2014/main" id="{0D68B699-062E-43BD-B1B9-5002419B78D1}"/>
              </a:ext>
            </a:extLst>
          </p:cNvPr>
          <p:cNvGrpSpPr/>
          <p:nvPr/>
        </p:nvGrpSpPr>
        <p:grpSpPr>
          <a:xfrm>
            <a:off x="68802" y="1675562"/>
            <a:ext cx="421497" cy="444843"/>
            <a:chOff x="2059379" y="2460345"/>
            <a:chExt cx="2009639" cy="2009639"/>
          </a:xfrm>
          <a:solidFill>
            <a:schemeClr val="bg1"/>
          </a:solidFill>
        </p:grpSpPr>
        <p:pic>
          <p:nvPicPr>
            <p:cNvPr id="55" name="Graphic 54" descr="Lightbulb and gear">
              <a:extLst>
                <a:ext uri="{FF2B5EF4-FFF2-40B4-BE49-F238E27FC236}">
                  <a16:creationId xmlns:a16="http://schemas.microsoft.com/office/drawing/2014/main" id="{1C0F6279-0F93-4E68-81EE-EBEBE0F724B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9703728">
              <a:off x="2059379" y="2460345"/>
              <a:ext cx="2009639" cy="2009639"/>
            </a:xfrm>
            <a:prstGeom prst="rect">
              <a:avLst/>
            </a:prstGeom>
          </p:spPr>
        </p:pic>
        <p:sp>
          <p:nvSpPr>
            <p:cNvPr id="61" name="Oval 60">
              <a:extLst>
                <a:ext uri="{FF2B5EF4-FFF2-40B4-BE49-F238E27FC236}">
                  <a16:creationId xmlns:a16="http://schemas.microsoft.com/office/drawing/2014/main" id="{8983ABC6-6268-4094-BBC3-D3D379248D8E}"/>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B6F57214-2C1D-4539-B3DD-88BF411F4DFE}"/>
              </a:ext>
            </a:extLst>
          </p:cNvPr>
          <p:cNvGrpSpPr/>
          <p:nvPr/>
        </p:nvGrpSpPr>
        <p:grpSpPr>
          <a:xfrm>
            <a:off x="68802" y="1665948"/>
            <a:ext cx="421497" cy="444843"/>
            <a:chOff x="2059379" y="2460345"/>
            <a:chExt cx="2009639" cy="2009639"/>
          </a:xfrm>
          <a:solidFill>
            <a:schemeClr val="bg1"/>
          </a:solidFill>
        </p:grpSpPr>
        <p:pic>
          <p:nvPicPr>
            <p:cNvPr id="63" name="Graphic 62" descr="Lightbulb and gear">
              <a:extLst>
                <a:ext uri="{FF2B5EF4-FFF2-40B4-BE49-F238E27FC236}">
                  <a16:creationId xmlns:a16="http://schemas.microsoft.com/office/drawing/2014/main" id="{901B3FBF-3A71-44FE-84B0-E1B7613E5DF4}"/>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9703728">
              <a:off x="2059379" y="2460345"/>
              <a:ext cx="2009639" cy="2009639"/>
            </a:xfrm>
            <a:prstGeom prst="rect">
              <a:avLst/>
            </a:prstGeom>
          </p:spPr>
        </p:pic>
        <p:sp>
          <p:nvSpPr>
            <p:cNvPr id="64" name="Oval 63">
              <a:extLst>
                <a:ext uri="{FF2B5EF4-FFF2-40B4-BE49-F238E27FC236}">
                  <a16:creationId xmlns:a16="http://schemas.microsoft.com/office/drawing/2014/main" id="{9C0C56CE-1AC6-4616-9E1A-DFF06BE8D270}"/>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9" name="Picture 68" descr="Icon&#10;&#10;Description automatically generated">
            <a:extLst>
              <a:ext uri="{FF2B5EF4-FFF2-40B4-BE49-F238E27FC236}">
                <a16:creationId xmlns:a16="http://schemas.microsoft.com/office/drawing/2014/main" id="{79CA57E5-3E2D-4834-BB53-3712E6DA0D77}"/>
              </a:ext>
            </a:extLst>
          </p:cNvPr>
          <p:cNvPicPr>
            <a:picLocks noChangeAspect="1"/>
          </p:cNvPicPr>
          <p:nvPr/>
        </p:nvPicPr>
        <p:blipFill rotWithShape="1">
          <a:blip r:embed="rId27">
            <a:extLst>
              <a:ext uri="{BEBA8EAE-BF5A-486C-A8C5-ECC9F3942E4B}">
                <a14:imgProps xmlns:a14="http://schemas.microsoft.com/office/drawing/2010/main">
                  <a14:imgLayer r:embed="rId28">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22534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C106-AA75-4526-A02C-5C56DA5A57DD}"/>
              </a:ext>
            </a:extLst>
          </p:cNvPr>
          <p:cNvSpPr>
            <a:spLocks noGrp="1"/>
          </p:cNvSpPr>
          <p:nvPr>
            <p:ph type="title"/>
          </p:nvPr>
        </p:nvSpPr>
        <p:spPr>
          <a:xfrm>
            <a:off x="515939" y="365126"/>
            <a:ext cx="10259153" cy="1030538"/>
          </a:xfrm>
        </p:spPr>
        <p:txBody>
          <a:bodyPr/>
          <a:lstStyle/>
          <a:p>
            <a:r>
              <a:rPr lang="en-GB" dirty="0">
                <a:latin typeface="+mn-lt"/>
              </a:rPr>
              <a:t>Personalised healthcare is constantly evolving with a growing community benefitting from, engaging in and advocating towards it</a:t>
            </a:r>
          </a:p>
        </p:txBody>
      </p:sp>
      <p:sp>
        <p:nvSpPr>
          <p:cNvPr id="10" name="Rectangle 9">
            <a:extLst>
              <a:ext uri="{FF2B5EF4-FFF2-40B4-BE49-F238E27FC236}">
                <a16:creationId xmlns:a16="http://schemas.microsoft.com/office/drawing/2014/main" id="{B8164E3E-1828-47EE-93E5-A3C1BF26C343}"/>
              </a:ext>
            </a:extLst>
          </p:cNvPr>
          <p:cNvSpPr/>
          <p:nvPr/>
        </p:nvSpPr>
        <p:spPr>
          <a:xfrm>
            <a:off x="420498" y="1645457"/>
            <a:ext cx="3400731" cy="2585323"/>
          </a:xfrm>
          <a:prstGeom prst="rect">
            <a:avLst/>
          </a:prstGeom>
        </p:spPr>
        <p:txBody>
          <a:bodyPr wrap="square">
            <a:spAutoFit/>
          </a:bodyPr>
          <a:lstStyle/>
          <a:p>
            <a:r>
              <a:rPr lang="en-GB" kern="0" dirty="0">
                <a:latin typeface="+mn-lt"/>
                <a:ea typeface="Arial"/>
                <a:cs typeface="Arial"/>
                <a:sym typeface="Arial"/>
              </a:rPr>
              <a:t>There are </a:t>
            </a:r>
            <a:r>
              <a:rPr lang="en-GB" kern="0" dirty="0">
                <a:latin typeface="+mn-lt"/>
                <a:ea typeface="Arial"/>
                <a:cs typeface="Arial"/>
                <a:sym typeface="Arial"/>
                <a:hlinkClick r:id="rId2"/>
              </a:rPr>
              <a:t>50 unique elements</a:t>
            </a:r>
            <a:r>
              <a:rPr lang="en-GB" kern="0" dirty="0">
                <a:latin typeface="+mn-lt"/>
                <a:ea typeface="Arial"/>
                <a:cs typeface="Arial"/>
                <a:sym typeface="Arial"/>
              </a:rPr>
              <a:t>* needed to achieve personalised healthcare across different countries and health systems, as identified by a </a:t>
            </a:r>
            <a:r>
              <a:rPr lang="en-GB" kern="0" dirty="0">
                <a:latin typeface="+mn-lt"/>
                <a:ea typeface="Arial"/>
                <a:cs typeface="Arial"/>
                <a:sym typeface="Arial"/>
                <a:hlinkClick r:id="rId3"/>
              </a:rPr>
              <a:t>panel of experts</a:t>
            </a:r>
            <a:r>
              <a:rPr lang="en-GB" kern="0" dirty="0">
                <a:latin typeface="+mn-lt"/>
                <a:ea typeface="Arial"/>
                <a:cs typeface="Arial"/>
                <a:sym typeface="Arial"/>
              </a:rPr>
              <a:t>. These elements form 17 Building Blocks, which span four core categories:</a:t>
            </a:r>
            <a:endParaRPr lang="en-GB" dirty="0">
              <a:latin typeface="+mn-lt"/>
            </a:endParaRPr>
          </a:p>
        </p:txBody>
      </p:sp>
      <p:sp>
        <p:nvSpPr>
          <p:cNvPr id="11" name="Rectangle 10">
            <a:extLst>
              <a:ext uri="{FF2B5EF4-FFF2-40B4-BE49-F238E27FC236}">
                <a16:creationId xmlns:a16="http://schemas.microsoft.com/office/drawing/2014/main" id="{AEEAD98B-E80B-4B56-8368-AAB96797CA28}"/>
              </a:ext>
            </a:extLst>
          </p:cNvPr>
          <p:cNvSpPr/>
          <p:nvPr/>
        </p:nvSpPr>
        <p:spPr>
          <a:xfrm>
            <a:off x="515939" y="4259962"/>
            <a:ext cx="2939642" cy="161745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sz="1400" i="1" dirty="0">
                <a:solidFill>
                  <a:schemeClr val="bg1"/>
                </a:solidFill>
              </a:rPr>
              <a:t>*</a:t>
            </a:r>
            <a:r>
              <a:rPr lang="en-GB" sz="1400" b="1" i="1" dirty="0">
                <a:solidFill>
                  <a:schemeClr val="bg1"/>
                </a:solidFill>
              </a:rPr>
              <a:t>Find out more </a:t>
            </a:r>
            <a:r>
              <a:rPr lang="en-GB" sz="1400" i="1" dirty="0">
                <a:solidFill>
                  <a:schemeClr val="bg1"/>
                </a:solidFill>
              </a:rPr>
              <a:t>about how these elements were identified at the </a:t>
            </a:r>
            <a:r>
              <a:rPr lang="en-GB" sz="1400" i="1" dirty="0" err="1">
                <a:solidFill>
                  <a:schemeClr val="bg1"/>
                </a:solidFill>
                <a:hlinkClick r:id="rId2">
                  <a:extLst>
                    <a:ext uri="{A12FA001-AC4F-418D-AE19-62706E023703}">
                      <ahyp:hlinkClr xmlns:ahyp="http://schemas.microsoft.com/office/drawing/2018/hyperlinkcolor" val="tx"/>
                    </a:ext>
                  </a:extLst>
                </a:hlinkClick>
              </a:rPr>
              <a:t>FutureProofing</a:t>
            </a:r>
            <a:r>
              <a:rPr lang="en-GB" sz="1400" i="1" dirty="0">
                <a:solidFill>
                  <a:schemeClr val="bg1"/>
                </a:solidFill>
                <a:hlinkClick r:id="rId2">
                  <a:extLst>
                    <a:ext uri="{A12FA001-AC4F-418D-AE19-62706E023703}">
                      <ahyp:hlinkClr xmlns:ahyp="http://schemas.microsoft.com/office/drawing/2018/hyperlinkcolor" val="tx"/>
                    </a:ext>
                  </a:extLst>
                </a:hlinkClick>
              </a:rPr>
              <a:t> healthcare website</a:t>
            </a:r>
            <a:r>
              <a:rPr lang="en-GB" sz="1400" i="1" dirty="0">
                <a:solidFill>
                  <a:schemeClr val="bg1"/>
                </a:solidFill>
              </a:rPr>
              <a:t>. It includes analysis of &gt;80 healthcare plans, interviews and validation by industry, healthcare practitioners and health advocates.</a:t>
            </a:r>
          </a:p>
        </p:txBody>
      </p:sp>
      <p:sp>
        <p:nvSpPr>
          <p:cNvPr id="17" name="Oval 16">
            <a:extLst>
              <a:ext uri="{FF2B5EF4-FFF2-40B4-BE49-F238E27FC236}">
                <a16:creationId xmlns:a16="http://schemas.microsoft.com/office/drawing/2014/main" id="{05B4DCFB-C867-4E9C-BF08-364DA1371BCA}"/>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descr="Home">
            <a:hlinkClick r:id="rId4" action="ppaction://hlinksldjump"/>
            <a:extLst>
              <a:ext uri="{FF2B5EF4-FFF2-40B4-BE49-F238E27FC236}">
                <a16:creationId xmlns:a16="http://schemas.microsoft.com/office/drawing/2014/main" id="{BCB7CE6F-A799-40BD-B8AB-4A50B6A34BA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826" y="138034"/>
            <a:ext cx="195449" cy="195449"/>
          </a:xfrm>
          <a:prstGeom prst="rect">
            <a:avLst/>
          </a:prstGeom>
        </p:spPr>
      </p:pic>
      <p:pic>
        <p:nvPicPr>
          <p:cNvPr id="19" name="Picture 18">
            <a:hlinkClick r:id="rId7" action="ppaction://hlinksldjump"/>
            <a:extLst>
              <a:ext uri="{FF2B5EF4-FFF2-40B4-BE49-F238E27FC236}">
                <a16:creationId xmlns:a16="http://schemas.microsoft.com/office/drawing/2014/main" id="{62D30CD5-48C8-45C0-AA7B-1661D05F5C7A}"/>
              </a:ext>
            </a:extLst>
          </p:cNvPr>
          <p:cNvPicPr>
            <a:picLocks noChangeAspect="1"/>
          </p:cNvPicPr>
          <p:nvPr/>
        </p:nvPicPr>
        <p:blipFill>
          <a:blip r:embed="rId8"/>
          <a:stretch>
            <a:fillRect/>
          </a:stretch>
        </p:blipFill>
        <p:spPr>
          <a:xfrm>
            <a:off x="153526" y="697832"/>
            <a:ext cx="271618" cy="365126"/>
          </a:xfrm>
          <a:prstGeom prst="rect">
            <a:avLst/>
          </a:prstGeom>
        </p:spPr>
      </p:pic>
      <p:pic>
        <p:nvPicPr>
          <p:cNvPr id="20" name="Picture 19">
            <a:hlinkClick r:id="rId9" action="ppaction://hlinksldjump"/>
            <a:extLst>
              <a:ext uri="{FF2B5EF4-FFF2-40B4-BE49-F238E27FC236}">
                <a16:creationId xmlns:a16="http://schemas.microsoft.com/office/drawing/2014/main" id="{4D1F7631-A2B0-4118-B785-F94DA957662D}"/>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a:off x="175790" y="434084"/>
            <a:ext cx="227091" cy="231543"/>
          </a:xfrm>
          <a:prstGeom prst="rect">
            <a:avLst/>
          </a:prstGeom>
        </p:spPr>
      </p:pic>
      <p:grpSp>
        <p:nvGrpSpPr>
          <p:cNvPr id="27" name="Group 26">
            <a:extLst>
              <a:ext uri="{FF2B5EF4-FFF2-40B4-BE49-F238E27FC236}">
                <a16:creationId xmlns:a16="http://schemas.microsoft.com/office/drawing/2014/main" id="{A0AB073E-C631-4D73-8239-37EEEC8346DC}"/>
              </a:ext>
            </a:extLst>
          </p:cNvPr>
          <p:cNvGrpSpPr/>
          <p:nvPr/>
        </p:nvGrpSpPr>
        <p:grpSpPr>
          <a:xfrm>
            <a:off x="3913774" y="1684490"/>
            <a:ext cx="7966310" cy="4963301"/>
            <a:chOff x="3913774" y="1555796"/>
            <a:chExt cx="7966310" cy="4963301"/>
          </a:xfrm>
        </p:grpSpPr>
        <p:sp>
          <p:nvSpPr>
            <p:cNvPr id="26" name="Rectangle 25">
              <a:extLst>
                <a:ext uri="{FF2B5EF4-FFF2-40B4-BE49-F238E27FC236}">
                  <a16:creationId xmlns:a16="http://schemas.microsoft.com/office/drawing/2014/main" id="{8266CF62-4C32-4E79-829F-C0C892366F4D}"/>
                </a:ext>
              </a:extLst>
            </p:cNvPr>
            <p:cNvSpPr/>
            <p:nvPr/>
          </p:nvSpPr>
          <p:spPr>
            <a:xfrm>
              <a:off x="3913774" y="1555796"/>
              <a:ext cx="7966310" cy="49633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E5DDAB20-DEFE-4A0B-8965-9FB136A45ACA}"/>
                </a:ext>
              </a:extLst>
            </p:cNvPr>
            <p:cNvGrpSpPr/>
            <p:nvPr/>
          </p:nvGrpSpPr>
          <p:grpSpPr>
            <a:xfrm>
              <a:off x="3946370" y="1580818"/>
              <a:ext cx="7904044" cy="4912056"/>
              <a:chOff x="423524" y="1569072"/>
              <a:chExt cx="7904044" cy="4912056"/>
            </a:xfrm>
          </p:grpSpPr>
          <p:pic>
            <p:nvPicPr>
              <p:cNvPr id="14" name="Picture 13" descr="Graphical user interface, text, application, email&#10;&#10;Description automatically generated">
                <a:extLst>
                  <a:ext uri="{FF2B5EF4-FFF2-40B4-BE49-F238E27FC236}">
                    <a16:creationId xmlns:a16="http://schemas.microsoft.com/office/drawing/2014/main" id="{103B1D2E-A805-4322-8376-655AB17C23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524" y="1569072"/>
                <a:ext cx="1944208" cy="4768754"/>
              </a:xfrm>
              <a:prstGeom prst="rect">
                <a:avLst/>
              </a:prstGeom>
            </p:spPr>
          </p:pic>
          <p:pic>
            <p:nvPicPr>
              <p:cNvPr id="16" name="Picture 15" descr="Graphical user interface, application, email, website&#10;&#10;Description automatically generated">
                <a:extLst>
                  <a:ext uri="{FF2B5EF4-FFF2-40B4-BE49-F238E27FC236}">
                    <a16:creationId xmlns:a16="http://schemas.microsoft.com/office/drawing/2014/main" id="{99DBC843-A350-4088-9D68-01B3E89293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0344" y="1569072"/>
                <a:ext cx="1944000" cy="3258648"/>
              </a:xfrm>
              <a:prstGeom prst="rect">
                <a:avLst/>
              </a:prstGeom>
            </p:spPr>
          </p:pic>
          <p:pic>
            <p:nvPicPr>
              <p:cNvPr id="22" name="Picture 21" descr="Graphical user interface, text, application, email&#10;&#10;Description automatically generated">
                <a:extLst>
                  <a:ext uri="{FF2B5EF4-FFF2-40B4-BE49-F238E27FC236}">
                    <a16:creationId xmlns:a16="http://schemas.microsoft.com/office/drawing/2014/main" id="{004E28C9-2D05-4911-915B-1953EBCBA7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96956" y="1569268"/>
                <a:ext cx="1944000" cy="4167712"/>
              </a:xfrm>
              <a:prstGeom prst="rect">
                <a:avLst/>
              </a:prstGeom>
            </p:spPr>
          </p:pic>
          <p:pic>
            <p:nvPicPr>
              <p:cNvPr id="24" name="Picture 23" descr="Graphical user interface, text, application, email&#10;&#10;Description automatically generated">
                <a:extLst>
                  <a:ext uri="{FF2B5EF4-FFF2-40B4-BE49-F238E27FC236}">
                    <a16:creationId xmlns:a16="http://schemas.microsoft.com/office/drawing/2014/main" id="{4EEE01D7-8ED1-49C5-B69C-429905F189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83568" y="1569072"/>
                <a:ext cx="1944000" cy="4912056"/>
              </a:xfrm>
              <a:prstGeom prst="rect">
                <a:avLst/>
              </a:prstGeom>
            </p:spPr>
          </p:pic>
        </p:grpSp>
      </p:grpSp>
    </p:spTree>
    <p:extLst>
      <p:ext uri="{BB962C8B-B14F-4D97-AF65-F5344CB8AC3E}">
        <p14:creationId xmlns:p14="http://schemas.microsoft.com/office/powerpoint/2010/main" val="2473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8EBE9991-F510-4193-8E30-519F5D716CFC}"/>
              </a:ext>
            </a:extLst>
          </p:cNvPr>
          <p:cNvGrpSpPr/>
          <p:nvPr/>
        </p:nvGrpSpPr>
        <p:grpSpPr>
          <a:xfrm>
            <a:off x="517617" y="438336"/>
            <a:ext cx="3308783" cy="1039491"/>
            <a:chOff x="7668282" y="3094409"/>
            <a:chExt cx="3308783" cy="1039491"/>
          </a:xfrm>
        </p:grpSpPr>
        <p:pic>
          <p:nvPicPr>
            <p:cNvPr id="64" name="Picture 63">
              <a:extLst>
                <a:ext uri="{FF2B5EF4-FFF2-40B4-BE49-F238E27FC236}">
                  <a16:creationId xmlns:a16="http://schemas.microsoft.com/office/drawing/2014/main" id="{776817A0-89DD-4D7C-8CDC-E6859841CBD3}"/>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6" name="Rectangle 65">
              <a:extLst>
                <a:ext uri="{FF2B5EF4-FFF2-40B4-BE49-F238E27FC236}">
                  <a16:creationId xmlns:a16="http://schemas.microsoft.com/office/drawing/2014/main" id="{F316BA67-C54E-49C2-8502-B804863FC965}"/>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51" name="Google Shape;442;p34">
            <a:extLst>
              <a:ext uri="{FF2B5EF4-FFF2-40B4-BE49-F238E27FC236}">
                <a16:creationId xmlns:a16="http://schemas.microsoft.com/office/drawing/2014/main" id="{4678634F-C33D-4961-B687-750AE48BB864}"/>
              </a:ext>
            </a:extLst>
          </p:cNvPr>
          <p:cNvSpPr/>
          <p:nvPr/>
        </p:nvSpPr>
        <p:spPr>
          <a:xfrm>
            <a:off x="0" y="168698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092881"/>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cs typeface="Arial"/>
                <a:sym typeface="Arial"/>
              </a:rPr>
              <a:t>Writing position papers in healthcare and education</a:t>
            </a:r>
            <a:endParaRPr lang="en-GB" sz="1200" b="1" dirty="0">
              <a:latin typeface="+mn-lt"/>
              <a:cs typeface="Arial"/>
              <a:sym typeface="Arial"/>
              <a:hlinkClick r:id="rId3">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Guidance </a:t>
            </a:r>
            <a:r>
              <a:rPr lang="en-GB" sz="1100" dirty="0">
                <a:latin typeface="+mn-lt"/>
                <a:ea typeface="Arial"/>
                <a:cs typeface="Arial"/>
                <a:sym typeface="Arial"/>
                <a:hlinkClick r:id="rId4"/>
              </a:rPr>
              <a:t>(Ontario Medical Students Association)</a:t>
            </a:r>
            <a:endParaRPr lang="en-GB" sz="1100" dirty="0">
              <a:latin typeface="+mn-lt"/>
              <a:ea typeface="Arial"/>
              <a:cs typeface="Arial"/>
              <a:sym typeface="Arial"/>
            </a:endParaRPr>
          </a:p>
          <a:p>
            <a:pPr marL="172800" lvl="0">
              <a:spcBef>
                <a:spcPts val="300"/>
              </a:spcBef>
              <a:spcAft>
                <a:spcPts val="0"/>
              </a:spcAft>
              <a:buClr>
                <a:srgbClr val="FF5588"/>
              </a:buClr>
              <a:buSzPct val="100000"/>
            </a:pPr>
            <a:r>
              <a:rPr lang="en-GB" sz="1050" dirty="0">
                <a:latin typeface="+mn-lt"/>
                <a:ea typeface="Arial"/>
                <a:cs typeface="Arial"/>
                <a:sym typeface="Arial"/>
              </a:rPr>
              <a:t>Guidance and tips on writing effective policy or position papers, including an evaluation checklist</a:t>
            </a:r>
          </a:p>
          <a:p>
            <a:pPr lvl="0">
              <a:spcBef>
                <a:spcPts val="0"/>
              </a:spcBef>
              <a:spcAft>
                <a:spcPts val="600"/>
              </a:spcAft>
              <a:buClr>
                <a:srgbClr val="000000"/>
              </a:buClr>
              <a:buSzPts val="1100"/>
            </a:pPr>
            <a:endParaRPr lang="en-GB" sz="1200" b="1" dirty="0">
              <a:latin typeface="+mn-lt"/>
              <a:ea typeface="Arial"/>
              <a:cs typeface="Arial"/>
              <a:sym typeface="Arial"/>
            </a:endParaRPr>
          </a:p>
          <a:p>
            <a:pPr lvl="0">
              <a:spcBef>
                <a:spcPts val="0"/>
              </a:spcBef>
              <a:spcAft>
                <a:spcPts val="600"/>
              </a:spcAft>
              <a:buClr>
                <a:srgbClr val="000000"/>
              </a:buClr>
              <a:buSzPts val="1100"/>
            </a:pPr>
            <a:r>
              <a:rPr lang="en-GB" sz="1200" b="1" dirty="0">
                <a:latin typeface="+mn-lt"/>
                <a:ea typeface="Arial"/>
                <a:cs typeface="Arial"/>
                <a:sym typeface="Arial"/>
              </a:rPr>
              <a:t>The importance of user input into digital health legal and ethical frameworks</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Whitepaper </a:t>
            </a:r>
            <a:r>
              <a:rPr lang="en-GB" sz="1100" dirty="0">
                <a:latin typeface="+mn-lt"/>
                <a:ea typeface="Arial"/>
                <a:cs typeface="Arial"/>
                <a:sym typeface="Arial"/>
                <a:hlinkClick r:id="rId5"/>
              </a:rPr>
              <a:t>(IQVIA)</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rPr>
              <a:t>Whitepaper examining the importance of the voices of </a:t>
            </a:r>
            <a:r>
              <a:rPr lang="en-GB" sz="1050" dirty="0">
                <a:latin typeface="+mn-lt"/>
                <a:cs typeface="Arial"/>
                <a:sym typeface="Arial"/>
              </a:rPr>
              <a:t>people affected by health conditions</a:t>
            </a:r>
            <a:r>
              <a:rPr lang="en-GB" sz="1050" dirty="0">
                <a:latin typeface="+mn-lt"/>
                <a:cs typeface="Arial"/>
              </a:rPr>
              <a:t>, and approaches to incorporating these voices in healthcare decision making</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sp>
        <p:nvSpPr>
          <p:cNvPr id="20" name="TextBox 19">
            <a:hlinkClick r:id="rId6"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ea typeface="Arial"/>
                <a:cs typeface="Arial"/>
                <a:sym typeface="Arial"/>
              </a:rPr>
              <a:t>Develop position papers and awareness campaigns to advocate for </a:t>
            </a:r>
            <a:r>
              <a:rPr lang="en-GB" sz="1400" b="1" dirty="0">
                <a:solidFill>
                  <a:srgbClr val="000000"/>
                </a:solidFill>
                <a:latin typeface="+mn-lt"/>
                <a:cs typeface="Arial"/>
                <a:sym typeface="Arial"/>
              </a:rPr>
              <a:t>integration of the </a:t>
            </a:r>
            <a:r>
              <a:rPr lang="en-GB" sz="1400" b="1" dirty="0">
                <a:solidFill>
                  <a:srgbClr val="000000"/>
                </a:solidFill>
                <a:latin typeface="+mn-lt"/>
                <a:cs typeface="Arial"/>
              </a:rPr>
              <a:t>perspectives of people affected by health conditions</a:t>
            </a:r>
            <a:r>
              <a:rPr lang="en-GB" sz="1400" b="1" dirty="0">
                <a:solidFill>
                  <a:srgbClr val="000000"/>
                </a:solidFill>
                <a:latin typeface="+mn-lt"/>
                <a:cs typeface="Arial"/>
                <a:sym typeface="Arial"/>
              </a:rPr>
              <a:t> into legal </a:t>
            </a:r>
            <a:r>
              <a:rPr lang="en-GB" sz="1400" b="1" dirty="0">
                <a:solidFill>
                  <a:srgbClr val="000000"/>
                </a:solidFill>
                <a:latin typeface="+mn-lt"/>
                <a:ea typeface="Arial"/>
                <a:cs typeface="Arial"/>
                <a:sym typeface="Arial"/>
              </a:rPr>
              <a:t>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0" name="Rectangle 39">
            <a:hlinkClick r:id="rId7" action="ppaction://hlinksldjump"/>
            <a:extLst>
              <a:ext uri="{FF2B5EF4-FFF2-40B4-BE49-F238E27FC236}">
                <a16:creationId xmlns:a16="http://schemas.microsoft.com/office/drawing/2014/main" id="{D911E166-DDA7-4F71-9A4D-0EACC5239C17}"/>
              </a:ext>
            </a:extLst>
          </p:cNvPr>
          <p:cNvSpPr/>
          <p:nvPr/>
        </p:nvSpPr>
        <p:spPr>
          <a:xfrm>
            <a:off x="143742"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42" name="Rectangle 41">
            <a:hlinkClick r:id="rId8" action="ppaction://hlinksldjump"/>
            <a:extLst>
              <a:ext uri="{FF2B5EF4-FFF2-40B4-BE49-F238E27FC236}">
                <a16:creationId xmlns:a16="http://schemas.microsoft.com/office/drawing/2014/main" id="{E5891183-C018-4C09-9B4A-6E51FC3EE799}"/>
              </a:ext>
            </a:extLst>
          </p:cNvPr>
          <p:cNvSpPr/>
          <p:nvPr/>
        </p:nvSpPr>
        <p:spPr>
          <a:xfrm>
            <a:off x="157018" y="2294374"/>
            <a:ext cx="290746" cy="28280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43" name="Rectangle 42">
            <a:extLst>
              <a:ext uri="{FF2B5EF4-FFF2-40B4-BE49-F238E27FC236}">
                <a16:creationId xmlns:a16="http://schemas.microsoft.com/office/drawing/2014/main" id="{CA89147A-B6F1-4BA4-8D8D-6276FA9C0E5F}"/>
              </a:ext>
            </a:extLst>
          </p:cNvPr>
          <p:cNvSpPr/>
          <p:nvPr/>
        </p:nvSpPr>
        <p:spPr>
          <a:xfrm>
            <a:off x="143742" y="3079973"/>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3</a:t>
            </a:r>
          </a:p>
        </p:txBody>
      </p:sp>
      <p:sp>
        <p:nvSpPr>
          <p:cNvPr id="44" name="Oval 43">
            <a:extLst>
              <a:ext uri="{FF2B5EF4-FFF2-40B4-BE49-F238E27FC236}">
                <a16:creationId xmlns:a16="http://schemas.microsoft.com/office/drawing/2014/main" id="{CC0A4A51-B8F3-464F-AFF6-686B896FEECF}"/>
              </a:ext>
            </a:extLst>
          </p:cNvPr>
          <p:cNvSpPr/>
          <p:nvPr/>
        </p:nvSpPr>
        <p:spPr>
          <a:xfrm>
            <a:off x="4369000" y="3411785"/>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D268EDAC-27EF-453B-9F01-10C911BA7D16}"/>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6" name="Picture 55">
            <a:hlinkClick r:id="rId9" action="ppaction://hlinksldjump"/>
            <a:extLst>
              <a:ext uri="{FF2B5EF4-FFF2-40B4-BE49-F238E27FC236}">
                <a16:creationId xmlns:a16="http://schemas.microsoft.com/office/drawing/2014/main" id="{40B97DE4-AD1F-403F-B8E8-51C55CCAD14C}"/>
              </a:ext>
            </a:extLst>
          </p:cNvPr>
          <p:cNvPicPr>
            <a:picLocks noChangeAspect="1"/>
          </p:cNvPicPr>
          <p:nvPr/>
        </p:nvPicPr>
        <p:blipFill>
          <a:blip r:embed="rId10"/>
          <a:stretch>
            <a:fillRect/>
          </a:stretch>
        </p:blipFill>
        <p:spPr>
          <a:xfrm>
            <a:off x="11721894" y="6444186"/>
            <a:ext cx="310923" cy="317019"/>
          </a:xfrm>
          <a:prstGeom prst="rect">
            <a:avLst/>
          </a:prstGeom>
        </p:spPr>
      </p:pic>
      <p:grpSp>
        <p:nvGrpSpPr>
          <p:cNvPr id="57" name="Group 56">
            <a:extLst>
              <a:ext uri="{FF2B5EF4-FFF2-40B4-BE49-F238E27FC236}">
                <a16:creationId xmlns:a16="http://schemas.microsoft.com/office/drawing/2014/main" id="{34A19F1E-CA11-4763-AAA2-C9FA652E116C}"/>
              </a:ext>
            </a:extLst>
          </p:cNvPr>
          <p:cNvGrpSpPr/>
          <p:nvPr/>
        </p:nvGrpSpPr>
        <p:grpSpPr>
          <a:xfrm>
            <a:off x="11313026" y="6458695"/>
            <a:ext cx="288000" cy="288000"/>
            <a:chOff x="8612267" y="5218900"/>
            <a:chExt cx="288000" cy="288000"/>
          </a:xfrm>
        </p:grpSpPr>
        <p:sp>
          <p:nvSpPr>
            <p:cNvPr id="58" name="Oval 57">
              <a:hlinkClick r:id="rId11" action="ppaction://hlinksldjump"/>
              <a:extLst>
                <a:ext uri="{FF2B5EF4-FFF2-40B4-BE49-F238E27FC236}">
                  <a16:creationId xmlns:a16="http://schemas.microsoft.com/office/drawing/2014/main" id="{CD5CAF30-6C8B-430A-9CDF-F1E05E01F45D}"/>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A051B2B1-E5BC-41BB-9928-036FE0AD57FF}"/>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2" action="ppaction://hlinksldjump"/>
            <a:extLst>
              <a:ext uri="{FF2B5EF4-FFF2-40B4-BE49-F238E27FC236}">
                <a16:creationId xmlns:a16="http://schemas.microsoft.com/office/drawing/2014/main" id="{36FA5FA5-EDA3-446A-A3F5-1BFCB5C5727D}"/>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5" name="Picture 34">
            <a:hlinkClick r:id="rId14" action="ppaction://hlinksldjump"/>
            <a:extLst>
              <a:ext uri="{FF2B5EF4-FFF2-40B4-BE49-F238E27FC236}">
                <a16:creationId xmlns:a16="http://schemas.microsoft.com/office/drawing/2014/main" id="{97E185F8-7388-4E75-AE51-BD002E9C66C6}"/>
              </a:ext>
            </a:extLst>
          </p:cNvPr>
          <p:cNvPicPr>
            <a:picLocks noChangeAspect="1"/>
          </p:cNvPicPr>
          <p:nvPr/>
        </p:nvPicPr>
        <p:blipFill>
          <a:blip r:embed="rId15"/>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388178C2-0868-4F78-A55F-3651C009CE8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descr="Home">
            <a:hlinkClick r:id="rId16" action="ppaction://hlinksldjump"/>
            <a:extLst>
              <a:ext uri="{FF2B5EF4-FFF2-40B4-BE49-F238E27FC236}">
                <a16:creationId xmlns:a16="http://schemas.microsoft.com/office/drawing/2014/main" id="{35D6748D-A9BD-4D99-BC4B-9E91C6D7620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7" name="Picture 46">
            <a:hlinkClick r:id="rId19" action="ppaction://hlinksldjump"/>
            <a:extLst>
              <a:ext uri="{FF2B5EF4-FFF2-40B4-BE49-F238E27FC236}">
                <a16:creationId xmlns:a16="http://schemas.microsoft.com/office/drawing/2014/main" id="{610CB257-EC14-464E-972A-E96B7E0EF5C5}"/>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2" name="Group 51">
            <a:extLst>
              <a:ext uri="{FF2B5EF4-FFF2-40B4-BE49-F238E27FC236}">
                <a16:creationId xmlns:a16="http://schemas.microsoft.com/office/drawing/2014/main" id="{B325F6DE-8366-4852-B398-F27B790014E5}"/>
              </a:ext>
            </a:extLst>
          </p:cNvPr>
          <p:cNvGrpSpPr/>
          <p:nvPr/>
        </p:nvGrpSpPr>
        <p:grpSpPr>
          <a:xfrm>
            <a:off x="68802" y="1675562"/>
            <a:ext cx="421497" cy="444843"/>
            <a:chOff x="2059379" y="2460345"/>
            <a:chExt cx="2009639" cy="2009639"/>
          </a:xfrm>
          <a:solidFill>
            <a:schemeClr val="bg1"/>
          </a:solidFill>
        </p:grpSpPr>
        <p:pic>
          <p:nvPicPr>
            <p:cNvPr id="54" name="Graphic 53" descr="Lightbulb and gear">
              <a:extLst>
                <a:ext uri="{FF2B5EF4-FFF2-40B4-BE49-F238E27FC236}">
                  <a16:creationId xmlns:a16="http://schemas.microsoft.com/office/drawing/2014/main" id="{00B94373-9E1A-406F-8E53-2D6E33F60395}"/>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5" name="Oval 54">
              <a:extLst>
                <a:ext uri="{FF2B5EF4-FFF2-40B4-BE49-F238E27FC236}">
                  <a16:creationId xmlns:a16="http://schemas.microsoft.com/office/drawing/2014/main" id="{950922BB-AAB0-4535-B119-267CA51A7294}"/>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80A03753-0E58-458B-9E60-627DBE698F78}"/>
              </a:ext>
            </a:extLst>
          </p:cNvPr>
          <p:cNvGrpSpPr/>
          <p:nvPr/>
        </p:nvGrpSpPr>
        <p:grpSpPr>
          <a:xfrm>
            <a:off x="68802" y="1665948"/>
            <a:ext cx="421497" cy="444843"/>
            <a:chOff x="2059379" y="2460345"/>
            <a:chExt cx="2009639" cy="2009639"/>
          </a:xfrm>
          <a:solidFill>
            <a:schemeClr val="bg1"/>
          </a:solidFill>
        </p:grpSpPr>
        <p:pic>
          <p:nvPicPr>
            <p:cNvPr id="61" name="Graphic 60" descr="Lightbulb and gear">
              <a:extLst>
                <a:ext uri="{FF2B5EF4-FFF2-40B4-BE49-F238E27FC236}">
                  <a16:creationId xmlns:a16="http://schemas.microsoft.com/office/drawing/2014/main" id="{817E03CC-033B-4AF4-9985-1826E72CB2FD}"/>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703728">
              <a:off x="2059379" y="2460345"/>
              <a:ext cx="2009639" cy="2009639"/>
            </a:xfrm>
            <a:prstGeom prst="rect">
              <a:avLst/>
            </a:prstGeom>
          </p:spPr>
        </p:pic>
        <p:sp>
          <p:nvSpPr>
            <p:cNvPr id="62" name="Oval 61">
              <a:extLst>
                <a:ext uri="{FF2B5EF4-FFF2-40B4-BE49-F238E27FC236}">
                  <a16:creationId xmlns:a16="http://schemas.microsoft.com/office/drawing/2014/main" id="{CF51FBD1-FA4C-4D01-BD8E-0C282FC97714}"/>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Picture 66" descr="Icon&#10;&#10;Description automatically generated">
            <a:extLst>
              <a:ext uri="{FF2B5EF4-FFF2-40B4-BE49-F238E27FC236}">
                <a16:creationId xmlns:a16="http://schemas.microsoft.com/office/drawing/2014/main" id="{01C9EA06-71CC-4AD3-8122-7929B198A953}"/>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269935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EC84436-01DA-4E9D-ABBC-F3094E95EA47}"/>
              </a:ext>
            </a:extLst>
          </p:cNvPr>
          <p:cNvGrpSpPr/>
          <p:nvPr/>
        </p:nvGrpSpPr>
        <p:grpSpPr>
          <a:xfrm>
            <a:off x="517617" y="438336"/>
            <a:ext cx="3308783" cy="1039491"/>
            <a:chOff x="7668282" y="3094409"/>
            <a:chExt cx="3308783" cy="1039491"/>
          </a:xfrm>
        </p:grpSpPr>
        <p:pic>
          <p:nvPicPr>
            <p:cNvPr id="73" name="Picture 72">
              <a:extLst>
                <a:ext uri="{FF2B5EF4-FFF2-40B4-BE49-F238E27FC236}">
                  <a16:creationId xmlns:a16="http://schemas.microsoft.com/office/drawing/2014/main" id="{B8BE66E4-3A94-493F-8010-C6F71D844BDD}"/>
                </a:ext>
              </a:extLst>
            </p:cNvPr>
            <p:cNvPicPr>
              <a:picLocks noChangeAspect="1"/>
            </p:cNvPicPr>
            <p:nvPr/>
          </p:nvPicPr>
          <p:blipFill>
            <a:blip r:embed="rId3"/>
            <a:stretch>
              <a:fillRect/>
            </a:stretch>
          </p:blipFill>
          <p:spPr>
            <a:xfrm>
              <a:off x="7668282" y="3094409"/>
              <a:ext cx="3164697" cy="1039491"/>
            </a:xfrm>
            <a:prstGeom prst="rect">
              <a:avLst/>
            </a:prstGeom>
          </p:spPr>
        </p:pic>
        <p:sp>
          <p:nvSpPr>
            <p:cNvPr id="75" name="Rectangle 74">
              <a:extLst>
                <a:ext uri="{FF2B5EF4-FFF2-40B4-BE49-F238E27FC236}">
                  <a16:creationId xmlns:a16="http://schemas.microsoft.com/office/drawing/2014/main" id="{1EE9A1EF-4D6A-4E35-A971-186DDED06B95}"/>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65" name="Google Shape;442;p34">
            <a:extLst>
              <a:ext uri="{FF2B5EF4-FFF2-40B4-BE49-F238E27FC236}">
                <a16:creationId xmlns:a16="http://schemas.microsoft.com/office/drawing/2014/main" id="{8AEF4B8A-E399-463E-9DAE-566354125FDB}"/>
              </a:ext>
            </a:extLst>
          </p:cNvPr>
          <p:cNvSpPr/>
          <p:nvPr/>
        </p:nvSpPr>
        <p:spPr>
          <a:xfrm>
            <a:off x="0" y="1678308"/>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3" y="2493817"/>
            <a:ext cx="7373463" cy="4750018"/>
          </a:xfrm>
          <a:prstGeom prst="rect">
            <a:avLst/>
          </a:prstGeom>
        </p:spPr>
        <p:txBody>
          <a:bodyPr wrap="square">
            <a:spAutoFit/>
          </a:bodyPr>
          <a:lstStyle/>
          <a:p>
            <a:pPr lvl="0">
              <a:spcBef>
                <a:spcPts val="0"/>
              </a:spcBef>
              <a:spcAft>
                <a:spcPts val="300"/>
              </a:spcAft>
              <a:buClr>
                <a:srgbClr val="000000"/>
              </a:buClr>
              <a:buSzPts val="1100"/>
            </a:pPr>
            <a:r>
              <a:rPr lang="en-GB" sz="1200" b="1" dirty="0">
                <a:latin typeface="+mn-lt"/>
                <a:ea typeface="Arial"/>
                <a:cs typeface="Arial"/>
                <a:sym typeface="Arial"/>
              </a:rPr>
              <a:t>Examples of position papers </a:t>
            </a:r>
            <a:r>
              <a:rPr lang="en-GB" sz="1200" b="1" dirty="0">
                <a:latin typeface="+mn-lt"/>
                <a:cs typeface="Arial"/>
                <a:sym typeface="Arial"/>
              </a:rPr>
              <a:t>developed by healthcare organisations relating </a:t>
            </a:r>
            <a:r>
              <a:rPr lang="en-GB" sz="1200" b="1" dirty="0">
                <a:latin typeface="+mn-lt"/>
                <a:ea typeface="Arial"/>
                <a:cs typeface="Arial"/>
                <a:sym typeface="Arial"/>
              </a:rPr>
              <a:t>to digital health governance</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Position paper on digital health from the perspective of people affected by health conditions </a:t>
            </a:r>
            <a:r>
              <a:rPr lang="en-GB" sz="1100" dirty="0">
                <a:latin typeface="+mn-lt"/>
                <a:ea typeface="Arial"/>
                <a:cs typeface="Arial"/>
                <a:sym typeface="Arial"/>
                <a:hlinkClick r:id="rId4"/>
              </a:rPr>
              <a:t>(European Patient Innovation Summit)</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rPr>
              <a:t>Position paper on digital health from the perspective of </a:t>
            </a:r>
            <a:r>
              <a:rPr lang="en-GB" sz="1050" dirty="0">
                <a:latin typeface="+mn-lt"/>
                <a:sym typeface="Arial"/>
              </a:rPr>
              <a:t>people affected by health conditions</a:t>
            </a:r>
            <a:r>
              <a:rPr lang="en-GB" sz="1050" dirty="0">
                <a:latin typeface="+mn-lt"/>
              </a:rPr>
              <a:t>, developed using recommendations to transform development and uptake of digital health solutions, voted on by community representatives across Europe</a:t>
            </a:r>
          </a:p>
          <a:p>
            <a:pPr marL="172800" lvl="0">
              <a:lnSpc>
                <a:spcPts val="500"/>
              </a:lnSpc>
              <a:spcBef>
                <a:spcPts val="300"/>
              </a:spcBef>
              <a:spcAft>
                <a:spcPts val="0"/>
              </a:spcAft>
              <a:buClr>
                <a:schemeClr val="accent4"/>
              </a:buClr>
              <a:buSzPct val="100000"/>
            </a:pPr>
            <a:endParaRPr lang="en-GB" sz="1050" dirty="0">
              <a:latin typeface="+mn-lt"/>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cs typeface="Arial"/>
                <a:sym typeface="Arial"/>
                <a:hlinkClick r:id="rId5">
                  <a:extLst>
                    <a:ext uri="{A12FA001-AC4F-418D-AE19-62706E023703}">
                      <ahyp:hlinkClr xmlns:ahyp="http://schemas.microsoft.com/office/drawing/2018/hyperlinkcolor" val="tx"/>
                    </a:ext>
                  </a:extLst>
                </a:hlinkClick>
              </a:rPr>
              <a:t>Infographic on digital health from the perspective of people affected by health conditions </a:t>
            </a:r>
            <a:r>
              <a:rPr lang="en-GB" sz="1100" dirty="0">
                <a:latin typeface="+mn-lt"/>
                <a:ea typeface="Arial"/>
                <a:cs typeface="Arial"/>
                <a:sym typeface="Arial"/>
                <a:hlinkClick r:id="rId5"/>
              </a:rPr>
              <a:t>(European Patient Innovation Summit)</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rPr>
              <a:t>Infographic summarising the above position paper on digital health from the perspective of </a:t>
            </a:r>
            <a:r>
              <a:rPr lang="en-GB" sz="1050" dirty="0">
                <a:latin typeface="+mn-lt"/>
                <a:sym typeface="Arial"/>
              </a:rPr>
              <a:t>people affected by health conditions</a:t>
            </a:r>
            <a:r>
              <a:rPr lang="en-GB" sz="1050" dirty="0">
                <a:latin typeface="+mn-lt"/>
              </a:rPr>
              <a:t>, developed using recommendations to transform development and uptake of digital health solutions, voted on by community representatives across Europe</a:t>
            </a:r>
          </a:p>
          <a:p>
            <a:pPr marL="172800" lvl="0">
              <a:lnSpc>
                <a:spcPts val="500"/>
              </a:lnSpc>
              <a:spcBef>
                <a:spcPts val="300"/>
              </a:spcBef>
              <a:spcAft>
                <a:spcPts val="0"/>
              </a:spcAft>
              <a:buClr>
                <a:schemeClr val="accent4"/>
              </a:buClr>
              <a:buSzPct val="100000"/>
            </a:pPr>
            <a:endParaRPr lang="en-GB" sz="1050" dirty="0">
              <a:latin typeface="+mn-lt"/>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6"/>
              </a:rPr>
              <a:t>Position paper on the European Commission's Health Data Space </a:t>
            </a:r>
            <a:r>
              <a:rPr lang="en-GB" sz="1100" dirty="0">
                <a:latin typeface="+mn-lt"/>
                <a:ea typeface="Arial"/>
                <a:cs typeface="Arial"/>
                <a:sym typeface="Arial"/>
                <a:hlinkClick r:id="rId6"/>
              </a:rPr>
              <a:t>(European Patients Forum)</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solidFill>
                  <a:srgbClr val="000000"/>
                </a:solidFill>
                <a:latin typeface="+mn-lt"/>
                <a:ea typeface="Arial"/>
                <a:cs typeface="Arial"/>
                <a:sym typeface="Arial"/>
              </a:rPr>
              <a:t>Organisation input and response to the European Health Data Space 2021</a:t>
            </a:r>
          </a:p>
          <a:p>
            <a:pPr marL="172800">
              <a:lnSpc>
                <a:spcPts val="500"/>
              </a:lnSpc>
              <a:spcBef>
                <a:spcPts val="300"/>
              </a:spcBef>
              <a:spcAft>
                <a:spcPts val="0"/>
              </a:spcAft>
              <a:buClr>
                <a:schemeClr val="accent4"/>
              </a:buClr>
              <a:buSzPct val="100000"/>
            </a:pPr>
            <a:endParaRPr lang="en-GB" sz="1100" dirty="0">
              <a:latin typeface="+mn-lt"/>
              <a:ea typeface="Arial"/>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7"/>
              </a:rPr>
              <a:t>Position paper on data sharing in the European Union </a:t>
            </a:r>
            <a:r>
              <a:rPr lang="en-GB" sz="1100" dirty="0">
                <a:latin typeface="+mn-lt"/>
                <a:ea typeface="Arial"/>
                <a:cs typeface="Arial"/>
                <a:sym typeface="Arial"/>
                <a:hlinkClick r:id="rId7"/>
              </a:rPr>
              <a:t>(European Patients Forum)</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solidFill>
                  <a:srgbClr val="000000"/>
                </a:solidFill>
                <a:latin typeface="+mn-lt"/>
                <a:ea typeface="Arial"/>
                <a:cs typeface="Arial"/>
                <a:sym typeface="Arial"/>
              </a:rPr>
              <a:t>Organisation input and response to the European Data Governance Act 2021</a:t>
            </a:r>
          </a:p>
          <a:p>
            <a:pPr marL="172800">
              <a:lnSpc>
                <a:spcPts val="500"/>
              </a:lnSpc>
              <a:spcBef>
                <a:spcPts val="300"/>
              </a:spcBef>
              <a:spcAft>
                <a:spcPts val="0"/>
              </a:spcAft>
              <a:buClr>
                <a:schemeClr val="accent4"/>
              </a:buClr>
              <a:buSzPct val="100000"/>
            </a:pPr>
            <a:endParaRPr lang="en-GB" sz="1050" dirty="0">
              <a:solidFill>
                <a:srgbClr val="000000"/>
              </a:solidFill>
              <a:latin typeface="+mn-lt"/>
              <a:ea typeface="Arial"/>
              <a:cs typeface="Arial"/>
              <a:sym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8"/>
              </a:rPr>
              <a:t>Position paper on the integration of self-management tools into routine care </a:t>
            </a:r>
          </a:p>
          <a:p>
            <a:pPr lvl="0">
              <a:spcBef>
                <a:spcPts val="300"/>
              </a:spcBef>
              <a:spcAft>
                <a:spcPts val="0"/>
              </a:spcAft>
              <a:buClr>
                <a:srgbClr val="FF5588"/>
              </a:buClr>
              <a:buSzPct val="100000"/>
            </a:pPr>
            <a:r>
              <a:rPr lang="en-GB" sz="1100" dirty="0">
                <a:latin typeface="+mn-lt"/>
                <a:ea typeface="Arial"/>
                <a:cs typeface="Arial"/>
                <a:sym typeface="Arial"/>
              </a:rPr>
              <a:t>     </a:t>
            </a:r>
            <a:r>
              <a:rPr lang="en-GB" sz="1100" dirty="0">
                <a:latin typeface="+mn-lt"/>
                <a:ea typeface="Arial"/>
                <a:cs typeface="Arial"/>
                <a:sym typeface="Arial"/>
                <a:hlinkClick r:id="rId8"/>
              </a:rPr>
              <a:t>(American Diabetes Association)</a:t>
            </a:r>
            <a:endParaRPr lang="en-GB" sz="1100" dirty="0">
              <a:latin typeface="+mn-lt"/>
              <a:ea typeface="Arial"/>
              <a:cs typeface="Arial"/>
              <a:sym typeface="Arial"/>
            </a:endParaRPr>
          </a:p>
          <a:p>
            <a:pPr marL="172800" lvl="0">
              <a:spcBef>
                <a:spcPts val="300"/>
              </a:spcBef>
              <a:spcAft>
                <a:spcPts val="0"/>
              </a:spcAft>
              <a:buClr>
                <a:srgbClr val="FF5588"/>
              </a:buClr>
              <a:buSzPct val="100000"/>
            </a:pPr>
            <a:r>
              <a:rPr lang="en-GB" sz="1050" dirty="0">
                <a:latin typeface="+mn-lt"/>
                <a:ea typeface="Arial"/>
                <a:cs typeface="Arial"/>
                <a:sym typeface="Arial"/>
              </a:rPr>
              <a:t>Organisation position paper published in </a:t>
            </a:r>
            <a:r>
              <a:rPr lang="en-GB" sz="1050" i="1" dirty="0">
                <a:latin typeface="+mn-lt"/>
                <a:ea typeface="Arial"/>
                <a:cs typeface="Arial"/>
                <a:sym typeface="Arial"/>
              </a:rPr>
              <a:t>Diabetes Care</a:t>
            </a:r>
            <a:r>
              <a:rPr lang="en-GB" sz="1050" dirty="0">
                <a:latin typeface="+mn-lt"/>
                <a:ea typeface="Arial"/>
                <a:cs typeface="Arial"/>
                <a:sym typeface="Arial"/>
              </a:rPr>
              <a:t> supporting provision of diabetes </a:t>
            </a:r>
            <a:r>
              <a:rPr lang="en-GB" sz="1050" dirty="0">
                <a:latin typeface="+mn-lt"/>
                <a:sym typeface="Arial"/>
              </a:rPr>
              <a:t>self-management</a:t>
            </a:r>
            <a:r>
              <a:rPr lang="en-GB" sz="1050" dirty="0">
                <a:latin typeface="+mn-lt"/>
                <a:ea typeface="Arial"/>
                <a:cs typeface="Arial"/>
                <a:sym typeface="Arial"/>
              </a:rPr>
              <a:t> interventions to help people living with diabetes to make decisions about, and navigate, their own care</a:t>
            </a:r>
          </a:p>
          <a:p>
            <a:pPr marL="172800">
              <a:spcBef>
                <a:spcPts val="0"/>
              </a:spcBef>
              <a:spcAft>
                <a:spcPts val="0"/>
              </a:spcAft>
              <a:buClr>
                <a:schemeClr val="accent4"/>
              </a:buClr>
              <a:buSzPct val="100000"/>
            </a:pPr>
            <a:endParaRPr lang="en-GB" sz="1100" dirty="0">
              <a:latin typeface="+mn-lt"/>
              <a:ea typeface="Arial"/>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543706" cy="1030538"/>
          </a:xfrm>
        </p:spPr>
        <p:txBody>
          <a:bodyPr/>
          <a:lstStyle/>
          <a:p>
            <a:r>
              <a:rPr lang="en-GB" sz="2300" dirty="0"/>
              <a:t>Standardising legal and ethical frameworks on digital health once perspectives of people affected by health conditions have been integrated</a:t>
            </a:r>
            <a:endParaRPr lang="en-GB" sz="23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Population at large</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cs typeface="Arial"/>
                <a:sym typeface="Arial"/>
              </a:rPr>
              <a:t>Develop position papers and awareness campaigns to advocate for integration of the </a:t>
            </a:r>
            <a:r>
              <a:rPr lang="en-GB" sz="1400" b="1" dirty="0">
                <a:solidFill>
                  <a:srgbClr val="000000"/>
                </a:solidFill>
                <a:latin typeface="+mn-lt"/>
                <a:cs typeface="Arial"/>
              </a:rPr>
              <a:t>perspectives of people affected by health conditions</a:t>
            </a:r>
            <a:r>
              <a:rPr lang="en-GB" sz="1400" b="1" dirty="0">
                <a:solidFill>
                  <a:srgbClr val="000000"/>
                </a:solidFill>
                <a:latin typeface="+mn-lt"/>
                <a:cs typeface="Arial"/>
                <a:sym typeface="Arial"/>
              </a:rPr>
              <a:t> into legal and ethical frameworks on digital health</a:t>
            </a: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4" name="TextBox 43">
            <a:hlinkClick r:id="rId9" action="ppaction://hlinksldjump"/>
            <a:extLst>
              <a:ext uri="{FF2B5EF4-FFF2-40B4-BE49-F238E27FC236}">
                <a16:creationId xmlns:a16="http://schemas.microsoft.com/office/drawing/2014/main" id="{309E42F9-E43B-4F73-A141-8257C44F0E5E}"/>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5" name="TextBox 44">
            <a:extLst>
              <a:ext uri="{FF2B5EF4-FFF2-40B4-BE49-F238E27FC236}">
                <a16:creationId xmlns:a16="http://schemas.microsoft.com/office/drawing/2014/main" id="{1491FD26-4500-483F-8174-F7E51256FE38}"/>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6" name="Straight Connector 45">
            <a:extLst>
              <a:ext uri="{FF2B5EF4-FFF2-40B4-BE49-F238E27FC236}">
                <a16:creationId xmlns:a16="http://schemas.microsoft.com/office/drawing/2014/main" id="{F7F3CE61-6E8F-4B96-9084-A4235AD04385}"/>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51" name="Rectangle 50">
            <a:hlinkClick r:id="rId10" action="ppaction://hlinksldjump"/>
            <a:extLst>
              <a:ext uri="{FF2B5EF4-FFF2-40B4-BE49-F238E27FC236}">
                <a16:creationId xmlns:a16="http://schemas.microsoft.com/office/drawing/2014/main" id="{4D44627A-1A0D-4719-B620-4996EF54B4A2}"/>
              </a:ext>
            </a:extLst>
          </p:cNvPr>
          <p:cNvSpPr/>
          <p:nvPr/>
        </p:nvSpPr>
        <p:spPr>
          <a:xfrm>
            <a:off x="143742"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2" name="Rectangle 51">
            <a:hlinkClick r:id="rId11" action="ppaction://hlinksldjump"/>
            <a:extLst>
              <a:ext uri="{FF2B5EF4-FFF2-40B4-BE49-F238E27FC236}">
                <a16:creationId xmlns:a16="http://schemas.microsoft.com/office/drawing/2014/main" id="{91725DEC-4E54-4F08-8CE0-F781D954571B}"/>
              </a:ext>
            </a:extLst>
          </p:cNvPr>
          <p:cNvSpPr/>
          <p:nvPr/>
        </p:nvSpPr>
        <p:spPr>
          <a:xfrm>
            <a:off x="157018" y="2294374"/>
            <a:ext cx="290746" cy="28280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6" name="Rectangle 55">
            <a:extLst>
              <a:ext uri="{FF2B5EF4-FFF2-40B4-BE49-F238E27FC236}">
                <a16:creationId xmlns:a16="http://schemas.microsoft.com/office/drawing/2014/main" id="{63096411-39D8-4DDD-A8E2-CA615F144262}"/>
              </a:ext>
            </a:extLst>
          </p:cNvPr>
          <p:cNvSpPr/>
          <p:nvPr/>
        </p:nvSpPr>
        <p:spPr>
          <a:xfrm>
            <a:off x="143742" y="3079973"/>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3</a:t>
            </a:r>
          </a:p>
        </p:txBody>
      </p:sp>
      <p:sp>
        <p:nvSpPr>
          <p:cNvPr id="40" name="TextBox 39">
            <a:extLst>
              <a:ext uri="{FF2B5EF4-FFF2-40B4-BE49-F238E27FC236}">
                <a16:creationId xmlns:a16="http://schemas.microsoft.com/office/drawing/2014/main" id="{F002CBF4-4915-46E2-8FE5-6B8D85E7C642}"/>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57" name="Picture 56">
            <a:hlinkClick r:id="rId12" action="ppaction://hlinksldjump"/>
            <a:extLst>
              <a:ext uri="{FF2B5EF4-FFF2-40B4-BE49-F238E27FC236}">
                <a16:creationId xmlns:a16="http://schemas.microsoft.com/office/drawing/2014/main" id="{8F5D0F9A-CBE5-4D29-9016-FB32C3E1C419}"/>
              </a:ext>
            </a:extLst>
          </p:cNvPr>
          <p:cNvPicPr>
            <a:picLocks noChangeAspect="1"/>
          </p:cNvPicPr>
          <p:nvPr/>
        </p:nvPicPr>
        <p:blipFill>
          <a:blip r:embed="rId13"/>
          <a:stretch>
            <a:fillRect/>
          </a:stretch>
        </p:blipFill>
        <p:spPr>
          <a:xfrm>
            <a:off x="11721894" y="6444186"/>
            <a:ext cx="310923" cy="317019"/>
          </a:xfrm>
          <a:prstGeom prst="rect">
            <a:avLst/>
          </a:prstGeom>
        </p:spPr>
      </p:pic>
      <p:grpSp>
        <p:nvGrpSpPr>
          <p:cNvPr id="58" name="Group 57">
            <a:extLst>
              <a:ext uri="{FF2B5EF4-FFF2-40B4-BE49-F238E27FC236}">
                <a16:creationId xmlns:a16="http://schemas.microsoft.com/office/drawing/2014/main" id="{4F490214-F1AA-4C67-80ED-E7B18BA8EE9E}"/>
              </a:ext>
            </a:extLst>
          </p:cNvPr>
          <p:cNvGrpSpPr/>
          <p:nvPr/>
        </p:nvGrpSpPr>
        <p:grpSpPr>
          <a:xfrm>
            <a:off x="11313026" y="6458695"/>
            <a:ext cx="288000" cy="288000"/>
            <a:chOff x="8612267" y="5218900"/>
            <a:chExt cx="288000" cy="288000"/>
          </a:xfrm>
        </p:grpSpPr>
        <p:sp>
          <p:nvSpPr>
            <p:cNvPr id="59" name="Oval 58">
              <a:hlinkClick r:id="rId14" action="ppaction://hlinksldjump"/>
              <a:extLst>
                <a:ext uri="{FF2B5EF4-FFF2-40B4-BE49-F238E27FC236}">
                  <a16:creationId xmlns:a16="http://schemas.microsoft.com/office/drawing/2014/main" id="{4A99194D-DB31-4BBB-942F-432B9BFDDC7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A3750CE8-7C29-486A-96BF-28F9B8681199}"/>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5" action="ppaction://hlinksldjump"/>
            <a:extLst>
              <a:ext uri="{FF2B5EF4-FFF2-40B4-BE49-F238E27FC236}">
                <a16:creationId xmlns:a16="http://schemas.microsoft.com/office/drawing/2014/main" id="{18DBAFA1-BF18-42FD-B636-35B3A4451382}"/>
              </a:ext>
            </a:extLst>
          </p:cNvPr>
          <p:cNvPicPr>
            <a:picLocks noChangeAspect="1"/>
          </p:cNvPicPr>
          <p:nvPr/>
        </p:nvPicPr>
        <p:blipFill>
          <a:blip r:embed="rId16"/>
          <a:stretch>
            <a:fillRect/>
          </a:stretch>
        </p:blipFill>
        <p:spPr>
          <a:xfrm>
            <a:off x="161553" y="450732"/>
            <a:ext cx="235996" cy="227091"/>
          </a:xfrm>
          <a:prstGeom prst="rect">
            <a:avLst/>
          </a:prstGeom>
        </p:spPr>
      </p:pic>
      <p:pic>
        <p:nvPicPr>
          <p:cNvPr id="35" name="Picture 34">
            <a:hlinkClick r:id="rId17" action="ppaction://hlinksldjump"/>
            <a:extLst>
              <a:ext uri="{FF2B5EF4-FFF2-40B4-BE49-F238E27FC236}">
                <a16:creationId xmlns:a16="http://schemas.microsoft.com/office/drawing/2014/main" id="{35F8C58B-873D-4CB1-990B-2C6CB027084E}"/>
              </a:ext>
            </a:extLst>
          </p:cNvPr>
          <p:cNvPicPr>
            <a:picLocks noChangeAspect="1"/>
          </p:cNvPicPr>
          <p:nvPr/>
        </p:nvPicPr>
        <p:blipFill>
          <a:blip r:embed="rId18"/>
          <a:stretch>
            <a:fillRect/>
          </a:stretch>
        </p:blipFill>
        <p:spPr>
          <a:xfrm>
            <a:off x="143742" y="1039387"/>
            <a:ext cx="271618" cy="365126"/>
          </a:xfrm>
          <a:prstGeom prst="rect">
            <a:avLst/>
          </a:prstGeom>
        </p:spPr>
      </p:pic>
      <p:sp>
        <p:nvSpPr>
          <p:cNvPr id="36" name="Oval 35">
            <a:extLst>
              <a:ext uri="{FF2B5EF4-FFF2-40B4-BE49-F238E27FC236}">
                <a16:creationId xmlns:a16="http://schemas.microsoft.com/office/drawing/2014/main" id="{A813A745-C0DE-4702-8B9E-3A73B5EC297D}"/>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19" action="ppaction://hlinksldjump"/>
            <a:extLst>
              <a:ext uri="{FF2B5EF4-FFF2-40B4-BE49-F238E27FC236}">
                <a16:creationId xmlns:a16="http://schemas.microsoft.com/office/drawing/2014/main" id="{16443D24-2341-4385-9658-41EE0E03EC1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6676" y="145807"/>
            <a:ext cx="195449" cy="195449"/>
          </a:xfrm>
          <a:prstGeom prst="rect">
            <a:avLst/>
          </a:prstGeom>
        </p:spPr>
      </p:pic>
      <p:pic>
        <p:nvPicPr>
          <p:cNvPr id="42" name="Picture 41">
            <a:hlinkClick r:id="rId22" action="ppaction://hlinksldjump"/>
            <a:extLst>
              <a:ext uri="{FF2B5EF4-FFF2-40B4-BE49-F238E27FC236}">
                <a16:creationId xmlns:a16="http://schemas.microsoft.com/office/drawing/2014/main" id="{B8A4377C-E12F-4B31-9384-729499F033FA}"/>
              </a:ext>
            </a:extLst>
          </p:cNvPr>
          <p:cNvPicPr>
            <a:picLocks noChangeAspect="1"/>
          </p:cNvPicPr>
          <p:nvPr/>
        </p:nvPicPr>
        <p:blipFill>
          <a:blip r:embed="rId23">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66" name="Group 65">
            <a:extLst>
              <a:ext uri="{FF2B5EF4-FFF2-40B4-BE49-F238E27FC236}">
                <a16:creationId xmlns:a16="http://schemas.microsoft.com/office/drawing/2014/main" id="{62F01660-2F1E-4D07-805E-890634F9AABC}"/>
              </a:ext>
            </a:extLst>
          </p:cNvPr>
          <p:cNvGrpSpPr/>
          <p:nvPr/>
        </p:nvGrpSpPr>
        <p:grpSpPr>
          <a:xfrm>
            <a:off x="68802" y="1676027"/>
            <a:ext cx="421497" cy="444843"/>
            <a:chOff x="2059379" y="2460345"/>
            <a:chExt cx="2009639" cy="2009639"/>
          </a:xfrm>
          <a:solidFill>
            <a:schemeClr val="bg1"/>
          </a:solidFill>
        </p:grpSpPr>
        <p:pic>
          <p:nvPicPr>
            <p:cNvPr id="67" name="Graphic 66" descr="Lightbulb and gear">
              <a:extLst>
                <a:ext uri="{FF2B5EF4-FFF2-40B4-BE49-F238E27FC236}">
                  <a16:creationId xmlns:a16="http://schemas.microsoft.com/office/drawing/2014/main" id="{2150CBC6-13C8-4767-9B16-A9D655368473}"/>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9703728">
              <a:off x="2059379" y="2460345"/>
              <a:ext cx="2009639" cy="2009639"/>
            </a:xfrm>
            <a:prstGeom prst="rect">
              <a:avLst/>
            </a:prstGeom>
          </p:spPr>
        </p:pic>
        <p:sp>
          <p:nvSpPr>
            <p:cNvPr id="68" name="Oval 67">
              <a:extLst>
                <a:ext uri="{FF2B5EF4-FFF2-40B4-BE49-F238E27FC236}">
                  <a16:creationId xmlns:a16="http://schemas.microsoft.com/office/drawing/2014/main" id="{25EC1C18-2799-415F-83B6-05031414C895}"/>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D632A67F-8C72-4B9F-810F-8EC9B93B3EBF}"/>
              </a:ext>
            </a:extLst>
          </p:cNvPr>
          <p:cNvGrpSpPr/>
          <p:nvPr/>
        </p:nvGrpSpPr>
        <p:grpSpPr>
          <a:xfrm>
            <a:off x="68802" y="1666413"/>
            <a:ext cx="421497" cy="444843"/>
            <a:chOff x="2059379" y="2460345"/>
            <a:chExt cx="2009639" cy="2009639"/>
          </a:xfrm>
          <a:solidFill>
            <a:schemeClr val="bg1"/>
          </a:solidFill>
        </p:grpSpPr>
        <p:pic>
          <p:nvPicPr>
            <p:cNvPr id="70" name="Graphic 69" descr="Lightbulb and gear">
              <a:extLst>
                <a:ext uri="{FF2B5EF4-FFF2-40B4-BE49-F238E27FC236}">
                  <a16:creationId xmlns:a16="http://schemas.microsoft.com/office/drawing/2014/main" id="{787FA6C0-8EDD-45CD-B71A-4C6971204DFD}"/>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9703728">
              <a:off x="2059379" y="2460345"/>
              <a:ext cx="2009639" cy="2009639"/>
            </a:xfrm>
            <a:prstGeom prst="rect">
              <a:avLst/>
            </a:prstGeom>
          </p:spPr>
        </p:pic>
        <p:sp>
          <p:nvSpPr>
            <p:cNvPr id="71" name="Oval 70">
              <a:extLst>
                <a:ext uri="{FF2B5EF4-FFF2-40B4-BE49-F238E27FC236}">
                  <a16:creationId xmlns:a16="http://schemas.microsoft.com/office/drawing/2014/main" id="{5EB218AA-E4A5-450C-B1DB-67123193730C}"/>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6" name="Picture 75" descr="Icon&#10;&#10;Description automatically generated">
            <a:extLst>
              <a:ext uri="{FF2B5EF4-FFF2-40B4-BE49-F238E27FC236}">
                <a16:creationId xmlns:a16="http://schemas.microsoft.com/office/drawing/2014/main" id="{3C2557C4-14AF-4175-8D9A-B8653B14F2D0}"/>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40317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4186FECE-38D4-4453-9826-2E95B468EDBC}"/>
              </a:ext>
            </a:extLst>
          </p:cNvPr>
          <p:cNvGrpSpPr/>
          <p:nvPr/>
        </p:nvGrpSpPr>
        <p:grpSpPr>
          <a:xfrm>
            <a:off x="517617" y="438336"/>
            <a:ext cx="3308783" cy="1039491"/>
            <a:chOff x="7668282" y="3094409"/>
            <a:chExt cx="3308783" cy="1039491"/>
          </a:xfrm>
        </p:grpSpPr>
        <p:pic>
          <p:nvPicPr>
            <p:cNvPr id="61" name="Picture 60">
              <a:extLst>
                <a:ext uri="{FF2B5EF4-FFF2-40B4-BE49-F238E27FC236}">
                  <a16:creationId xmlns:a16="http://schemas.microsoft.com/office/drawing/2014/main" id="{82C59697-4D7B-4D41-B0EF-1B818F38BABE}"/>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3" name="Rectangle 62">
              <a:extLst>
                <a:ext uri="{FF2B5EF4-FFF2-40B4-BE49-F238E27FC236}">
                  <a16:creationId xmlns:a16="http://schemas.microsoft.com/office/drawing/2014/main" id="{BB2A0B50-553E-41FB-BB64-901A12F53DE3}"/>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3" name="Google Shape;442;p34">
            <a:extLst>
              <a:ext uri="{FF2B5EF4-FFF2-40B4-BE49-F238E27FC236}">
                <a16:creationId xmlns:a16="http://schemas.microsoft.com/office/drawing/2014/main" id="{E7038C52-F75D-4998-B6C0-5956EF02D581}"/>
              </a:ext>
            </a:extLst>
          </p:cNvPr>
          <p:cNvSpPr/>
          <p:nvPr/>
        </p:nvSpPr>
        <p:spPr>
          <a:xfrm>
            <a:off x="0" y="1687055"/>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4019049"/>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How to conduct health research now and in the future to acquire input on digital health from people affected by health conditions</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How-to guide </a:t>
            </a:r>
            <a:r>
              <a:rPr lang="en-GB" sz="1100" dirty="0">
                <a:latin typeface="+mn-lt"/>
                <a:ea typeface="Arial"/>
                <a:cs typeface="Arial"/>
                <a:sym typeface="Arial"/>
                <a:hlinkClick r:id="rId3"/>
              </a:rPr>
              <a:t>(Survey Monkey)</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rPr>
              <a:t>Advice on conducting and getting the best participation in medical surveys</a:t>
            </a:r>
          </a:p>
          <a:p>
            <a:pPr marL="172800" lvl="0">
              <a:lnSpc>
                <a:spcPts val="500"/>
              </a:lnSpc>
              <a:spcBef>
                <a:spcPts val="300"/>
              </a:spcBef>
              <a:spcAft>
                <a:spcPts val="0"/>
              </a:spcAft>
              <a:buClr>
                <a:schemeClr val="accent4"/>
              </a:buClr>
              <a:buSzPct val="100000"/>
            </a:pPr>
            <a:endParaRPr lang="en-GB" sz="1050" dirty="0">
              <a:latin typeface="+mn-lt"/>
              <a:cs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4"/>
              </a:rPr>
              <a:t>Review paper </a:t>
            </a:r>
            <a:r>
              <a:rPr lang="en-GB" sz="1100" dirty="0">
                <a:latin typeface="+mn-lt"/>
                <a:ea typeface="Arial"/>
                <a:cs typeface="Arial"/>
                <a:sym typeface="Arial"/>
                <a:hlinkClick r:id="rId4"/>
              </a:rPr>
              <a:t>(BioMed Central)</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Paper discussing how linking social media to electronic health records might allow better systematic collection of the views of people affected by health conditions as part of health services research</a:t>
            </a:r>
          </a:p>
          <a:p>
            <a:pPr marL="172800">
              <a:spcBef>
                <a:spcPts val="300"/>
              </a:spcBef>
              <a:spcAft>
                <a:spcPts val="0"/>
              </a:spcAft>
              <a:buClr>
                <a:schemeClr val="accent4"/>
              </a:buClr>
              <a:buSzPct val="100000"/>
            </a:pPr>
            <a:endParaRPr lang="en-GB" sz="1050" dirty="0">
              <a:latin typeface="+mn-lt"/>
              <a:cs typeface="Arial"/>
              <a:sym typeface="Arial"/>
            </a:endParaRPr>
          </a:p>
          <a:p>
            <a:pPr marL="0" marR="0" lvl="0" indent="0" algn="l" defTabSz="914400" rtl="0" eaLnBrk="0" fontAlgn="base" latinLnBrk="0" hangingPunct="0">
              <a:lnSpc>
                <a:spcPct val="100000"/>
              </a:lnSpc>
              <a:spcBef>
                <a:spcPts val="0"/>
              </a:spcBef>
              <a:spcAft>
                <a:spcPts val="600"/>
              </a:spcAft>
              <a:buClr>
                <a:srgbClr val="000000"/>
              </a:buClr>
              <a:buSzPts val="1100"/>
              <a:buFontTx/>
              <a:buNone/>
              <a:tabLst/>
              <a:defRPr/>
            </a:pPr>
            <a:r>
              <a:rPr kumimoji="0" lang="en-GB" sz="1200" b="1" i="0" u="none" strike="noStrike" kern="1200" cap="none" spc="0" normalizeH="0" baseline="0" noProof="0" dirty="0">
                <a:ln>
                  <a:noFill/>
                </a:ln>
                <a:effectLst/>
                <a:uLnTx/>
                <a:uFillTx/>
                <a:latin typeface="Arial" panose="020B0604020202020204"/>
                <a:ea typeface="Arial"/>
                <a:cs typeface="Arial"/>
                <a:sym typeface="Arial"/>
              </a:rPr>
              <a:t>How to set up virtual wards</a:t>
            </a:r>
          </a:p>
          <a:p>
            <a:pPr marL="171450" marR="0" lvl="0" indent="-171450" algn="l" defTabSz="914400" rtl="0" eaLnBrk="0" fontAlgn="base" latinLnBrk="0" hangingPunct="0">
              <a:lnSpc>
                <a:spcPct val="100000"/>
              </a:lnSpc>
              <a:spcBef>
                <a:spcPts val="300"/>
              </a:spcBef>
              <a:spcAft>
                <a:spcPts val="0"/>
              </a:spcAft>
              <a:buClr>
                <a:srgbClr val="FF8FB2"/>
              </a:buClr>
              <a:buSzPct val="1000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5"/>
              </a:rPr>
              <a:t>Bringing hospital care home: Virtual Wards and Hospital at Home for older people </a:t>
            </a: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5"/>
              </a:rPr>
              <a:t>(British Geriatrics Society)</a:t>
            </a: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72800" marR="0" lvl="0" indent="0" algn="l" defTabSz="914400" rtl="0" eaLnBrk="0" fontAlgn="base" latinLnBrk="0" hangingPunct="0">
              <a:lnSpc>
                <a:spcPct val="100000"/>
              </a:lnSpc>
              <a:spcBef>
                <a:spcPts val="300"/>
              </a:spcBef>
              <a:spcAft>
                <a:spcPts val="0"/>
              </a:spcAft>
              <a:buClr>
                <a:srgbClr val="FFC72C"/>
              </a:buClr>
              <a:buSzPct val="100000"/>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rPr>
              <a:t>A summary of the UK status of face-to-face Virtual Wards providing best practice advice on how to set up these services.</a:t>
            </a:r>
          </a:p>
          <a:p>
            <a:pPr marL="172800" marR="0" lvl="0" indent="0" algn="l" defTabSz="914400" rtl="0" eaLnBrk="0" fontAlgn="base" latinLnBrk="0" hangingPunct="0">
              <a:lnSpc>
                <a:spcPct val="100000"/>
              </a:lnSpc>
              <a:spcBef>
                <a:spcPts val="300"/>
              </a:spcBef>
              <a:spcAft>
                <a:spcPts val="0"/>
              </a:spcAft>
              <a:buClr>
                <a:srgbClr val="FFC72C"/>
              </a:buClr>
              <a:buSzPct val="100000"/>
              <a:buFontTx/>
              <a:buNone/>
              <a:tabLst/>
              <a:defRPr/>
            </a:pPr>
            <a:endParaRPr lang="en-GB" sz="1050" dirty="0">
              <a:latin typeface="Arial" panose="020B0604020202020204"/>
              <a:cs typeface="Arial"/>
            </a:endParaRPr>
          </a:p>
          <a:p>
            <a:pPr marL="0" marR="0" lvl="0" indent="0" algn="l" defTabSz="914400" rtl="0" eaLnBrk="0" fontAlgn="base" latinLnBrk="0" hangingPunct="0">
              <a:lnSpc>
                <a:spcPct val="100000"/>
              </a:lnSpc>
              <a:spcBef>
                <a:spcPts val="0"/>
              </a:spcBef>
              <a:spcAft>
                <a:spcPts val="600"/>
              </a:spcAft>
              <a:buClr>
                <a:srgbClr val="000000"/>
              </a:buClr>
              <a:buSzPts val="1100"/>
              <a:buFontTx/>
              <a:buNone/>
              <a:tabLst/>
              <a:defRPr/>
            </a:pPr>
            <a:r>
              <a:rPr kumimoji="0" lang="en-GB" sz="1200" b="1" i="0" u="none" strike="noStrike" kern="1200" cap="none" spc="0" normalizeH="0" baseline="0" noProof="0" dirty="0">
                <a:ln>
                  <a:noFill/>
                </a:ln>
                <a:effectLst/>
                <a:uLnTx/>
                <a:uFillTx/>
                <a:latin typeface="Arial" panose="020B0604020202020204"/>
                <a:ea typeface="Arial"/>
                <a:cs typeface="Arial"/>
                <a:sym typeface="Arial"/>
              </a:rPr>
              <a:t>A patient-centric approach to developing digital interventions</a:t>
            </a:r>
          </a:p>
          <a:p>
            <a:pPr marL="171450" marR="0" lvl="0" indent="-171450" algn="l" defTabSz="914400" rtl="0" eaLnBrk="0" fontAlgn="base" latinLnBrk="0" hangingPunct="0">
              <a:lnSpc>
                <a:spcPct val="100000"/>
              </a:lnSpc>
              <a:spcBef>
                <a:spcPts val="300"/>
              </a:spcBef>
              <a:spcAft>
                <a:spcPts val="0"/>
              </a:spcAft>
              <a:buClr>
                <a:srgbClr val="FF8FB2"/>
              </a:buClr>
              <a:buSzPct val="100000"/>
              <a:buFont typeface="Arial" panose="020B0604020202020204" pitchFamily="34" charset="0"/>
              <a:buChar char="•"/>
              <a:tabLst/>
              <a:defRPr/>
            </a:pPr>
            <a:r>
              <a:rPr kumimoji="0" lang="en-GB" sz="1100" b="1" i="0" u="none" strike="noStrike" kern="1200" cap="none" spc="0" normalizeH="0" baseline="0" noProof="0" dirty="0" err="1">
                <a:ln>
                  <a:noFill/>
                </a:ln>
                <a:solidFill>
                  <a:srgbClr val="000000"/>
                </a:solidFill>
                <a:effectLst/>
                <a:uLnTx/>
                <a:uFillTx/>
                <a:latin typeface="Arial" panose="020B0604020202020204"/>
                <a:ea typeface="Arial"/>
                <a:cs typeface="Arial"/>
                <a:sym typeface="Arial"/>
                <a:hlinkClick r:id="rId6"/>
              </a:rPr>
              <a:t>Jorunal</a:t>
            </a:r>
            <a:r>
              <a:rPr kumimoji="0" lang="en-GB" sz="11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 paper - Reimagining digital healthcare with a patient-centric approach: The role of user experience (</a:t>
            </a:r>
            <a:r>
              <a:rPr kumimoji="0" lang="en-GB" sz="1100" b="1" i="0" u="none" strike="noStrike" kern="1200" cap="none" spc="0" normalizeH="0" baseline="0" noProof="0" dirty="0" err="1">
                <a:ln>
                  <a:noFill/>
                </a:ln>
                <a:solidFill>
                  <a:srgbClr val="000000"/>
                </a:solidFill>
                <a:effectLst/>
                <a:uLnTx/>
                <a:uFillTx/>
                <a:latin typeface="Arial" panose="020B0604020202020204"/>
                <a:ea typeface="Arial"/>
                <a:cs typeface="Arial"/>
                <a:sym typeface="Arial"/>
                <a:hlinkClick r:id="rId6"/>
              </a:rPr>
              <a:t>UX</a:t>
            </a:r>
            <a:r>
              <a:rPr kumimoji="0" lang="en-GB" sz="11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 research </a:t>
            </a: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(Frontiers in Digital Health)</a:t>
            </a: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72800" marR="0" lvl="0" indent="0" algn="l" defTabSz="914400" rtl="0" eaLnBrk="0" fontAlgn="base" latinLnBrk="0" hangingPunct="0">
              <a:lnSpc>
                <a:spcPct val="100000"/>
              </a:lnSpc>
              <a:spcBef>
                <a:spcPts val="300"/>
              </a:spcBef>
              <a:spcAft>
                <a:spcPts val="0"/>
              </a:spcAft>
              <a:buClr>
                <a:srgbClr val="FFC72C"/>
              </a:buClr>
              <a:buSzPct val="100000"/>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rPr>
              <a:t>This article explores embracing the tenets of user experience (</a:t>
            </a:r>
            <a:r>
              <a:rPr kumimoji="0" lang="en-GB" sz="1050" b="0" i="0" u="none" strike="noStrike" kern="1200" cap="none" spc="0" normalizeH="0" baseline="0" noProof="0" dirty="0" err="1">
                <a:ln>
                  <a:noFill/>
                </a:ln>
                <a:solidFill>
                  <a:srgbClr val="000000"/>
                </a:solidFill>
                <a:effectLst/>
                <a:uLnTx/>
                <a:uFillTx/>
                <a:latin typeface="Arial" panose="020B0604020202020204"/>
                <a:ea typeface="+mn-ea"/>
                <a:cs typeface="Arial"/>
              </a:rPr>
              <a:t>UX</a:t>
            </a: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rPr>
              <a:t>) in the development of digital health interventions, inviting patients to provide active input rather than being passive recipients of services</a:t>
            </a: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375000" cy="1030538"/>
          </a:xfrm>
        </p:spPr>
        <p:txBody>
          <a:bodyPr/>
          <a:lstStyle/>
          <a:p>
            <a:r>
              <a:rPr lang="en-GB" sz="2100" dirty="0">
                <a:latin typeface="+mn-lt"/>
              </a:rPr>
              <a:t>Assimilating </a:t>
            </a:r>
            <a:r>
              <a:rPr lang="en-GB" sz="2100" dirty="0"/>
              <a:t>preferences of people affected by health conditions </a:t>
            </a:r>
            <a:r>
              <a:rPr lang="en-GB" sz="2100" dirty="0">
                <a:latin typeface="+mn-lt"/>
              </a:rPr>
              <a:t>into design and definition </a:t>
            </a:r>
            <a:r>
              <a:rPr lang="en-GB" sz="2100" dirty="0"/>
              <a:t>of electronic health records, real world data and artificial intelligence</a:t>
            </a:r>
            <a:endParaRPr lang="en-GB" sz="2100" dirty="0">
              <a:latin typeface="+mn-lt"/>
            </a:endParaRPr>
          </a:p>
        </p:txBody>
      </p:sp>
      <p:sp>
        <p:nvSpPr>
          <p:cNvPr id="20" name="TextBox 19">
            <a:hlinkClick r:id="rId7"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practitioners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heath conditions</a:t>
            </a:r>
          </a:p>
        </p:txBody>
      </p:sp>
      <p:sp>
        <p:nvSpPr>
          <p:cNvPr id="51" name="Rectangle 50">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8"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cs typeface="Arial"/>
                <a:sym typeface="Arial"/>
              </a:rPr>
              <a:t>Provide input on preferences and requirements of people affected by health conditions regarding:</a:t>
            </a:r>
            <a:endParaRPr lang="en-GB" sz="1400" b="1" dirty="0">
              <a:solidFill>
                <a:srgbClr val="000000"/>
              </a:solidFill>
              <a:latin typeface="+mn-lt"/>
              <a:cs typeface="Arial"/>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Access, use, amendment of electronic health records</a:t>
            </a:r>
            <a:endParaRPr lang="en-GB" sz="1400" b="1" dirty="0">
              <a:latin typeface="+mn-lt"/>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Real world data access, sharing and interoperability </a:t>
            </a:r>
            <a:endParaRPr lang="en-GB" sz="1400" b="1" dirty="0">
              <a:latin typeface="+mn-lt"/>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Artificial intelligence application</a:t>
            </a:r>
            <a:endParaRPr lang="en-GB" sz="1400" b="1" dirty="0">
              <a:latin typeface="+mn-lt"/>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36" name="TextBox 35">
            <a:extLst>
              <a:ext uri="{FF2B5EF4-FFF2-40B4-BE49-F238E27FC236}">
                <a16:creationId xmlns:a16="http://schemas.microsoft.com/office/drawing/2014/main" id="{6B751846-6D1B-46F7-AAA8-043234C89B8B}"/>
              </a:ext>
            </a:extLst>
          </p:cNvPr>
          <p:cNvSpPr txBox="1"/>
          <p:nvPr/>
        </p:nvSpPr>
        <p:spPr>
          <a:xfrm>
            <a:off x="9732223" y="6405277"/>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44" name="Picture 43">
            <a:hlinkClick r:id="rId9" action="ppaction://hlinksldjump"/>
            <a:extLst>
              <a:ext uri="{FF2B5EF4-FFF2-40B4-BE49-F238E27FC236}">
                <a16:creationId xmlns:a16="http://schemas.microsoft.com/office/drawing/2014/main" id="{1737D748-382A-4328-9BBC-D0EE391DFC81}"/>
              </a:ext>
            </a:extLst>
          </p:cNvPr>
          <p:cNvPicPr>
            <a:picLocks noChangeAspect="1"/>
          </p:cNvPicPr>
          <p:nvPr/>
        </p:nvPicPr>
        <p:blipFill>
          <a:blip r:embed="rId10"/>
          <a:stretch>
            <a:fillRect/>
          </a:stretch>
        </p:blipFill>
        <p:spPr>
          <a:xfrm>
            <a:off x="11721894" y="6444186"/>
            <a:ext cx="310923" cy="317019"/>
          </a:xfrm>
          <a:prstGeom prst="rect">
            <a:avLst/>
          </a:prstGeom>
        </p:spPr>
      </p:pic>
      <p:grpSp>
        <p:nvGrpSpPr>
          <p:cNvPr id="45" name="Group 44">
            <a:extLst>
              <a:ext uri="{FF2B5EF4-FFF2-40B4-BE49-F238E27FC236}">
                <a16:creationId xmlns:a16="http://schemas.microsoft.com/office/drawing/2014/main" id="{05DBA9C0-05FF-4A9A-B6AC-E966C124E792}"/>
              </a:ext>
            </a:extLst>
          </p:cNvPr>
          <p:cNvGrpSpPr/>
          <p:nvPr/>
        </p:nvGrpSpPr>
        <p:grpSpPr>
          <a:xfrm>
            <a:off x="11313026" y="6458695"/>
            <a:ext cx="288000" cy="288000"/>
            <a:chOff x="8612267" y="5218900"/>
            <a:chExt cx="288000" cy="288000"/>
          </a:xfrm>
        </p:grpSpPr>
        <p:sp>
          <p:nvSpPr>
            <p:cNvPr id="46" name="Oval 45">
              <a:hlinkClick r:id="rId11" action="ppaction://hlinksldjump"/>
              <a:extLst>
                <a:ext uri="{FF2B5EF4-FFF2-40B4-BE49-F238E27FC236}">
                  <a16:creationId xmlns:a16="http://schemas.microsoft.com/office/drawing/2014/main" id="{DBE74DB7-2123-4D11-9417-1C61233606AE}"/>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7BB59FBB-9CC8-418A-9069-F2D8AA28B96C}"/>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a:hlinkClick r:id="rId12" action="ppaction://hlinksldjump"/>
            <a:extLst>
              <a:ext uri="{FF2B5EF4-FFF2-40B4-BE49-F238E27FC236}">
                <a16:creationId xmlns:a16="http://schemas.microsoft.com/office/drawing/2014/main" id="{B8E5C6D8-24BD-4DA1-BF1F-8D7B2827ADFC}"/>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4" name="Picture 33">
            <a:hlinkClick r:id="rId14" action="ppaction://hlinksldjump"/>
            <a:extLst>
              <a:ext uri="{FF2B5EF4-FFF2-40B4-BE49-F238E27FC236}">
                <a16:creationId xmlns:a16="http://schemas.microsoft.com/office/drawing/2014/main" id="{9EB38474-AEA1-4565-B528-7096680FBB77}"/>
              </a:ext>
            </a:extLst>
          </p:cNvPr>
          <p:cNvPicPr>
            <a:picLocks noChangeAspect="1"/>
          </p:cNvPicPr>
          <p:nvPr/>
        </p:nvPicPr>
        <p:blipFill>
          <a:blip r:embed="rId15"/>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E53056E3-1223-4490-85A2-AB9680B4B049}"/>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raphic 39" descr="Home">
            <a:hlinkClick r:id="rId16" action="ppaction://hlinksldjump"/>
            <a:extLst>
              <a:ext uri="{FF2B5EF4-FFF2-40B4-BE49-F238E27FC236}">
                <a16:creationId xmlns:a16="http://schemas.microsoft.com/office/drawing/2014/main" id="{10EABE91-1530-49E4-A51A-65CC3DED47F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1" name="Picture 40">
            <a:hlinkClick r:id="rId19" action="ppaction://hlinksldjump"/>
            <a:extLst>
              <a:ext uri="{FF2B5EF4-FFF2-40B4-BE49-F238E27FC236}">
                <a16:creationId xmlns:a16="http://schemas.microsoft.com/office/drawing/2014/main" id="{2743F47B-038A-45AB-A14B-9D8207C8B6C7}"/>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4" name="Group 53">
            <a:extLst>
              <a:ext uri="{FF2B5EF4-FFF2-40B4-BE49-F238E27FC236}">
                <a16:creationId xmlns:a16="http://schemas.microsoft.com/office/drawing/2014/main" id="{CC1F7D27-4E00-4CDD-92AF-89D3F35F3A6D}"/>
              </a:ext>
            </a:extLst>
          </p:cNvPr>
          <p:cNvGrpSpPr/>
          <p:nvPr/>
        </p:nvGrpSpPr>
        <p:grpSpPr>
          <a:xfrm>
            <a:off x="68802" y="1675630"/>
            <a:ext cx="421497" cy="444843"/>
            <a:chOff x="2059379" y="2460345"/>
            <a:chExt cx="2009639" cy="2009639"/>
          </a:xfrm>
          <a:solidFill>
            <a:schemeClr val="bg1"/>
          </a:solidFill>
        </p:grpSpPr>
        <p:pic>
          <p:nvPicPr>
            <p:cNvPr id="55" name="Graphic 54" descr="Lightbulb and gear">
              <a:extLst>
                <a:ext uri="{FF2B5EF4-FFF2-40B4-BE49-F238E27FC236}">
                  <a16:creationId xmlns:a16="http://schemas.microsoft.com/office/drawing/2014/main" id="{9051F558-4BC7-42CC-BD1F-17EBD930B531}"/>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6" name="Oval 55">
              <a:extLst>
                <a:ext uri="{FF2B5EF4-FFF2-40B4-BE49-F238E27FC236}">
                  <a16:creationId xmlns:a16="http://schemas.microsoft.com/office/drawing/2014/main" id="{6056D741-5C68-405D-8E0B-E2FD39ACDF00}"/>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CFF6A539-E32A-4249-AF91-0780C1A7BD65}"/>
              </a:ext>
            </a:extLst>
          </p:cNvPr>
          <p:cNvGrpSpPr/>
          <p:nvPr/>
        </p:nvGrpSpPr>
        <p:grpSpPr>
          <a:xfrm>
            <a:off x="68802" y="1666016"/>
            <a:ext cx="421497" cy="444843"/>
            <a:chOff x="2059379" y="2460345"/>
            <a:chExt cx="2009639" cy="2009639"/>
          </a:xfrm>
          <a:solidFill>
            <a:schemeClr val="bg1"/>
          </a:solidFill>
        </p:grpSpPr>
        <p:pic>
          <p:nvPicPr>
            <p:cNvPr id="58" name="Graphic 57" descr="Lightbulb and gear">
              <a:extLst>
                <a:ext uri="{FF2B5EF4-FFF2-40B4-BE49-F238E27FC236}">
                  <a16:creationId xmlns:a16="http://schemas.microsoft.com/office/drawing/2014/main" id="{18335B1C-D39D-42D3-ACEB-E7A837DB5A4D}"/>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703728">
              <a:off x="2059379" y="2460345"/>
              <a:ext cx="2009639" cy="2009639"/>
            </a:xfrm>
            <a:prstGeom prst="rect">
              <a:avLst/>
            </a:prstGeom>
          </p:spPr>
        </p:pic>
        <p:sp>
          <p:nvSpPr>
            <p:cNvPr id="59" name="Oval 58">
              <a:extLst>
                <a:ext uri="{FF2B5EF4-FFF2-40B4-BE49-F238E27FC236}">
                  <a16:creationId xmlns:a16="http://schemas.microsoft.com/office/drawing/2014/main" id="{3B329AE5-5C2E-45C7-BA10-25B2E921C16C}"/>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4" name="Picture 63" descr="Icon&#10;&#10;Description automatically generated">
            <a:extLst>
              <a:ext uri="{FF2B5EF4-FFF2-40B4-BE49-F238E27FC236}">
                <a16:creationId xmlns:a16="http://schemas.microsoft.com/office/drawing/2014/main" id="{30A5C4DE-2B1D-4F9E-85FF-B53B91C5C916}"/>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
        <p:nvSpPr>
          <p:cNvPr id="37" name="Oval 36">
            <a:extLst>
              <a:ext uri="{FF2B5EF4-FFF2-40B4-BE49-F238E27FC236}">
                <a16:creationId xmlns:a16="http://schemas.microsoft.com/office/drawing/2014/main" id="{C72EB8E7-9856-459E-9BF5-20826FE60A8C}"/>
              </a:ext>
            </a:extLst>
          </p:cNvPr>
          <p:cNvSpPr/>
          <p:nvPr/>
        </p:nvSpPr>
        <p:spPr>
          <a:xfrm>
            <a:off x="4334177" y="4197408"/>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7A06EC51-E0F9-4BA2-AE2D-A2391D3D420C}"/>
              </a:ext>
            </a:extLst>
          </p:cNvPr>
          <p:cNvSpPr/>
          <p:nvPr/>
        </p:nvSpPr>
        <p:spPr>
          <a:xfrm>
            <a:off x="4354564" y="5458761"/>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53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B496F3CE-5E47-4D56-A69E-7CDA0957CEC9}"/>
              </a:ext>
            </a:extLst>
          </p:cNvPr>
          <p:cNvGrpSpPr/>
          <p:nvPr/>
        </p:nvGrpSpPr>
        <p:grpSpPr>
          <a:xfrm>
            <a:off x="517617" y="438336"/>
            <a:ext cx="3308783" cy="1039491"/>
            <a:chOff x="7668282" y="3094409"/>
            <a:chExt cx="3308783" cy="1039491"/>
          </a:xfrm>
        </p:grpSpPr>
        <p:pic>
          <p:nvPicPr>
            <p:cNvPr id="64" name="Picture 63">
              <a:extLst>
                <a:ext uri="{FF2B5EF4-FFF2-40B4-BE49-F238E27FC236}">
                  <a16:creationId xmlns:a16="http://schemas.microsoft.com/office/drawing/2014/main" id="{02F710C6-8B47-42BB-91C4-31C49EC65B49}"/>
                </a:ext>
              </a:extLst>
            </p:cNvPr>
            <p:cNvPicPr>
              <a:picLocks noChangeAspect="1"/>
            </p:cNvPicPr>
            <p:nvPr/>
          </p:nvPicPr>
          <p:blipFill>
            <a:blip r:embed="rId3"/>
            <a:stretch>
              <a:fillRect/>
            </a:stretch>
          </p:blipFill>
          <p:spPr>
            <a:xfrm>
              <a:off x="7668282" y="3094409"/>
              <a:ext cx="3164697" cy="1039491"/>
            </a:xfrm>
            <a:prstGeom prst="rect">
              <a:avLst/>
            </a:prstGeom>
          </p:spPr>
        </p:pic>
        <p:sp>
          <p:nvSpPr>
            <p:cNvPr id="66" name="Rectangle 65">
              <a:extLst>
                <a:ext uri="{FF2B5EF4-FFF2-40B4-BE49-F238E27FC236}">
                  <a16:creationId xmlns:a16="http://schemas.microsoft.com/office/drawing/2014/main" id="{838FD1AA-6ED0-4276-A786-0777CBCA82BC}"/>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6" name="Google Shape;442;p34">
            <a:extLst>
              <a:ext uri="{FF2B5EF4-FFF2-40B4-BE49-F238E27FC236}">
                <a16:creationId xmlns:a16="http://schemas.microsoft.com/office/drawing/2014/main" id="{A2813F9E-ADE5-42EA-9A2D-D09EE6C90317}"/>
              </a:ext>
            </a:extLst>
          </p:cNvPr>
          <p:cNvSpPr/>
          <p:nvPr/>
        </p:nvSpPr>
        <p:spPr>
          <a:xfrm>
            <a:off x="0" y="168030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44169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how to consult with the community on policy issues relating to digital health</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Consultation </a:t>
            </a:r>
            <a:r>
              <a:rPr lang="en-GB" sz="1100" dirty="0">
                <a:latin typeface="+mn-lt"/>
                <a:ea typeface="Arial"/>
                <a:cs typeface="Arial"/>
                <a:sym typeface="Arial"/>
                <a:hlinkClick r:id="rId4"/>
              </a:rPr>
              <a:t>(European Patients Forum)</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Coordinated response to the European Commission’s 2020 digital strategy, by the organisation on behalf of members</a:t>
            </a:r>
          </a:p>
          <a:p>
            <a:pPr marL="172800" lvl="0">
              <a:lnSpc>
                <a:spcPts val="500"/>
              </a:lnSpc>
              <a:spcBef>
                <a:spcPts val="300"/>
              </a:spcBef>
              <a:spcAft>
                <a:spcPts val="0"/>
              </a:spcAft>
              <a:buClr>
                <a:schemeClr val="accent4"/>
              </a:buClr>
              <a:buSzPct val="100000"/>
            </a:pPr>
            <a:endParaRPr lang="en-GB" sz="1050" dirty="0">
              <a:latin typeface="+mn-lt"/>
              <a:ea typeface="Arial"/>
              <a:cs typeface="Arial"/>
              <a:sym typeface="Arial"/>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cs typeface="Arial"/>
                <a:sym typeface="Arial"/>
                <a:hlinkClick r:id="rId5">
                  <a:extLst>
                    <a:ext uri="{A12FA001-AC4F-418D-AE19-62706E023703}">
                      <ahyp:hlinkClr xmlns:ahyp="http://schemas.microsoft.com/office/drawing/2018/hyperlinkcolor" val="tx"/>
                    </a:ext>
                  </a:extLst>
                </a:hlinkClick>
              </a:rPr>
              <a:t>Research</a:t>
            </a:r>
            <a:r>
              <a:rPr lang="en-GB" sz="1100" b="1" dirty="0">
                <a:latin typeface="+mn-lt"/>
                <a:ea typeface="Arial"/>
                <a:cs typeface="Arial"/>
                <a:sym typeface="Arial"/>
                <a:hlinkClick r:id="rId5"/>
              </a:rPr>
              <a:t> </a:t>
            </a:r>
            <a:r>
              <a:rPr lang="en-GB" sz="1100" dirty="0">
                <a:latin typeface="+mn-lt"/>
                <a:ea typeface="Arial"/>
                <a:cs typeface="Arial"/>
                <a:sym typeface="Arial"/>
                <a:hlinkClick r:id="rId5"/>
              </a:rPr>
              <a:t>(European Patients Forum)</a:t>
            </a:r>
            <a:endParaRPr lang="en-GB" sz="1100" dirty="0">
              <a:latin typeface="+mn-lt"/>
              <a:ea typeface="Arial"/>
              <a:cs typeface="Arial"/>
              <a:sym typeface="Arial"/>
            </a:endParaRPr>
          </a:p>
          <a:p>
            <a:pPr lvl="0">
              <a:spcBef>
                <a:spcPts val="300"/>
              </a:spcBef>
              <a:spcAft>
                <a:spcPts val="0"/>
              </a:spcAft>
              <a:buClr>
                <a:srgbClr val="FF5588"/>
              </a:buClr>
              <a:buSzPct val="100000"/>
            </a:pPr>
            <a:r>
              <a:rPr lang="en-GB" sz="1050" dirty="0">
                <a:latin typeface="+mn-lt"/>
                <a:cs typeface="Arial"/>
              </a:rPr>
              <a:t>     Survey gathering perspectives of </a:t>
            </a:r>
            <a:r>
              <a:rPr lang="en-GB" sz="1050" dirty="0">
                <a:latin typeface="+mn-lt"/>
                <a:cs typeface="Arial"/>
                <a:sym typeface="Arial"/>
              </a:rPr>
              <a:t>people affected by health conditions</a:t>
            </a:r>
            <a:r>
              <a:rPr lang="en-GB" sz="1050" dirty="0">
                <a:latin typeface="+mn-lt"/>
                <a:cs typeface="Arial"/>
              </a:rPr>
              <a:t> on the use of electronic health records</a:t>
            </a:r>
          </a:p>
          <a:p>
            <a:pPr lvl="0">
              <a:spcBef>
                <a:spcPts val="300"/>
              </a:spcBef>
              <a:spcAft>
                <a:spcPts val="0"/>
              </a:spcAft>
              <a:buClr>
                <a:srgbClr val="FF5588"/>
              </a:buClr>
              <a:buSzPct val="100000"/>
            </a:pPr>
            <a:endParaRPr lang="en-GB" sz="1050" dirty="0">
              <a:latin typeface="+mn-lt"/>
              <a:cs typeface="Arial"/>
            </a:endParaRPr>
          </a:p>
          <a:p>
            <a:pPr marL="171450" marR="0" lvl="0" indent="-171450" algn="l" defTabSz="914400" rtl="0" eaLnBrk="0" fontAlgn="base" latinLnBrk="0" hangingPunct="0">
              <a:lnSpc>
                <a:spcPct val="100000"/>
              </a:lnSpc>
              <a:spcBef>
                <a:spcPts val="300"/>
              </a:spcBef>
              <a:spcAft>
                <a:spcPts val="0"/>
              </a:spcAft>
              <a:buClr>
                <a:srgbClr val="FF8FB2"/>
              </a:buClr>
              <a:buSzPct val="100000"/>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Arial" panose="020B0604020202020204"/>
                <a:cs typeface="Arial"/>
                <a:sym typeface="Arial"/>
                <a:hlinkClick r:id="rId6"/>
              </a:rPr>
              <a:t>Research</a:t>
            </a:r>
            <a:r>
              <a:rPr kumimoji="0" lang="en-GB" sz="110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 </a:t>
            </a: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(Patients Association UK</a:t>
            </a:r>
            <a:r>
              <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5"/>
              </a:rPr>
              <a:t>)</a:t>
            </a:r>
            <a:endParaRPr kumimoji="0" lang="en-GB" sz="110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R="0" lvl="0" algn="l" defTabSz="914400" rtl="0" eaLnBrk="0" fontAlgn="base" latinLnBrk="0" hangingPunct="0">
              <a:lnSpc>
                <a:spcPct val="100000"/>
              </a:lnSpc>
              <a:spcBef>
                <a:spcPts val="300"/>
              </a:spcBef>
              <a:spcAft>
                <a:spcPts val="0"/>
              </a:spcAft>
              <a:buClr>
                <a:srgbClr val="FF8FB2"/>
              </a:buClr>
              <a:buSzPct val="100000"/>
              <a:tabLst/>
              <a:defRPr/>
            </a:pPr>
            <a:r>
              <a:rPr lang="en-GB" sz="1050" dirty="0">
                <a:solidFill>
                  <a:srgbClr val="000000"/>
                </a:solidFill>
                <a:latin typeface="Arial" panose="020B0604020202020204"/>
                <a:cs typeface="Arial"/>
              </a:rPr>
              <a:t>     A r</a:t>
            </a:r>
            <a:r>
              <a:rPr kumimoji="0" lang="en-GB" sz="1050" b="0" i="0" u="none" strike="noStrike" kern="1200" cap="none" spc="0" normalizeH="0" baseline="0" noProof="0" dirty="0" err="1">
                <a:ln>
                  <a:noFill/>
                </a:ln>
                <a:solidFill>
                  <a:srgbClr val="000000"/>
                </a:solidFill>
                <a:effectLst/>
                <a:uLnTx/>
                <a:uFillTx/>
                <a:latin typeface="Arial" panose="020B0604020202020204"/>
                <a:ea typeface="+mn-ea"/>
                <a:cs typeface="Arial"/>
              </a:rPr>
              <a:t>eport</a:t>
            </a: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Arial"/>
              </a:rPr>
              <a:t> based on case studies of good practice in combating digital health inequalities demonstrates the importance of working with patients who are digitally exclude</a:t>
            </a:r>
            <a:endParaRPr lang="en-GB" sz="1050" dirty="0">
              <a:latin typeface="+mn-lt"/>
              <a:cs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100" dirty="0"/>
              <a:t>Assimilating preferences of people affected by health conditions into design and definition of electronic health records, real world data and artificial intelligence</a:t>
            </a:r>
            <a:endParaRPr lang="en-GB" sz="21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practitioners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Researchers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heath conditions</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1" name="Rectangle 50">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7"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lvl="0">
              <a:spcBef>
                <a:spcPts val="0"/>
              </a:spcBef>
              <a:spcAft>
                <a:spcPts val="0"/>
              </a:spcAft>
              <a:buClr>
                <a:schemeClr val="dk1"/>
              </a:buClr>
              <a:buSzPts val="1100"/>
            </a:pPr>
            <a:r>
              <a:rPr lang="en-GB" sz="1400" b="1" dirty="0">
                <a:solidFill>
                  <a:srgbClr val="000000"/>
                </a:solidFill>
                <a:latin typeface="+mn-lt"/>
                <a:cs typeface="Arial"/>
                <a:sym typeface="Arial"/>
              </a:rPr>
              <a:t>Provide input on preferences and requirements of people affected by health conditions regarding:</a:t>
            </a:r>
            <a:endParaRPr lang="en-GB" sz="1400" b="1" dirty="0">
              <a:solidFill>
                <a:srgbClr val="000000"/>
              </a:solidFill>
              <a:latin typeface="+mn-lt"/>
              <a:cs typeface="Arial"/>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Access, use, amendment of electronic health records</a:t>
            </a:r>
            <a:endParaRPr lang="en-GB" sz="1400" b="1" dirty="0">
              <a:latin typeface="+mn-lt"/>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Real world data access, sharing and interoperability </a:t>
            </a:r>
            <a:endParaRPr lang="en-GB" sz="1400" b="1" dirty="0">
              <a:latin typeface="+mn-lt"/>
            </a:endParaRPr>
          </a:p>
          <a:p>
            <a:pPr marL="182562" lvl="0" indent="-182562">
              <a:spcBef>
                <a:spcPts val="300"/>
              </a:spcBef>
              <a:spcAft>
                <a:spcPts val="0"/>
              </a:spcAft>
              <a:buClr>
                <a:srgbClr val="000000"/>
              </a:buClr>
              <a:buSzPts val="1100"/>
              <a:buFont typeface="Arial"/>
              <a:buChar char="•"/>
            </a:pPr>
            <a:r>
              <a:rPr lang="en-GB" sz="1400" b="1" dirty="0">
                <a:latin typeface="+mn-lt"/>
                <a:ea typeface="Arial"/>
                <a:cs typeface="Arial"/>
                <a:sym typeface="Arial"/>
              </a:rPr>
              <a:t>Artificial intelligence application</a:t>
            </a:r>
            <a:endParaRPr lang="en-GB" sz="1400" b="1" dirty="0">
              <a:latin typeface="+mn-lt"/>
            </a:endParaRPr>
          </a:p>
          <a:p>
            <a:pPr lvl="0">
              <a:spcBef>
                <a:spcPts val="0"/>
              </a:spcBef>
              <a:spcAft>
                <a:spcPts val="0"/>
              </a:spcAft>
              <a:buClr>
                <a:schemeClr val="dk1"/>
              </a:buClr>
              <a:buSzPts val="1100"/>
            </a:pPr>
            <a:endParaRPr lang="en-GB" sz="1400" b="1" dirty="0">
              <a:cs typeface="Arial"/>
              <a:sym typeface="Arial"/>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hlinkClick r:id="rId8" action="ppaction://hlinksldjump"/>
            <a:extLst>
              <a:ext uri="{FF2B5EF4-FFF2-40B4-BE49-F238E27FC236}">
                <a16:creationId xmlns:a16="http://schemas.microsoft.com/office/drawing/2014/main" id="{98DDD756-FEEA-4BE5-9CAF-C2A3BAD27326}"/>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2" name="TextBox 41">
            <a:extLst>
              <a:ext uri="{FF2B5EF4-FFF2-40B4-BE49-F238E27FC236}">
                <a16:creationId xmlns:a16="http://schemas.microsoft.com/office/drawing/2014/main" id="{DDF3F590-B5E4-4AF4-8A2D-43BFE7D900B9}"/>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3" name="Straight Connector 42">
            <a:extLst>
              <a:ext uri="{FF2B5EF4-FFF2-40B4-BE49-F238E27FC236}">
                <a16:creationId xmlns:a16="http://schemas.microsoft.com/office/drawing/2014/main" id="{CF9D7C9D-C457-4B15-A218-2D5E376E5C38}"/>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41BAA58-F171-4D07-A801-FA9E7323E3EC}"/>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47" name="Picture 46">
            <a:hlinkClick r:id="rId9" action="ppaction://hlinksldjump"/>
            <a:extLst>
              <a:ext uri="{FF2B5EF4-FFF2-40B4-BE49-F238E27FC236}">
                <a16:creationId xmlns:a16="http://schemas.microsoft.com/office/drawing/2014/main" id="{08E4DB89-32DE-461A-B879-07A0B63C02B4}"/>
              </a:ext>
            </a:extLst>
          </p:cNvPr>
          <p:cNvPicPr>
            <a:picLocks noChangeAspect="1"/>
          </p:cNvPicPr>
          <p:nvPr/>
        </p:nvPicPr>
        <p:blipFill>
          <a:blip r:embed="rId10"/>
          <a:stretch>
            <a:fillRect/>
          </a:stretch>
        </p:blipFill>
        <p:spPr>
          <a:xfrm>
            <a:off x="11721894" y="6444186"/>
            <a:ext cx="310923" cy="317019"/>
          </a:xfrm>
          <a:prstGeom prst="rect">
            <a:avLst/>
          </a:prstGeom>
        </p:spPr>
      </p:pic>
      <p:grpSp>
        <p:nvGrpSpPr>
          <p:cNvPr id="56" name="Group 55">
            <a:extLst>
              <a:ext uri="{FF2B5EF4-FFF2-40B4-BE49-F238E27FC236}">
                <a16:creationId xmlns:a16="http://schemas.microsoft.com/office/drawing/2014/main" id="{C8CC053A-7241-4B4A-9B1B-90BCD463CAEB}"/>
              </a:ext>
            </a:extLst>
          </p:cNvPr>
          <p:cNvGrpSpPr/>
          <p:nvPr/>
        </p:nvGrpSpPr>
        <p:grpSpPr>
          <a:xfrm>
            <a:off x="11313026" y="6458695"/>
            <a:ext cx="288000" cy="288000"/>
            <a:chOff x="8612267" y="5218900"/>
            <a:chExt cx="288000" cy="288000"/>
          </a:xfrm>
        </p:grpSpPr>
        <p:sp>
          <p:nvSpPr>
            <p:cNvPr id="57" name="Oval 56">
              <a:hlinkClick r:id="rId11" action="ppaction://hlinksldjump"/>
              <a:extLst>
                <a:ext uri="{FF2B5EF4-FFF2-40B4-BE49-F238E27FC236}">
                  <a16:creationId xmlns:a16="http://schemas.microsoft.com/office/drawing/2014/main" id="{CB0E9879-28EA-4DD5-B8C8-B0CBE1C3073A}"/>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ECA30979-587C-49BA-A5F0-80DF485715C3}"/>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a:hlinkClick r:id="rId12" action="ppaction://hlinksldjump"/>
            <a:extLst>
              <a:ext uri="{FF2B5EF4-FFF2-40B4-BE49-F238E27FC236}">
                <a16:creationId xmlns:a16="http://schemas.microsoft.com/office/drawing/2014/main" id="{777D410D-211E-43AB-8946-C23B304786A5}"/>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4" name="Picture 33">
            <a:hlinkClick r:id="rId14" action="ppaction://hlinksldjump"/>
            <a:extLst>
              <a:ext uri="{FF2B5EF4-FFF2-40B4-BE49-F238E27FC236}">
                <a16:creationId xmlns:a16="http://schemas.microsoft.com/office/drawing/2014/main" id="{9351D128-5428-43C1-B078-9DC423464CE7}"/>
              </a:ext>
            </a:extLst>
          </p:cNvPr>
          <p:cNvPicPr>
            <a:picLocks noChangeAspect="1"/>
          </p:cNvPicPr>
          <p:nvPr/>
        </p:nvPicPr>
        <p:blipFill>
          <a:blip r:embed="rId15"/>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B799A945-8202-436D-9B00-0A2B0D02103D}"/>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Graphic 35" descr="Home">
            <a:hlinkClick r:id="rId16" action="ppaction://hlinksldjump"/>
            <a:extLst>
              <a:ext uri="{FF2B5EF4-FFF2-40B4-BE49-F238E27FC236}">
                <a16:creationId xmlns:a16="http://schemas.microsoft.com/office/drawing/2014/main" id="{AD42BBF5-A3AD-47C0-ADEE-04CB349FD18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4" name="Picture 43">
            <a:hlinkClick r:id="rId19" action="ppaction://hlinksldjump"/>
            <a:extLst>
              <a:ext uri="{FF2B5EF4-FFF2-40B4-BE49-F238E27FC236}">
                <a16:creationId xmlns:a16="http://schemas.microsoft.com/office/drawing/2014/main" id="{E97C02B4-BEF8-4B30-BC09-3330BDDED347}"/>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4" name="Group 53">
            <a:extLst>
              <a:ext uri="{FF2B5EF4-FFF2-40B4-BE49-F238E27FC236}">
                <a16:creationId xmlns:a16="http://schemas.microsoft.com/office/drawing/2014/main" id="{42A52C66-0D28-4908-A00A-8CBBB1592689}"/>
              </a:ext>
            </a:extLst>
          </p:cNvPr>
          <p:cNvGrpSpPr/>
          <p:nvPr/>
        </p:nvGrpSpPr>
        <p:grpSpPr>
          <a:xfrm>
            <a:off x="68802" y="1668882"/>
            <a:ext cx="421497" cy="444843"/>
            <a:chOff x="2059379" y="2460345"/>
            <a:chExt cx="2009639" cy="2009639"/>
          </a:xfrm>
          <a:solidFill>
            <a:schemeClr val="bg1"/>
          </a:solidFill>
        </p:grpSpPr>
        <p:pic>
          <p:nvPicPr>
            <p:cNvPr id="55" name="Graphic 54" descr="Lightbulb and gear">
              <a:extLst>
                <a:ext uri="{FF2B5EF4-FFF2-40B4-BE49-F238E27FC236}">
                  <a16:creationId xmlns:a16="http://schemas.microsoft.com/office/drawing/2014/main" id="{24F3E8DF-3157-4292-B999-B94434855B62}"/>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9" name="Oval 58">
              <a:extLst>
                <a:ext uri="{FF2B5EF4-FFF2-40B4-BE49-F238E27FC236}">
                  <a16:creationId xmlns:a16="http://schemas.microsoft.com/office/drawing/2014/main" id="{03CCD583-69B0-42BF-913C-0F59B977EB35}"/>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6A9A6790-FF73-43CC-A226-1BF5A6670603}"/>
              </a:ext>
            </a:extLst>
          </p:cNvPr>
          <p:cNvGrpSpPr/>
          <p:nvPr/>
        </p:nvGrpSpPr>
        <p:grpSpPr>
          <a:xfrm>
            <a:off x="68802" y="1659268"/>
            <a:ext cx="421497" cy="444843"/>
            <a:chOff x="2059379" y="2460345"/>
            <a:chExt cx="2009639" cy="2009639"/>
          </a:xfrm>
          <a:solidFill>
            <a:schemeClr val="bg1"/>
          </a:solidFill>
        </p:grpSpPr>
        <p:pic>
          <p:nvPicPr>
            <p:cNvPr id="61" name="Graphic 60" descr="Lightbulb and gear">
              <a:extLst>
                <a:ext uri="{FF2B5EF4-FFF2-40B4-BE49-F238E27FC236}">
                  <a16:creationId xmlns:a16="http://schemas.microsoft.com/office/drawing/2014/main" id="{8AE3DEDA-5885-48D9-AE80-D0F7B11D6DBB}"/>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703728">
              <a:off x="2059379" y="2460345"/>
              <a:ext cx="2009639" cy="2009639"/>
            </a:xfrm>
            <a:prstGeom prst="rect">
              <a:avLst/>
            </a:prstGeom>
          </p:spPr>
        </p:pic>
        <p:sp>
          <p:nvSpPr>
            <p:cNvPr id="62" name="Oval 61">
              <a:extLst>
                <a:ext uri="{FF2B5EF4-FFF2-40B4-BE49-F238E27FC236}">
                  <a16:creationId xmlns:a16="http://schemas.microsoft.com/office/drawing/2014/main" id="{1DD274AC-884A-4E4F-8CAA-B4E88869E819}"/>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Picture 66" descr="Icon&#10;&#10;Description automatically generated">
            <a:extLst>
              <a:ext uri="{FF2B5EF4-FFF2-40B4-BE49-F238E27FC236}">
                <a16:creationId xmlns:a16="http://schemas.microsoft.com/office/drawing/2014/main" id="{779E11EC-1B2D-4D95-9763-A0BC299E8532}"/>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353618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27408024-9482-481A-885E-D3AA750C1362}"/>
              </a:ext>
            </a:extLst>
          </p:cNvPr>
          <p:cNvGrpSpPr/>
          <p:nvPr/>
        </p:nvGrpSpPr>
        <p:grpSpPr>
          <a:xfrm>
            <a:off x="517617" y="438336"/>
            <a:ext cx="3308783" cy="1039491"/>
            <a:chOff x="7668282" y="3094409"/>
            <a:chExt cx="3308783" cy="1039491"/>
          </a:xfrm>
        </p:grpSpPr>
        <p:pic>
          <p:nvPicPr>
            <p:cNvPr id="63" name="Picture 62">
              <a:extLst>
                <a:ext uri="{FF2B5EF4-FFF2-40B4-BE49-F238E27FC236}">
                  <a16:creationId xmlns:a16="http://schemas.microsoft.com/office/drawing/2014/main" id="{68050C27-A1EF-45D6-B2A8-1605E79E97D2}"/>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5" name="Rectangle 64">
              <a:extLst>
                <a:ext uri="{FF2B5EF4-FFF2-40B4-BE49-F238E27FC236}">
                  <a16:creationId xmlns:a16="http://schemas.microsoft.com/office/drawing/2014/main" id="{DD986BAF-04F8-44C1-BFB9-8A76B9D87B05}"/>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54" name="Google Shape;442;p34">
            <a:extLst>
              <a:ext uri="{FF2B5EF4-FFF2-40B4-BE49-F238E27FC236}">
                <a16:creationId xmlns:a16="http://schemas.microsoft.com/office/drawing/2014/main" id="{2C919E7B-5180-4C7D-BBFC-84E607D46355}"/>
              </a:ext>
            </a:extLst>
          </p:cNvPr>
          <p:cNvSpPr/>
          <p:nvPr/>
        </p:nvSpPr>
        <p:spPr>
          <a:xfrm>
            <a:off x="0" y="1678632"/>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411190"/>
          </a:xfrm>
          <a:prstGeom prst="rect">
            <a:avLst/>
          </a:prstGeom>
        </p:spPr>
        <p:txBody>
          <a:bodyPr wrap="square">
            <a:spAutoFit/>
          </a:bodyPr>
          <a:lstStyle/>
          <a:p>
            <a:pPr>
              <a:spcBef>
                <a:spcPts val="0"/>
              </a:spcBef>
              <a:spcAft>
                <a:spcPts val="600"/>
              </a:spcAft>
              <a:buClr>
                <a:srgbClr val="000000"/>
              </a:buClr>
              <a:buSzPts val="1100"/>
            </a:pPr>
            <a:r>
              <a:rPr lang="en-GB" sz="1200" b="1" dirty="0">
                <a:latin typeface="+mn-lt"/>
                <a:cs typeface="Arial"/>
                <a:sym typeface="Arial"/>
              </a:rPr>
              <a:t>How to communicate about health data with people with health conditions </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solidFill>
                  <a:srgbClr val="000000"/>
                </a:solidFill>
                <a:latin typeface="+mn-lt"/>
                <a:ea typeface="Arial"/>
                <a:cs typeface="Arial"/>
                <a:sym typeface="Arial"/>
                <a:hlinkClick r:id="rId3"/>
              </a:rPr>
              <a:t>Frequently asked questions </a:t>
            </a:r>
            <a:r>
              <a:rPr lang="en-GB" sz="1100" dirty="0">
                <a:solidFill>
                  <a:srgbClr val="000000"/>
                </a:solidFill>
                <a:latin typeface="+mn-lt"/>
                <a:ea typeface="Arial"/>
                <a:cs typeface="Arial"/>
                <a:sym typeface="Arial"/>
                <a:hlinkClick r:id="rId3"/>
              </a:rPr>
              <a:t>(Personalised Healthcare Toolkit </a:t>
            </a:r>
            <a:r>
              <a:rPr lang="en-GB" sz="1100" dirty="0">
                <a:latin typeface="+mn-lt"/>
                <a:ea typeface="Arial"/>
                <a:cs typeface="Arial"/>
                <a:sym typeface="Arial"/>
                <a:hlinkClick r:id="rId3"/>
              </a:rPr>
              <a:t>for the Patient Community</a:t>
            </a:r>
            <a:r>
              <a:rPr lang="en-GB" sz="1100" dirty="0">
                <a:solidFill>
                  <a:srgbClr val="000000"/>
                </a:solidFill>
                <a:latin typeface="+mn-lt"/>
                <a:ea typeface="Arial"/>
                <a:cs typeface="Arial"/>
                <a:sym typeface="Arial"/>
                <a:hlinkClick r:id="rId3"/>
              </a:rPr>
              <a:t>)</a:t>
            </a:r>
            <a:endParaRPr lang="en-GB" sz="1100" dirty="0">
              <a:solidFill>
                <a:srgbClr val="000000"/>
              </a:solidFill>
              <a:latin typeface="+mn-lt"/>
              <a:ea typeface="Arial"/>
              <a:cs typeface="Arial"/>
              <a:sym typeface="Arial"/>
            </a:endParaRPr>
          </a:p>
          <a:p>
            <a:pPr marL="172800" lvl="0">
              <a:spcBef>
                <a:spcPts val="300"/>
              </a:spcBef>
              <a:spcAft>
                <a:spcPts val="0"/>
              </a:spcAft>
              <a:buClr>
                <a:srgbClr val="FFC72C"/>
              </a:buClr>
              <a:buSzPct val="100000"/>
            </a:pPr>
            <a:r>
              <a:rPr lang="en-GB" sz="1050" dirty="0">
                <a:solidFill>
                  <a:srgbClr val="000000"/>
                </a:solidFill>
                <a:latin typeface="+mn-lt"/>
                <a:cs typeface="Arial"/>
                <a:sym typeface="Arial"/>
              </a:rPr>
              <a:t>Frequently asked questions for people affected by health conditions, including data sharing and security in personalised healthcare</a:t>
            </a:r>
          </a:p>
          <a:p>
            <a:pPr marL="180000" lvl="0" indent="-171450">
              <a:spcBef>
                <a:spcPts val="300"/>
              </a:spcBef>
              <a:spcAft>
                <a:spcPts val="0"/>
              </a:spcAft>
              <a:buClr>
                <a:srgbClr val="FF8FB2"/>
              </a:buClr>
              <a:buSzPts val="1100"/>
              <a:buFont typeface="Arial" panose="020B0604020202020204" pitchFamily="34" charset="0"/>
              <a:buChar char="•"/>
            </a:pPr>
            <a:r>
              <a:rPr lang="en-GB" sz="1050" b="1" dirty="0">
                <a:solidFill>
                  <a:srgbClr val="000000"/>
                </a:solidFill>
                <a:latin typeface="+mn-lt"/>
                <a:ea typeface="Arial"/>
                <a:cs typeface="Arial"/>
                <a:sym typeface="Arial"/>
                <a:hlinkClick r:id="rId4"/>
              </a:rPr>
              <a:t>Digital Literacy </a:t>
            </a:r>
            <a:r>
              <a:rPr lang="en-GB" sz="1050" dirty="0">
                <a:solidFill>
                  <a:srgbClr val="000000"/>
                </a:solidFill>
                <a:latin typeface="+mn-lt"/>
                <a:ea typeface="Arial"/>
                <a:cs typeface="Arial"/>
                <a:sym typeface="Arial"/>
                <a:hlinkClick r:id="rId4"/>
              </a:rPr>
              <a:t>(</a:t>
            </a:r>
            <a:r>
              <a:rPr lang="en-GB" sz="1050" dirty="0" err="1">
                <a:solidFill>
                  <a:srgbClr val="000000"/>
                </a:solidFill>
                <a:latin typeface="+mn-lt"/>
                <a:ea typeface="Arial"/>
                <a:cs typeface="Arial"/>
                <a:sym typeface="Arial"/>
                <a:hlinkClick r:id="rId4"/>
              </a:rPr>
              <a:t>Pharmaphorum</a:t>
            </a:r>
            <a:r>
              <a:rPr lang="en-GB" sz="1050" dirty="0">
                <a:solidFill>
                  <a:srgbClr val="000000"/>
                </a:solidFill>
                <a:latin typeface="+mj-lt"/>
                <a:ea typeface="Arial"/>
                <a:cs typeface="Arial"/>
                <a:sym typeface="Arial"/>
                <a:hlinkClick r:id="rId4"/>
              </a:rPr>
              <a:t>)</a:t>
            </a:r>
            <a:endParaRPr lang="en-GB" sz="1050" dirty="0">
              <a:solidFill>
                <a:srgbClr val="000000"/>
              </a:solidFill>
              <a:latin typeface="+mj-lt"/>
              <a:ea typeface="Arial"/>
              <a:cs typeface="Arial"/>
              <a:sym typeface="Arial"/>
            </a:endParaRPr>
          </a:p>
          <a:p>
            <a:pPr marL="180000" lvl="0">
              <a:spcBef>
                <a:spcPts val="300"/>
              </a:spcBef>
              <a:spcAft>
                <a:spcPts val="0"/>
              </a:spcAft>
              <a:buClr>
                <a:srgbClr val="FF5588"/>
              </a:buClr>
              <a:buSzPts val="1100"/>
            </a:pPr>
            <a:r>
              <a:rPr lang="en-GB" sz="1050" dirty="0">
                <a:latin typeface="+mn-lt"/>
                <a:cs typeface="Arial"/>
                <a:sym typeface="Arial"/>
              </a:rPr>
              <a:t>Article on ‘the patient of the future’, and how digital data collection, utilisation of real-word data and patient-centric thinking will all contribute to the rapid development of a new healthcare landscape</a:t>
            </a:r>
            <a:endParaRPr lang="en-GB" sz="1200" b="1" dirty="0">
              <a:highlight>
                <a:srgbClr val="FFFF00"/>
              </a:highlight>
              <a:latin typeface="+mn-lt"/>
              <a:cs typeface="Arial"/>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lvl="0">
              <a:spcBef>
                <a:spcPts val="0"/>
              </a:spcBef>
              <a:spcAft>
                <a:spcPts val="600"/>
              </a:spcAft>
              <a:buClr>
                <a:schemeClr val="accent4"/>
              </a:buClr>
              <a:buSzPts val="1100"/>
            </a:pPr>
            <a:r>
              <a:rPr lang="en-GB" sz="1200" b="1" dirty="0">
                <a:solidFill>
                  <a:srgbClr val="000000"/>
                </a:solidFill>
                <a:latin typeface="+mn-lt"/>
                <a:cs typeface="Arial"/>
                <a:sym typeface="Arial"/>
              </a:rPr>
              <a:t>How to collect health data appropriately</a:t>
            </a:r>
            <a:endParaRPr lang="en-GB" sz="1100" dirty="0">
              <a:latin typeface="+mn-lt"/>
              <a:ea typeface="Arial"/>
              <a:cs typeface="Arial"/>
              <a:sym typeface="Arial"/>
            </a:endParaRPr>
          </a:p>
          <a:p>
            <a:pPr marL="171450" lvl="0" indent="-171450" eaLnBrk="1" fontAlgn="auto" hangingPunct="1">
              <a:spcBef>
                <a:spcPts val="300"/>
              </a:spcBef>
              <a:spcAft>
                <a:spcPts val="0"/>
              </a:spcAft>
              <a:buClr>
                <a:srgbClr val="FF8FB2"/>
              </a:buClr>
              <a:buSzPts val="1100"/>
              <a:buFont typeface="Arial" panose="020B0604020202020204" pitchFamily="34" charset="0"/>
              <a:buChar char="•"/>
              <a:defRPr/>
            </a:pPr>
            <a:r>
              <a:rPr lang="en-GB" sz="1100" b="1" dirty="0">
                <a:latin typeface="+mn-lt"/>
                <a:hlinkClick r:id="rId5"/>
              </a:rPr>
              <a:t>How-to guide </a:t>
            </a:r>
            <a:r>
              <a:rPr lang="en-GB" sz="1100" dirty="0">
                <a:latin typeface="+mn-lt"/>
                <a:hlinkClick r:id="rId5"/>
              </a:rPr>
              <a:t>(Workgroup of European Cancer Patient Advocacy Networks)</a:t>
            </a:r>
            <a:endParaRPr lang="en-GB" sz="1100" dirty="0">
              <a:latin typeface="+mn-lt"/>
            </a:endParaRPr>
          </a:p>
          <a:p>
            <a:pPr marL="172800">
              <a:spcBef>
                <a:spcPts val="300"/>
              </a:spcBef>
              <a:spcAft>
                <a:spcPts val="0"/>
              </a:spcAft>
              <a:buClr>
                <a:schemeClr val="accent4"/>
              </a:buClr>
              <a:buSzPct val="100000"/>
              <a:defRPr/>
            </a:pPr>
            <a:r>
              <a:rPr lang="en-GB" sz="1050" dirty="0">
                <a:latin typeface="+mn-lt"/>
                <a:cs typeface="Arial"/>
              </a:rPr>
              <a:t>Information on how to generate data, including data generated via technology from </a:t>
            </a:r>
            <a:r>
              <a:rPr lang="en-GB" sz="1050" dirty="0">
                <a:solidFill>
                  <a:srgbClr val="000000"/>
                </a:solidFill>
                <a:latin typeface="+mn-lt"/>
                <a:cs typeface="Arial"/>
                <a:sym typeface="Arial"/>
              </a:rPr>
              <a:t>people affected by health conditions</a:t>
            </a:r>
          </a:p>
          <a:p>
            <a:pPr marL="172800">
              <a:lnSpc>
                <a:spcPts val="500"/>
              </a:lnSpc>
              <a:spcBef>
                <a:spcPts val="300"/>
              </a:spcBef>
              <a:spcAft>
                <a:spcPts val="0"/>
              </a:spcAft>
              <a:buClr>
                <a:schemeClr val="accent4"/>
              </a:buClr>
              <a:buSzPct val="100000"/>
              <a:defRPr/>
            </a:pPr>
            <a:endParaRPr lang="en-GB" sz="1100" dirty="0">
              <a:latin typeface="+mn-lt"/>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6"/>
              </a:rPr>
              <a:t>Research </a:t>
            </a:r>
            <a:r>
              <a:rPr lang="en-GB" sz="1100" dirty="0">
                <a:latin typeface="+mn-lt"/>
                <a:ea typeface="Arial"/>
                <a:cs typeface="Arial"/>
                <a:sym typeface="Arial"/>
                <a:hlinkClick r:id="rId6"/>
              </a:rPr>
              <a:t>(European Journal of Human Genetics)</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cs typeface="Arial"/>
                <a:sym typeface="Arial"/>
              </a:rPr>
              <a:t>Information on what motivates research participants to share their own health data, and equally their concerns in doing so</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100" dirty="0"/>
              <a:t>Assimilating preferences of people affected by health conditions into design and definition of electronic health records, real world data and artificial intelligence</a:t>
            </a:r>
            <a:endParaRPr lang="en-GB" sz="2100" dirty="0">
              <a:latin typeface="+mn-lt"/>
            </a:endParaRPr>
          </a:p>
        </p:txBody>
      </p:sp>
      <p:sp>
        <p:nvSpPr>
          <p:cNvPr id="20" name="TextBox 19">
            <a:hlinkClick r:id="rId7"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9000" y="4118464"/>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p:txBody>
      </p:sp>
      <p:sp>
        <p:nvSpPr>
          <p:cNvPr id="51" name="Rectangle 50">
            <a:hlinkClick r:id="rId8"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Raise awareness amongst the community around the importance of data, data sharing and advocate for integration of preferences of people affected by health conditions in frameworks and policies</a:t>
            </a: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1" name="TextBox 40">
            <a:extLst>
              <a:ext uri="{FF2B5EF4-FFF2-40B4-BE49-F238E27FC236}">
                <a16:creationId xmlns:a16="http://schemas.microsoft.com/office/drawing/2014/main" id="{24861A03-7E1F-4189-99FC-3F8FB6E1A990}"/>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pic>
        <p:nvPicPr>
          <p:cNvPr id="45" name="Picture 44">
            <a:hlinkClick r:id="rId9" action="ppaction://hlinksldjump"/>
            <a:extLst>
              <a:ext uri="{FF2B5EF4-FFF2-40B4-BE49-F238E27FC236}">
                <a16:creationId xmlns:a16="http://schemas.microsoft.com/office/drawing/2014/main" id="{1CC721FD-C261-49B5-8B1B-6EDDEBC41F0C}"/>
              </a:ext>
            </a:extLst>
          </p:cNvPr>
          <p:cNvPicPr>
            <a:picLocks noChangeAspect="1"/>
          </p:cNvPicPr>
          <p:nvPr/>
        </p:nvPicPr>
        <p:blipFill>
          <a:blip r:embed="rId10"/>
          <a:stretch>
            <a:fillRect/>
          </a:stretch>
        </p:blipFill>
        <p:spPr>
          <a:xfrm>
            <a:off x="11721894" y="6444186"/>
            <a:ext cx="310923" cy="317019"/>
          </a:xfrm>
          <a:prstGeom prst="rect">
            <a:avLst/>
          </a:prstGeom>
        </p:spPr>
      </p:pic>
      <p:grpSp>
        <p:nvGrpSpPr>
          <p:cNvPr id="46" name="Group 45">
            <a:extLst>
              <a:ext uri="{FF2B5EF4-FFF2-40B4-BE49-F238E27FC236}">
                <a16:creationId xmlns:a16="http://schemas.microsoft.com/office/drawing/2014/main" id="{A2D02F33-8131-4CC0-90B5-66FC013AF86E}"/>
              </a:ext>
            </a:extLst>
          </p:cNvPr>
          <p:cNvGrpSpPr/>
          <p:nvPr/>
        </p:nvGrpSpPr>
        <p:grpSpPr>
          <a:xfrm>
            <a:off x="11313026" y="6458695"/>
            <a:ext cx="288000" cy="288000"/>
            <a:chOff x="8612267" y="5218900"/>
            <a:chExt cx="288000" cy="288000"/>
          </a:xfrm>
        </p:grpSpPr>
        <p:sp>
          <p:nvSpPr>
            <p:cNvPr id="47" name="Oval 46">
              <a:hlinkClick r:id="rId11" action="ppaction://hlinksldjump"/>
              <a:extLst>
                <a:ext uri="{FF2B5EF4-FFF2-40B4-BE49-F238E27FC236}">
                  <a16:creationId xmlns:a16="http://schemas.microsoft.com/office/drawing/2014/main" id="{5F4E9EE6-9D9C-4138-BF73-32643A6DE18E}"/>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1AAFF272-FD41-4F5D-B5C4-DB4AD348E762}"/>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2" action="ppaction://hlinksldjump"/>
            <a:extLst>
              <a:ext uri="{FF2B5EF4-FFF2-40B4-BE49-F238E27FC236}">
                <a16:creationId xmlns:a16="http://schemas.microsoft.com/office/drawing/2014/main" id="{95D94DAD-E47A-49E1-AB45-3FA33E0FFFB6}"/>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5" name="Picture 34">
            <a:hlinkClick r:id="rId14" action="ppaction://hlinksldjump"/>
            <a:extLst>
              <a:ext uri="{FF2B5EF4-FFF2-40B4-BE49-F238E27FC236}">
                <a16:creationId xmlns:a16="http://schemas.microsoft.com/office/drawing/2014/main" id="{FE31C4C6-7C93-4E3F-8287-002061AED4C7}"/>
              </a:ext>
            </a:extLst>
          </p:cNvPr>
          <p:cNvPicPr>
            <a:picLocks noChangeAspect="1"/>
          </p:cNvPicPr>
          <p:nvPr/>
        </p:nvPicPr>
        <p:blipFill>
          <a:blip r:embed="rId15"/>
          <a:stretch>
            <a:fillRect/>
          </a:stretch>
        </p:blipFill>
        <p:spPr>
          <a:xfrm>
            <a:off x="143742" y="1039387"/>
            <a:ext cx="271618" cy="365126"/>
          </a:xfrm>
          <a:prstGeom prst="rect">
            <a:avLst/>
          </a:prstGeom>
        </p:spPr>
      </p:pic>
      <p:sp>
        <p:nvSpPr>
          <p:cNvPr id="40" name="Oval 39">
            <a:extLst>
              <a:ext uri="{FF2B5EF4-FFF2-40B4-BE49-F238E27FC236}">
                <a16:creationId xmlns:a16="http://schemas.microsoft.com/office/drawing/2014/main" id="{D027AC77-BCA8-4657-BFEA-D82B8710CA9C}"/>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hlinkClick r:id="rId16" action="ppaction://hlinksldjump"/>
            <a:extLst>
              <a:ext uri="{FF2B5EF4-FFF2-40B4-BE49-F238E27FC236}">
                <a16:creationId xmlns:a16="http://schemas.microsoft.com/office/drawing/2014/main" id="{F5C6F9B6-D410-4BA7-87E4-9BB6B98A9FB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43" name="Picture 42">
            <a:hlinkClick r:id="rId19" action="ppaction://hlinksldjump"/>
            <a:extLst>
              <a:ext uri="{FF2B5EF4-FFF2-40B4-BE49-F238E27FC236}">
                <a16:creationId xmlns:a16="http://schemas.microsoft.com/office/drawing/2014/main" id="{8670EF5E-EEAE-423B-806E-235CEAE79BA4}"/>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55" name="Group 54">
            <a:extLst>
              <a:ext uri="{FF2B5EF4-FFF2-40B4-BE49-F238E27FC236}">
                <a16:creationId xmlns:a16="http://schemas.microsoft.com/office/drawing/2014/main" id="{35242A59-AC51-4581-98BB-48A62418BC99}"/>
              </a:ext>
            </a:extLst>
          </p:cNvPr>
          <p:cNvGrpSpPr/>
          <p:nvPr/>
        </p:nvGrpSpPr>
        <p:grpSpPr>
          <a:xfrm>
            <a:off x="68802" y="1667207"/>
            <a:ext cx="421497" cy="444843"/>
            <a:chOff x="2059379" y="2460345"/>
            <a:chExt cx="2009639" cy="2009639"/>
          </a:xfrm>
          <a:solidFill>
            <a:schemeClr val="bg1"/>
          </a:solidFill>
        </p:grpSpPr>
        <p:pic>
          <p:nvPicPr>
            <p:cNvPr id="57" name="Graphic 56" descr="Lightbulb and gear">
              <a:extLst>
                <a:ext uri="{FF2B5EF4-FFF2-40B4-BE49-F238E27FC236}">
                  <a16:creationId xmlns:a16="http://schemas.microsoft.com/office/drawing/2014/main" id="{432A3ED8-668D-4D90-95B8-73108DB1D6A9}"/>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8" name="Oval 57">
              <a:extLst>
                <a:ext uri="{FF2B5EF4-FFF2-40B4-BE49-F238E27FC236}">
                  <a16:creationId xmlns:a16="http://schemas.microsoft.com/office/drawing/2014/main" id="{A6381F7B-133E-4C17-BCB4-7E91C8564768}"/>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164C7923-BC4A-4256-B1D7-F019AD4C92A8}"/>
              </a:ext>
            </a:extLst>
          </p:cNvPr>
          <p:cNvGrpSpPr/>
          <p:nvPr/>
        </p:nvGrpSpPr>
        <p:grpSpPr>
          <a:xfrm>
            <a:off x="68802" y="1657593"/>
            <a:ext cx="421497" cy="444843"/>
            <a:chOff x="2059379" y="2460345"/>
            <a:chExt cx="2009639" cy="2009639"/>
          </a:xfrm>
          <a:solidFill>
            <a:schemeClr val="bg1"/>
          </a:solidFill>
        </p:grpSpPr>
        <p:pic>
          <p:nvPicPr>
            <p:cNvPr id="60" name="Graphic 59" descr="Lightbulb and gear">
              <a:extLst>
                <a:ext uri="{FF2B5EF4-FFF2-40B4-BE49-F238E27FC236}">
                  <a16:creationId xmlns:a16="http://schemas.microsoft.com/office/drawing/2014/main" id="{9604C28C-8E03-4637-BEEC-20F8A32659F0}"/>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703728">
              <a:off x="2059379" y="2460345"/>
              <a:ext cx="2009639" cy="2009639"/>
            </a:xfrm>
            <a:prstGeom prst="rect">
              <a:avLst/>
            </a:prstGeom>
          </p:spPr>
        </p:pic>
        <p:sp>
          <p:nvSpPr>
            <p:cNvPr id="61" name="Oval 60">
              <a:extLst>
                <a:ext uri="{FF2B5EF4-FFF2-40B4-BE49-F238E27FC236}">
                  <a16:creationId xmlns:a16="http://schemas.microsoft.com/office/drawing/2014/main" id="{89080B1F-B77C-4AB6-A23E-1331306F5BD2}"/>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65" descr="Icon&#10;&#10;Description automatically generated">
            <a:extLst>
              <a:ext uri="{FF2B5EF4-FFF2-40B4-BE49-F238E27FC236}">
                <a16:creationId xmlns:a16="http://schemas.microsoft.com/office/drawing/2014/main" id="{42D0A2DF-FCD1-455C-8007-1D9FFCE329D1}"/>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18923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EF7C4D0-9CFB-4A54-B711-74DE9EBA512D}"/>
              </a:ext>
            </a:extLst>
          </p:cNvPr>
          <p:cNvGrpSpPr/>
          <p:nvPr/>
        </p:nvGrpSpPr>
        <p:grpSpPr>
          <a:xfrm>
            <a:off x="517617" y="438336"/>
            <a:ext cx="3308783" cy="1039491"/>
            <a:chOff x="7668282" y="3094409"/>
            <a:chExt cx="3308783" cy="1039491"/>
          </a:xfrm>
        </p:grpSpPr>
        <p:pic>
          <p:nvPicPr>
            <p:cNvPr id="73" name="Picture 72">
              <a:extLst>
                <a:ext uri="{FF2B5EF4-FFF2-40B4-BE49-F238E27FC236}">
                  <a16:creationId xmlns:a16="http://schemas.microsoft.com/office/drawing/2014/main" id="{42DFC1B1-4CE2-42AB-9700-18A1E773B670}"/>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75" name="Rectangle 74">
              <a:extLst>
                <a:ext uri="{FF2B5EF4-FFF2-40B4-BE49-F238E27FC236}">
                  <a16:creationId xmlns:a16="http://schemas.microsoft.com/office/drawing/2014/main" id="{6D75178D-3558-4DCD-AA2E-325E2A5B6A76}"/>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65" name="Google Shape;442;p34">
            <a:extLst>
              <a:ext uri="{FF2B5EF4-FFF2-40B4-BE49-F238E27FC236}">
                <a16:creationId xmlns:a16="http://schemas.microsoft.com/office/drawing/2014/main" id="{FAD4D322-9965-48D4-AFBA-11DA0F0E5A84}"/>
              </a:ext>
            </a:extLst>
          </p:cNvPr>
          <p:cNvSpPr/>
          <p:nvPr/>
        </p:nvSpPr>
        <p:spPr>
          <a:xfrm>
            <a:off x="0" y="1680433"/>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3311163"/>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how to </a:t>
            </a:r>
            <a:r>
              <a:rPr lang="en-GB" sz="1200" b="1" dirty="0">
                <a:latin typeface="+mn-lt"/>
                <a:cs typeface="Arial"/>
                <a:sym typeface="Arial"/>
              </a:rPr>
              <a:t>communicate with people affected by health conditions about data sharing and data protection in healthcare</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Resource bank </a:t>
            </a:r>
            <a:r>
              <a:rPr lang="en-GB" sz="1100" dirty="0">
                <a:latin typeface="+mn-lt"/>
                <a:ea typeface="Arial"/>
                <a:cs typeface="Arial"/>
                <a:sym typeface="Arial"/>
                <a:hlinkClick r:id="rId3"/>
              </a:rPr>
              <a:t>(Data Saves Lives)</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Resources, case studies and educational materials on the benefits and importance of data in healthcare </a:t>
            </a:r>
          </a:p>
          <a:p>
            <a:pPr lvl="0">
              <a:spcBef>
                <a:spcPts val="0"/>
              </a:spcBef>
              <a:spcAft>
                <a:spcPts val="0"/>
              </a:spcAft>
              <a:buClr>
                <a:srgbClr val="000000"/>
              </a:buClr>
              <a:buSzPts val="1100"/>
            </a:pPr>
            <a:endParaRPr lang="en-GB" sz="1200" b="1" u="sng"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a:spcBef>
                <a:spcPts val="0"/>
              </a:spcBef>
              <a:spcAft>
                <a:spcPts val="600"/>
              </a:spcAft>
              <a:buClr>
                <a:srgbClr val="000000"/>
              </a:buClr>
              <a:buSzPts val="1100"/>
            </a:pPr>
            <a:r>
              <a:rPr lang="en-GB" sz="1200" b="1" dirty="0">
                <a:latin typeface="+mn-lt"/>
                <a:cs typeface="Arial"/>
                <a:sym typeface="Arial"/>
              </a:rPr>
              <a:t>Examples of how healthcare organisations are advocating for person-centred digital health</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Position paper </a:t>
            </a:r>
            <a:r>
              <a:rPr lang="en-GB" sz="1100" dirty="0">
                <a:latin typeface="+mn-lt"/>
                <a:ea typeface="Arial"/>
                <a:cs typeface="Arial"/>
                <a:sym typeface="Arial"/>
                <a:hlinkClick r:id="rId5"/>
              </a:rPr>
              <a:t>(European Patients Forum)</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Position paper on mobile health in the European Union, including health literacy, self-management, data sharing, electronic health records and equitable access to eHealth</a:t>
            </a:r>
            <a:endParaRPr lang="en-GB" sz="1100" dirty="0">
              <a:latin typeface="+mn-lt"/>
              <a:ea typeface="Arial"/>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a:p>
            <a:pPr lvl="0" eaLnBrk="1" fontAlgn="auto" hangingPunct="1">
              <a:spcBef>
                <a:spcPts val="600"/>
              </a:spcBef>
              <a:spcAft>
                <a:spcPts val="0"/>
              </a:spcAft>
              <a:buClr>
                <a:schemeClr val="accent4"/>
              </a:buClr>
              <a:buSzPts val="1100"/>
              <a:defRPr/>
            </a:pPr>
            <a:r>
              <a:rPr lang="en-GB" sz="1200" b="1" dirty="0">
                <a:latin typeface="+mn-lt"/>
                <a:cs typeface="Arial"/>
              </a:rPr>
              <a:t>Examples of how to communicate with people affected by health conditions about data sharing and data protection in healthcare</a:t>
            </a:r>
          </a:p>
          <a:p>
            <a:pPr marL="172800" marR="0" lvl="0" indent="-171450" algn="l" defTabSz="914400" rtl="0" eaLnBrk="1" fontAlgn="auto" latinLnBrk="0" hangingPunct="1">
              <a:lnSpc>
                <a:spcPct val="100000"/>
              </a:lnSpc>
              <a:spcBef>
                <a:spcPts val="300"/>
              </a:spcBef>
              <a:spcAft>
                <a:spcPts val="50"/>
              </a:spcAft>
              <a:buClr>
                <a:srgbClr val="FF8FB2"/>
              </a:buClr>
              <a:buSzPts val="1100"/>
              <a:buFont typeface="Arial" panose="020B0604020202020204" pitchFamily="34" charset="0"/>
              <a:buChar char="•"/>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Factsheet </a:t>
            </a:r>
            <a:r>
              <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hlinkClick r:id="rId6"/>
              </a:rPr>
              <a:t>(Personalised Healthcare Toolkit for the Patient Community) </a:t>
            </a:r>
            <a:endPar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endParaRPr>
          </a:p>
          <a:p>
            <a:pPr marL="1350" marR="0" lvl="0" indent="0" algn="l" defTabSz="914400" rtl="0" eaLnBrk="1" fontAlgn="auto" latinLnBrk="0" hangingPunct="1">
              <a:lnSpc>
                <a:spcPct val="100000"/>
              </a:lnSpc>
              <a:spcBef>
                <a:spcPts val="300"/>
              </a:spcBef>
              <a:spcAft>
                <a:spcPts val="50"/>
              </a:spcAft>
              <a:buClr>
                <a:srgbClr val="FCBD4A"/>
              </a:buClr>
              <a:buSzPts val="1100"/>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Arial"/>
                <a:cs typeface="Arial"/>
                <a:sym typeface="Arial"/>
              </a:rPr>
              <a:t>     A factsheet explaining health data, how it can benefit the patient community and how health data are kept safe</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286443" cy="1030538"/>
          </a:xfrm>
        </p:spPr>
        <p:txBody>
          <a:bodyPr/>
          <a:lstStyle/>
          <a:p>
            <a:r>
              <a:rPr lang="en-GB" sz="2100" dirty="0"/>
              <a:t>Assimilating preferences of people affected by health conditions into design and definition of electronic health records, real world data and artificial intelligence</a:t>
            </a:r>
            <a:endParaRPr lang="en-GB" sz="2100" dirty="0">
              <a:latin typeface="+mn-lt"/>
            </a:endParaRPr>
          </a:p>
        </p:txBody>
      </p: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7151" y="3589902"/>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p:txBody>
      </p:sp>
      <p:sp>
        <p:nvSpPr>
          <p:cNvPr id="51" name="Rectangle 50">
            <a:hlinkClick r:id="rId7"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Raise awareness amongst the community around the importance of data, data sharing and advocate for integration of preferences of people affected by health conditions in frameworks and policies</a:t>
            </a: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hlinkClick r:id="rId8" action="ppaction://hlinksldjump"/>
            <a:extLst>
              <a:ext uri="{FF2B5EF4-FFF2-40B4-BE49-F238E27FC236}">
                <a16:creationId xmlns:a16="http://schemas.microsoft.com/office/drawing/2014/main" id="{568E4385-4A29-44D1-906D-956D9953B016}"/>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2" name="TextBox 41">
            <a:extLst>
              <a:ext uri="{FF2B5EF4-FFF2-40B4-BE49-F238E27FC236}">
                <a16:creationId xmlns:a16="http://schemas.microsoft.com/office/drawing/2014/main" id="{592C6178-E6B3-4099-87CD-D0ABE54128F3}"/>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3" name="Straight Connector 42">
            <a:extLst>
              <a:ext uri="{FF2B5EF4-FFF2-40B4-BE49-F238E27FC236}">
                <a16:creationId xmlns:a16="http://schemas.microsoft.com/office/drawing/2014/main" id="{7EBB2A6A-B829-4669-8953-0F27DE9E5CD9}"/>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pic>
        <p:nvPicPr>
          <p:cNvPr id="41" name="Picture 40">
            <a:hlinkClick r:id="rId9" action="ppaction://hlinksldjump"/>
            <a:extLst>
              <a:ext uri="{FF2B5EF4-FFF2-40B4-BE49-F238E27FC236}">
                <a16:creationId xmlns:a16="http://schemas.microsoft.com/office/drawing/2014/main" id="{A0E522A2-923D-43BC-834E-68D2608848A5}"/>
              </a:ext>
            </a:extLst>
          </p:cNvPr>
          <p:cNvPicPr>
            <a:picLocks noChangeAspect="1"/>
          </p:cNvPicPr>
          <p:nvPr/>
        </p:nvPicPr>
        <p:blipFill>
          <a:blip r:embed="rId10"/>
          <a:stretch>
            <a:fillRect/>
          </a:stretch>
        </p:blipFill>
        <p:spPr>
          <a:xfrm>
            <a:off x="11721894" y="6444186"/>
            <a:ext cx="310923" cy="317019"/>
          </a:xfrm>
          <a:prstGeom prst="rect">
            <a:avLst/>
          </a:prstGeom>
        </p:spPr>
      </p:pic>
      <p:sp>
        <p:nvSpPr>
          <p:cNvPr id="44" name="TextBox 43">
            <a:extLst>
              <a:ext uri="{FF2B5EF4-FFF2-40B4-BE49-F238E27FC236}">
                <a16:creationId xmlns:a16="http://schemas.microsoft.com/office/drawing/2014/main" id="{DD28F50B-0E6F-4D61-ABCC-AE14571AC4C1}"/>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OR NEXT ACTION AREA</a:t>
            </a:r>
          </a:p>
        </p:txBody>
      </p:sp>
      <p:grpSp>
        <p:nvGrpSpPr>
          <p:cNvPr id="45" name="Group 44">
            <a:extLst>
              <a:ext uri="{FF2B5EF4-FFF2-40B4-BE49-F238E27FC236}">
                <a16:creationId xmlns:a16="http://schemas.microsoft.com/office/drawing/2014/main" id="{6E633302-4E0A-4567-A509-7189A62A3A44}"/>
              </a:ext>
            </a:extLst>
          </p:cNvPr>
          <p:cNvGrpSpPr/>
          <p:nvPr/>
        </p:nvGrpSpPr>
        <p:grpSpPr>
          <a:xfrm>
            <a:off x="11313026" y="6458695"/>
            <a:ext cx="288000" cy="288000"/>
            <a:chOff x="8612267" y="5218900"/>
            <a:chExt cx="288000" cy="288000"/>
          </a:xfrm>
        </p:grpSpPr>
        <p:sp>
          <p:nvSpPr>
            <p:cNvPr id="46" name="Oval 45">
              <a:hlinkClick r:id="rId11" action="ppaction://hlinksldjump"/>
              <a:extLst>
                <a:ext uri="{FF2B5EF4-FFF2-40B4-BE49-F238E27FC236}">
                  <a16:creationId xmlns:a16="http://schemas.microsoft.com/office/drawing/2014/main" id="{5B6D018C-4439-4DC7-8DC7-C44DBEC2C9C3}"/>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6C351A0E-8274-4076-A0EC-81CB16191D78}"/>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2" action="ppaction://hlinksldjump"/>
            <a:extLst>
              <a:ext uri="{FF2B5EF4-FFF2-40B4-BE49-F238E27FC236}">
                <a16:creationId xmlns:a16="http://schemas.microsoft.com/office/drawing/2014/main" id="{657D6679-DC6A-4EE5-8798-C04CC1FBECD1}"/>
              </a:ext>
            </a:extLst>
          </p:cNvPr>
          <p:cNvPicPr>
            <a:picLocks noChangeAspect="1"/>
          </p:cNvPicPr>
          <p:nvPr/>
        </p:nvPicPr>
        <p:blipFill>
          <a:blip r:embed="rId13"/>
          <a:stretch>
            <a:fillRect/>
          </a:stretch>
        </p:blipFill>
        <p:spPr>
          <a:xfrm>
            <a:off x="161553" y="450732"/>
            <a:ext cx="235996" cy="227091"/>
          </a:xfrm>
          <a:prstGeom prst="rect">
            <a:avLst/>
          </a:prstGeom>
        </p:spPr>
      </p:pic>
      <p:pic>
        <p:nvPicPr>
          <p:cNvPr id="35" name="Picture 34">
            <a:hlinkClick r:id="rId14" action="ppaction://hlinksldjump"/>
            <a:extLst>
              <a:ext uri="{FF2B5EF4-FFF2-40B4-BE49-F238E27FC236}">
                <a16:creationId xmlns:a16="http://schemas.microsoft.com/office/drawing/2014/main" id="{FBC20736-46CC-499A-83FD-445E4004E605}"/>
              </a:ext>
            </a:extLst>
          </p:cNvPr>
          <p:cNvPicPr>
            <a:picLocks noChangeAspect="1"/>
          </p:cNvPicPr>
          <p:nvPr/>
        </p:nvPicPr>
        <p:blipFill>
          <a:blip r:embed="rId15"/>
          <a:stretch>
            <a:fillRect/>
          </a:stretch>
        </p:blipFill>
        <p:spPr>
          <a:xfrm>
            <a:off x="143742" y="1039387"/>
            <a:ext cx="271618" cy="365126"/>
          </a:xfrm>
          <a:prstGeom prst="rect">
            <a:avLst/>
          </a:prstGeom>
        </p:spPr>
      </p:pic>
      <p:sp>
        <p:nvSpPr>
          <p:cNvPr id="54" name="Oval 53">
            <a:extLst>
              <a:ext uri="{FF2B5EF4-FFF2-40B4-BE49-F238E27FC236}">
                <a16:creationId xmlns:a16="http://schemas.microsoft.com/office/drawing/2014/main" id="{20259F87-C2CC-4C21-B895-713CF3DD09D2}"/>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Graphic 54" descr="Home">
            <a:hlinkClick r:id="rId16" action="ppaction://hlinksldjump"/>
            <a:extLst>
              <a:ext uri="{FF2B5EF4-FFF2-40B4-BE49-F238E27FC236}">
                <a16:creationId xmlns:a16="http://schemas.microsoft.com/office/drawing/2014/main" id="{E1072F4A-7FBD-490A-A92D-B1A90FF03E8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6676" y="145807"/>
            <a:ext cx="195449" cy="195449"/>
          </a:xfrm>
          <a:prstGeom prst="rect">
            <a:avLst/>
          </a:prstGeom>
        </p:spPr>
      </p:pic>
      <p:pic>
        <p:nvPicPr>
          <p:cNvPr id="56" name="Picture 55">
            <a:hlinkClick r:id="rId19" action="ppaction://hlinksldjump"/>
            <a:extLst>
              <a:ext uri="{FF2B5EF4-FFF2-40B4-BE49-F238E27FC236}">
                <a16:creationId xmlns:a16="http://schemas.microsoft.com/office/drawing/2014/main" id="{6898D352-5261-4BE9-BD83-8B0ABFC4EB59}"/>
              </a:ext>
            </a:extLst>
          </p:cNvPr>
          <p:cNvPicPr>
            <a:picLocks noChangeAspect="1"/>
          </p:cNvPicPr>
          <p:nvPr/>
        </p:nvPicPr>
        <p:blipFill>
          <a:blip r:embed="rId20">
            <a:duotone>
              <a:schemeClr val="accent3">
                <a:shade val="45000"/>
                <a:satMod val="135000"/>
              </a:schemeClr>
              <a:prstClr val="white"/>
            </a:duotone>
            <a:extLst>
              <a:ext uri="{BEBA8EAE-BF5A-486C-A8C5-ECC9F3942E4B}">
                <a14:imgProps xmlns:a14="http://schemas.microsoft.com/office/drawing/2010/main">
                  <a14:imgLayer r:embed="rId21">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66" name="Group 65">
            <a:extLst>
              <a:ext uri="{FF2B5EF4-FFF2-40B4-BE49-F238E27FC236}">
                <a16:creationId xmlns:a16="http://schemas.microsoft.com/office/drawing/2014/main" id="{95BD2D98-4A39-4EB9-A368-D8EA9D56D21F}"/>
              </a:ext>
            </a:extLst>
          </p:cNvPr>
          <p:cNvGrpSpPr/>
          <p:nvPr/>
        </p:nvGrpSpPr>
        <p:grpSpPr>
          <a:xfrm>
            <a:off x="68802" y="1669008"/>
            <a:ext cx="421497" cy="444843"/>
            <a:chOff x="2059379" y="2460345"/>
            <a:chExt cx="2009639" cy="2009639"/>
          </a:xfrm>
          <a:solidFill>
            <a:schemeClr val="bg1"/>
          </a:solidFill>
        </p:grpSpPr>
        <p:pic>
          <p:nvPicPr>
            <p:cNvPr id="67" name="Graphic 66" descr="Lightbulb and gear">
              <a:extLst>
                <a:ext uri="{FF2B5EF4-FFF2-40B4-BE49-F238E27FC236}">
                  <a16:creationId xmlns:a16="http://schemas.microsoft.com/office/drawing/2014/main" id="{FD8E4952-B947-49F1-82C2-2C660F322B9D}"/>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68" name="Oval 67">
              <a:extLst>
                <a:ext uri="{FF2B5EF4-FFF2-40B4-BE49-F238E27FC236}">
                  <a16:creationId xmlns:a16="http://schemas.microsoft.com/office/drawing/2014/main" id="{A367417D-9FC0-41DB-8D30-CCC6EC99BD9E}"/>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87544949-4E70-4F52-A1C6-1472ADBAA3D3}"/>
              </a:ext>
            </a:extLst>
          </p:cNvPr>
          <p:cNvGrpSpPr/>
          <p:nvPr/>
        </p:nvGrpSpPr>
        <p:grpSpPr>
          <a:xfrm>
            <a:off x="68802" y="1659394"/>
            <a:ext cx="421497" cy="444843"/>
            <a:chOff x="2059379" y="2460345"/>
            <a:chExt cx="2009639" cy="2009639"/>
          </a:xfrm>
          <a:solidFill>
            <a:schemeClr val="bg1"/>
          </a:solidFill>
        </p:grpSpPr>
        <p:pic>
          <p:nvPicPr>
            <p:cNvPr id="70" name="Graphic 69" descr="Lightbulb and gear">
              <a:extLst>
                <a:ext uri="{FF2B5EF4-FFF2-40B4-BE49-F238E27FC236}">
                  <a16:creationId xmlns:a16="http://schemas.microsoft.com/office/drawing/2014/main" id="{B6358310-80CD-420D-ACC7-4F4DDE33DB2C}"/>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703728">
              <a:off x="2059379" y="2460345"/>
              <a:ext cx="2009639" cy="2009639"/>
            </a:xfrm>
            <a:prstGeom prst="rect">
              <a:avLst/>
            </a:prstGeom>
          </p:spPr>
        </p:pic>
        <p:sp>
          <p:nvSpPr>
            <p:cNvPr id="71" name="Oval 70">
              <a:extLst>
                <a:ext uri="{FF2B5EF4-FFF2-40B4-BE49-F238E27FC236}">
                  <a16:creationId xmlns:a16="http://schemas.microsoft.com/office/drawing/2014/main" id="{D87DD3ED-6C93-4436-A913-46B223DCCED7}"/>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6" name="Picture 75" descr="Icon&#10;&#10;Description automatically generated">
            <a:extLst>
              <a:ext uri="{FF2B5EF4-FFF2-40B4-BE49-F238E27FC236}">
                <a16:creationId xmlns:a16="http://schemas.microsoft.com/office/drawing/2014/main" id="{33F8A097-CAD5-4128-B393-5AABB2CDD9AB}"/>
              </a:ext>
            </a:extLst>
          </p:cNvPr>
          <p:cNvPicPr>
            <a:picLocks noChangeAspect="1"/>
          </p:cNvPicPr>
          <p:nvPr/>
        </p:nvPicPr>
        <p:blipFill rotWithShape="1">
          <a:blip r:embed="rId26">
            <a:extLst>
              <a:ext uri="{BEBA8EAE-BF5A-486C-A8C5-ECC9F3942E4B}">
                <a14:imgProps xmlns:a14="http://schemas.microsoft.com/office/drawing/2010/main">
                  <a14:imgLayer r:embed="rId27">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
        <p:nvSpPr>
          <p:cNvPr id="37" name="Oval 36">
            <a:extLst>
              <a:ext uri="{FF2B5EF4-FFF2-40B4-BE49-F238E27FC236}">
                <a16:creationId xmlns:a16="http://schemas.microsoft.com/office/drawing/2014/main" id="{7E13334F-B6BB-48C0-BD06-42692AC29265}"/>
              </a:ext>
            </a:extLst>
          </p:cNvPr>
          <p:cNvSpPr/>
          <p:nvPr/>
        </p:nvSpPr>
        <p:spPr>
          <a:xfrm>
            <a:off x="4367151" y="4743156"/>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90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FDA8CC3E-24BE-48C9-A111-604EF2BD583E}"/>
              </a:ext>
            </a:extLst>
          </p:cNvPr>
          <p:cNvGrpSpPr/>
          <p:nvPr/>
        </p:nvGrpSpPr>
        <p:grpSpPr>
          <a:xfrm>
            <a:off x="517617" y="438336"/>
            <a:ext cx="3308783" cy="1039491"/>
            <a:chOff x="7668282" y="3094409"/>
            <a:chExt cx="3308783" cy="1039491"/>
          </a:xfrm>
        </p:grpSpPr>
        <p:pic>
          <p:nvPicPr>
            <p:cNvPr id="61" name="Picture 60">
              <a:extLst>
                <a:ext uri="{FF2B5EF4-FFF2-40B4-BE49-F238E27FC236}">
                  <a16:creationId xmlns:a16="http://schemas.microsoft.com/office/drawing/2014/main" id="{921ECB05-F692-4BEF-A1E3-D2775DFEA9EB}"/>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3" name="Rectangle 62">
              <a:extLst>
                <a:ext uri="{FF2B5EF4-FFF2-40B4-BE49-F238E27FC236}">
                  <a16:creationId xmlns:a16="http://schemas.microsoft.com/office/drawing/2014/main" id="{138A3D3F-54D3-4142-BFA6-199C24320D24}"/>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3" name="Google Shape;442;p34">
            <a:extLst>
              <a:ext uri="{FF2B5EF4-FFF2-40B4-BE49-F238E27FC236}">
                <a16:creationId xmlns:a16="http://schemas.microsoft.com/office/drawing/2014/main" id="{45D0B47E-29BD-418D-A3FF-6C37D3DB4971}"/>
              </a:ext>
            </a:extLst>
          </p:cNvPr>
          <p:cNvSpPr/>
          <p:nvPr/>
        </p:nvSpPr>
        <p:spPr>
          <a:xfrm>
            <a:off x="0" y="1677911"/>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362185"/>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Information on the benefits and logistics of self-management</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Information </a:t>
            </a:r>
            <a:r>
              <a:rPr lang="en-GB" sz="1100" dirty="0">
                <a:latin typeface="+mn-lt"/>
                <a:ea typeface="Arial"/>
                <a:cs typeface="Arial"/>
                <a:sym typeface="Arial"/>
                <a:hlinkClick r:id="rId3"/>
              </a:rPr>
              <a:t>(The Patients Association)</a:t>
            </a:r>
            <a:endParaRPr lang="en-GB" sz="1100" dirty="0">
              <a:latin typeface="+mn-lt"/>
              <a:ea typeface="Arial"/>
              <a:cs typeface="Arial"/>
              <a:sym typeface="Arial"/>
            </a:endParaRPr>
          </a:p>
          <a:p>
            <a:pPr marL="172800" lvl="0">
              <a:spcBef>
                <a:spcPts val="300"/>
              </a:spcBef>
              <a:spcAft>
                <a:spcPts val="0"/>
              </a:spcAft>
              <a:buClr>
                <a:schemeClr val="accent4"/>
              </a:buClr>
              <a:buSzPct val="100000"/>
            </a:pPr>
            <a:r>
              <a:rPr lang="en-GB" sz="1050" dirty="0">
                <a:latin typeface="+mn-lt"/>
                <a:ea typeface="Arial"/>
                <a:cs typeface="Arial"/>
                <a:sym typeface="Arial"/>
              </a:rPr>
              <a:t>Webpage outlining the benefits, tips and tools for self-management, including the common questions people have about it</a:t>
            </a:r>
          </a:p>
          <a:p>
            <a:pPr lvl="0">
              <a:spcBef>
                <a:spcPts val="0"/>
              </a:spcBef>
              <a:spcAft>
                <a:spcPts val="0"/>
              </a:spcAft>
              <a:buClr>
                <a:srgbClr val="000000"/>
              </a:buClr>
              <a:buSzPts val="1100"/>
            </a:pPr>
            <a:endParaRPr lang="en-GB" sz="1200" b="1" u="sng" dirty="0">
              <a:latin typeface="+mn-lt"/>
              <a:ea typeface="Arial"/>
              <a:cs typeface="Arial"/>
              <a:sym typeface="Arial"/>
              <a:hlinkClick r:id="rId4">
                <a:extLst>
                  <a:ext uri="{A12FA001-AC4F-418D-AE19-62706E023703}">
                    <ahyp:hlinkClr xmlns:ahyp="http://schemas.microsoft.com/office/drawing/2018/hyperlinkcolor" val="tx"/>
                  </a:ext>
                </a:extLst>
              </a:hlinkClick>
            </a:endParaRPr>
          </a:p>
          <a:p>
            <a:pPr>
              <a:spcBef>
                <a:spcPts val="0"/>
              </a:spcBef>
              <a:spcAft>
                <a:spcPts val="600"/>
              </a:spcAft>
              <a:buClr>
                <a:srgbClr val="000000"/>
              </a:buClr>
              <a:buSzPts val="1100"/>
            </a:pPr>
            <a:r>
              <a:rPr lang="en-GB" sz="1200" b="1" dirty="0">
                <a:latin typeface="+mn-lt"/>
                <a:cs typeface="Arial"/>
                <a:sym typeface="Arial"/>
              </a:rPr>
              <a:t>The different roles of people living with conditions in self-management</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Research </a:t>
            </a:r>
            <a:r>
              <a:rPr lang="en-GB" sz="1100" dirty="0">
                <a:latin typeface="+mn-lt"/>
                <a:ea typeface="Arial"/>
                <a:cs typeface="Arial"/>
                <a:sym typeface="Arial"/>
                <a:hlinkClick r:id="rId5"/>
              </a:rPr>
              <a:t>(California Health Care Foundation)</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sym typeface="Arial"/>
              </a:rPr>
              <a:t>A deep dive into the different roles played by different people affected by health conditions who are self-managing, including how different tools can support these roles</a:t>
            </a:r>
            <a:endParaRPr lang="en-GB" sz="1100" dirty="0">
              <a:latin typeface="+mn-lt"/>
              <a:ea typeface="Arial"/>
              <a:cs typeface="Arial"/>
              <a:sym typeface="Arial"/>
            </a:endParaRPr>
          </a:p>
          <a:p>
            <a:pPr lvl="0">
              <a:spcBef>
                <a:spcPts val="0"/>
              </a:spcBef>
              <a:spcAft>
                <a:spcPts val="0"/>
              </a:spcAft>
              <a:buClr>
                <a:schemeClr val="accent4"/>
              </a:buClr>
              <a:buSzPts val="1100"/>
            </a:pPr>
            <a:endParaRPr lang="en-GB" sz="1200" b="1" dirty="0">
              <a:solidFill>
                <a:srgbClr val="000000"/>
              </a:solidFill>
              <a:latin typeface="+mn-lt"/>
              <a:cs typeface="Arial"/>
              <a:sym typeface="Arial"/>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5" name="Title 4">
            <a:extLst>
              <a:ext uri="{FF2B5EF4-FFF2-40B4-BE49-F238E27FC236}">
                <a16:creationId xmlns:a16="http://schemas.microsoft.com/office/drawing/2014/main" id="{1AA5E838-2AD3-4447-AFA7-B96CF0672566}"/>
              </a:ext>
            </a:extLst>
          </p:cNvPr>
          <p:cNvSpPr>
            <a:spLocks noGrp="1"/>
          </p:cNvSpPr>
          <p:nvPr>
            <p:ph type="title"/>
          </p:nvPr>
        </p:nvSpPr>
        <p:spPr>
          <a:xfrm>
            <a:off x="3826400" y="420308"/>
            <a:ext cx="7403253" cy="1030538"/>
          </a:xfrm>
        </p:spPr>
        <p:txBody>
          <a:bodyPr/>
          <a:lstStyle/>
          <a:p>
            <a:r>
              <a:rPr lang="en-GB" sz="2300" dirty="0"/>
              <a:t>Empowering people affected by health conditions to actively use mobile health devices and electronic monitoring for management of their own care</a:t>
            </a:r>
            <a:endParaRPr lang="en-GB" sz="2300" dirty="0">
              <a:latin typeface="+mn-lt"/>
            </a:endParaRPr>
          </a:p>
        </p:txBody>
      </p:sp>
      <p:sp>
        <p:nvSpPr>
          <p:cNvPr id="20" name="TextBox 19">
            <a:hlinkClick r:id="rId6"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A7BBDD3-F727-4834-91A7-0CAE2C48F6C9}"/>
              </a:ext>
            </a:extLst>
          </p:cNvPr>
          <p:cNvSpPr/>
          <p:nvPr/>
        </p:nvSpPr>
        <p:spPr>
          <a:xfrm>
            <a:off x="4369000" y="3542014"/>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Carers of 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p:txBody>
      </p:sp>
      <p:sp>
        <p:nvSpPr>
          <p:cNvPr id="51" name="Rectangle 50">
            <a:hlinkClick r:id="rId7"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8"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Provide educational materials and resources to </a:t>
            </a:r>
            <a:r>
              <a:rPr lang="en-GB" sz="1400" b="1" dirty="0">
                <a:solidFill>
                  <a:srgbClr val="000000"/>
                </a:solidFill>
                <a:latin typeface="+mn-lt"/>
                <a:cs typeface="Arial"/>
                <a:sym typeface="Arial"/>
              </a:rPr>
              <a:t>people affected by health conditions</a:t>
            </a:r>
            <a:r>
              <a:rPr lang="en-GB" sz="1400" b="1" dirty="0">
                <a:solidFill>
                  <a:srgbClr val="000000"/>
                </a:solidFill>
                <a:latin typeface="+mn-lt"/>
                <a:cs typeface="Arial"/>
              </a:rPr>
              <a:t> on the benefits of self-management and how new tools can support their care</a:t>
            </a:r>
          </a:p>
          <a:p>
            <a:pPr lvl="0">
              <a:spcBef>
                <a:spcPts val="0"/>
              </a:spcBef>
              <a:spcAft>
                <a:spcPts val="0"/>
              </a:spcAft>
              <a:buClr>
                <a:schemeClr val="dk1"/>
              </a:buClr>
              <a:buSzPts val="1100"/>
            </a:pPr>
            <a:endParaRPr lang="en-GB" sz="1400" b="1" dirty="0">
              <a:latin typeface="+mn-lt"/>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6" name="TextBox 45">
            <a:extLst>
              <a:ext uri="{FF2B5EF4-FFF2-40B4-BE49-F238E27FC236}">
                <a16:creationId xmlns:a16="http://schemas.microsoft.com/office/drawing/2014/main" id="{BA8EDFE0-987A-493B-B896-70F9791383D8}"/>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7" name="Group 46">
            <a:extLst>
              <a:ext uri="{FF2B5EF4-FFF2-40B4-BE49-F238E27FC236}">
                <a16:creationId xmlns:a16="http://schemas.microsoft.com/office/drawing/2014/main" id="{335D47E1-DFDB-4EAE-85E7-2779679C6AE4}"/>
              </a:ext>
            </a:extLst>
          </p:cNvPr>
          <p:cNvGrpSpPr/>
          <p:nvPr/>
        </p:nvGrpSpPr>
        <p:grpSpPr>
          <a:xfrm>
            <a:off x="11313026" y="6458695"/>
            <a:ext cx="288000" cy="288000"/>
            <a:chOff x="8612267" y="5218900"/>
            <a:chExt cx="288000" cy="288000"/>
          </a:xfrm>
        </p:grpSpPr>
        <p:sp>
          <p:nvSpPr>
            <p:cNvPr id="56" name="Oval 55">
              <a:hlinkClick r:id="rId9" action="ppaction://hlinksldjump"/>
              <a:extLst>
                <a:ext uri="{FF2B5EF4-FFF2-40B4-BE49-F238E27FC236}">
                  <a16:creationId xmlns:a16="http://schemas.microsoft.com/office/drawing/2014/main" id="{5BE11219-BCBF-4272-9750-86D5C8471B30}"/>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6208B64F-F879-43D1-A3DD-EC03EE39C525}"/>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10" action="ppaction://hlinksldjump"/>
            <a:extLst>
              <a:ext uri="{FF2B5EF4-FFF2-40B4-BE49-F238E27FC236}">
                <a16:creationId xmlns:a16="http://schemas.microsoft.com/office/drawing/2014/main" id="{1505C0FA-2A2C-4472-A399-E9F287C7F23B}"/>
              </a:ext>
            </a:extLst>
          </p:cNvPr>
          <p:cNvPicPr>
            <a:picLocks noChangeAspect="1"/>
          </p:cNvPicPr>
          <p:nvPr/>
        </p:nvPicPr>
        <p:blipFill>
          <a:blip r:embed="rId11"/>
          <a:stretch>
            <a:fillRect/>
          </a:stretch>
        </p:blipFill>
        <p:spPr>
          <a:xfrm>
            <a:off x="161553" y="450732"/>
            <a:ext cx="235996" cy="227091"/>
          </a:xfrm>
          <a:prstGeom prst="rect">
            <a:avLst/>
          </a:prstGeom>
        </p:spPr>
      </p:pic>
      <p:pic>
        <p:nvPicPr>
          <p:cNvPr id="35" name="Picture 34">
            <a:hlinkClick r:id="rId12" action="ppaction://hlinksldjump"/>
            <a:extLst>
              <a:ext uri="{FF2B5EF4-FFF2-40B4-BE49-F238E27FC236}">
                <a16:creationId xmlns:a16="http://schemas.microsoft.com/office/drawing/2014/main" id="{80DA5178-554B-4DAF-9AC1-A67D016A1935}"/>
              </a:ext>
            </a:extLst>
          </p:cNvPr>
          <p:cNvPicPr>
            <a:picLocks noChangeAspect="1"/>
          </p:cNvPicPr>
          <p:nvPr/>
        </p:nvPicPr>
        <p:blipFill>
          <a:blip r:embed="rId13"/>
          <a:stretch>
            <a:fillRect/>
          </a:stretch>
        </p:blipFill>
        <p:spPr>
          <a:xfrm>
            <a:off x="143742" y="1039387"/>
            <a:ext cx="271618" cy="365126"/>
          </a:xfrm>
          <a:prstGeom prst="rect">
            <a:avLst/>
          </a:prstGeom>
        </p:spPr>
      </p:pic>
      <p:sp>
        <p:nvSpPr>
          <p:cNvPr id="40" name="Oval 39">
            <a:extLst>
              <a:ext uri="{FF2B5EF4-FFF2-40B4-BE49-F238E27FC236}">
                <a16:creationId xmlns:a16="http://schemas.microsoft.com/office/drawing/2014/main" id="{7F8B1DB7-7633-40B0-955E-BDE8D85C0643}"/>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Home">
            <a:hlinkClick r:id="rId14" action="ppaction://hlinksldjump"/>
            <a:extLst>
              <a:ext uri="{FF2B5EF4-FFF2-40B4-BE49-F238E27FC236}">
                <a16:creationId xmlns:a16="http://schemas.microsoft.com/office/drawing/2014/main" id="{85FB8844-487B-4C31-B965-EA2C4F6C2B20}"/>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6676" y="145807"/>
            <a:ext cx="195449" cy="195449"/>
          </a:xfrm>
          <a:prstGeom prst="rect">
            <a:avLst/>
          </a:prstGeom>
        </p:spPr>
      </p:pic>
      <p:pic>
        <p:nvPicPr>
          <p:cNvPr id="42" name="Picture 41">
            <a:hlinkClick r:id="rId17" action="ppaction://hlinksldjump"/>
            <a:extLst>
              <a:ext uri="{FF2B5EF4-FFF2-40B4-BE49-F238E27FC236}">
                <a16:creationId xmlns:a16="http://schemas.microsoft.com/office/drawing/2014/main" id="{1B49C1E9-C933-4F6D-A980-BB833E44A79B}"/>
              </a:ext>
            </a:extLst>
          </p:cNvPr>
          <p:cNvPicPr>
            <a:picLocks noChangeAspect="1"/>
          </p:cNvPicPr>
          <p:nvPr/>
        </p:nvPicPr>
        <p:blipFill>
          <a:blip r:embed="rId18">
            <a:duotone>
              <a:schemeClr val="accent3">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Lst>
          </a:blip>
          <a:stretch>
            <a:fillRect/>
          </a:stretch>
        </p:blipFill>
        <p:spPr>
          <a:xfrm>
            <a:off x="161553" y="769024"/>
            <a:ext cx="227091" cy="231543"/>
          </a:xfrm>
          <a:prstGeom prst="rect">
            <a:avLst/>
          </a:prstGeom>
        </p:spPr>
      </p:pic>
      <p:grpSp>
        <p:nvGrpSpPr>
          <p:cNvPr id="44" name="Group 43">
            <a:extLst>
              <a:ext uri="{FF2B5EF4-FFF2-40B4-BE49-F238E27FC236}">
                <a16:creationId xmlns:a16="http://schemas.microsoft.com/office/drawing/2014/main" id="{A2B76E57-9B45-4804-85C6-8759ABCA6C2A}"/>
              </a:ext>
            </a:extLst>
          </p:cNvPr>
          <p:cNvGrpSpPr/>
          <p:nvPr/>
        </p:nvGrpSpPr>
        <p:grpSpPr>
          <a:xfrm>
            <a:off x="68802" y="1666486"/>
            <a:ext cx="421497" cy="444843"/>
            <a:chOff x="2059379" y="2460345"/>
            <a:chExt cx="2009639" cy="2009639"/>
          </a:xfrm>
          <a:solidFill>
            <a:schemeClr val="bg1"/>
          </a:solidFill>
        </p:grpSpPr>
        <p:pic>
          <p:nvPicPr>
            <p:cNvPr id="45" name="Graphic 44" descr="Lightbulb and gear">
              <a:extLst>
                <a:ext uri="{FF2B5EF4-FFF2-40B4-BE49-F238E27FC236}">
                  <a16:creationId xmlns:a16="http://schemas.microsoft.com/office/drawing/2014/main" id="{F0C82746-CCB3-412B-8701-512519AAEFD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9703728">
              <a:off x="2059379" y="2460345"/>
              <a:ext cx="2009639" cy="2009639"/>
            </a:xfrm>
            <a:prstGeom prst="rect">
              <a:avLst/>
            </a:prstGeom>
          </p:spPr>
        </p:pic>
        <p:sp>
          <p:nvSpPr>
            <p:cNvPr id="54" name="Oval 53">
              <a:extLst>
                <a:ext uri="{FF2B5EF4-FFF2-40B4-BE49-F238E27FC236}">
                  <a16:creationId xmlns:a16="http://schemas.microsoft.com/office/drawing/2014/main" id="{E9451384-F044-4CC3-B777-622E33B152AF}"/>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2179019F-BA63-4A41-B451-F8776AD3929F}"/>
              </a:ext>
            </a:extLst>
          </p:cNvPr>
          <p:cNvGrpSpPr/>
          <p:nvPr/>
        </p:nvGrpSpPr>
        <p:grpSpPr>
          <a:xfrm>
            <a:off x="68802" y="1656872"/>
            <a:ext cx="421497" cy="444843"/>
            <a:chOff x="2059379" y="2460345"/>
            <a:chExt cx="2009639" cy="2009639"/>
          </a:xfrm>
          <a:solidFill>
            <a:schemeClr val="bg1"/>
          </a:solidFill>
        </p:grpSpPr>
        <p:pic>
          <p:nvPicPr>
            <p:cNvPr id="58" name="Graphic 57" descr="Lightbulb and gear">
              <a:extLst>
                <a:ext uri="{FF2B5EF4-FFF2-40B4-BE49-F238E27FC236}">
                  <a16:creationId xmlns:a16="http://schemas.microsoft.com/office/drawing/2014/main" id="{84E4C36A-1CA5-4575-93B0-4B73725FAEA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9" name="Oval 58">
              <a:extLst>
                <a:ext uri="{FF2B5EF4-FFF2-40B4-BE49-F238E27FC236}">
                  <a16:creationId xmlns:a16="http://schemas.microsoft.com/office/drawing/2014/main" id="{35E989B9-9506-42BF-9559-95E313007243}"/>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4" name="Picture 63" descr="Icon&#10;&#10;Description automatically generated">
            <a:extLst>
              <a:ext uri="{FF2B5EF4-FFF2-40B4-BE49-F238E27FC236}">
                <a16:creationId xmlns:a16="http://schemas.microsoft.com/office/drawing/2014/main" id="{C4775AF9-8A68-4671-881F-34CCBD9268FD}"/>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28127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A2360E04-FBCF-44B5-80AF-CE45C5B2F74B}"/>
              </a:ext>
            </a:extLst>
          </p:cNvPr>
          <p:cNvGrpSpPr/>
          <p:nvPr/>
        </p:nvGrpSpPr>
        <p:grpSpPr>
          <a:xfrm>
            <a:off x="517617" y="438336"/>
            <a:ext cx="3308783" cy="1039491"/>
            <a:chOff x="7668282" y="3094409"/>
            <a:chExt cx="3308783" cy="1039491"/>
          </a:xfrm>
        </p:grpSpPr>
        <p:pic>
          <p:nvPicPr>
            <p:cNvPr id="63" name="Picture 62">
              <a:extLst>
                <a:ext uri="{FF2B5EF4-FFF2-40B4-BE49-F238E27FC236}">
                  <a16:creationId xmlns:a16="http://schemas.microsoft.com/office/drawing/2014/main" id="{5984E26E-829C-4B5F-8539-A268500F2E37}"/>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5" name="Rectangle 64">
              <a:extLst>
                <a:ext uri="{FF2B5EF4-FFF2-40B4-BE49-F238E27FC236}">
                  <a16:creationId xmlns:a16="http://schemas.microsoft.com/office/drawing/2014/main" id="{AA366C68-A9BD-4699-8BF5-D6883C783B17}"/>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31" name="Google Shape;442;p34">
            <a:extLst>
              <a:ext uri="{FF2B5EF4-FFF2-40B4-BE49-F238E27FC236}">
                <a16:creationId xmlns:a16="http://schemas.microsoft.com/office/drawing/2014/main" id="{53FD24DD-385F-44EA-B6D2-96B409C48801}"/>
              </a:ext>
            </a:extLst>
          </p:cNvPr>
          <p:cNvSpPr/>
          <p:nvPr/>
        </p:nvSpPr>
        <p:spPr>
          <a:xfrm>
            <a:off x="0" y="1676813"/>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215991"/>
          </a:xfrm>
          <a:prstGeom prst="rect">
            <a:avLst/>
          </a:prstGeom>
        </p:spPr>
        <p:txBody>
          <a:bodyPr wrap="square">
            <a:spAutoFit/>
          </a:bodyPr>
          <a:lstStyle/>
          <a:p>
            <a:pPr>
              <a:spcBef>
                <a:spcPts val="0"/>
              </a:spcBef>
              <a:spcAft>
                <a:spcPts val="600"/>
              </a:spcAft>
              <a:buClr>
                <a:srgbClr val="000000"/>
              </a:buClr>
              <a:buSzPts val="1100"/>
            </a:pPr>
            <a:r>
              <a:rPr lang="en-GB" sz="1200" b="1" dirty="0">
                <a:latin typeface="+mn-lt"/>
                <a:cs typeface="Arial"/>
                <a:sym typeface="Arial"/>
              </a:rPr>
              <a:t>Examples of successful shared decision making and self-management tools</a:t>
            </a: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3"/>
              </a:rPr>
              <a:t>Health screening tools </a:t>
            </a:r>
            <a:r>
              <a:rPr lang="en-GB" sz="1100" dirty="0">
                <a:latin typeface="+mn-lt"/>
                <a:ea typeface="Arial"/>
                <a:cs typeface="Arial"/>
                <a:sym typeface="Arial"/>
                <a:hlinkClick r:id="rId3"/>
              </a:rPr>
              <a:t>(Allergy &amp; Asthma Network)</a:t>
            </a:r>
            <a:endParaRPr lang="en-GB" sz="1100" dirty="0">
              <a:latin typeface="+mn-lt"/>
              <a:ea typeface="Arial"/>
              <a:cs typeface="Arial"/>
              <a:sym typeface="Arial"/>
            </a:endParaRPr>
          </a:p>
          <a:p>
            <a:pPr marL="172800">
              <a:spcBef>
                <a:spcPts val="300"/>
              </a:spcBef>
              <a:spcAft>
                <a:spcPts val="0"/>
              </a:spcAft>
              <a:buClr>
                <a:schemeClr val="accent4"/>
              </a:buClr>
              <a:buSzPct val="100000"/>
            </a:pPr>
            <a:r>
              <a:rPr lang="en-GB" sz="1050" dirty="0">
                <a:latin typeface="+mn-lt"/>
                <a:cs typeface="Arial"/>
              </a:rPr>
              <a:t>A guide to evidence-based shared decision making and examples developed for people affected by asthma and allergies</a:t>
            </a:r>
            <a:endParaRPr lang="en-GB" sz="1050" dirty="0">
              <a:latin typeface="+mn-lt"/>
              <a:cs typeface="Arial"/>
              <a:sym typeface="Arial"/>
            </a:endParaRPr>
          </a:p>
          <a:p>
            <a:pPr marL="171450" lvl="0" indent="-171450" eaLnBrk="1" fontAlgn="auto" hangingPunct="1">
              <a:spcBef>
                <a:spcPts val="600"/>
              </a:spcBef>
              <a:spcAft>
                <a:spcPts val="0"/>
              </a:spcAft>
              <a:buClr>
                <a:srgbClr val="FF8FB2"/>
              </a:buClr>
              <a:buSzPts val="1100"/>
              <a:buFont typeface="Arial" panose="020B0604020202020204" pitchFamily="34" charset="0"/>
              <a:buChar char="•"/>
              <a:defRPr/>
            </a:pPr>
            <a:r>
              <a:rPr lang="en-GB" sz="1100" b="1" dirty="0">
                <a:latin typeface="+mn-lt"/>
                <a:cs typeface="Arial"/>
                <a:hlinkClick r:id="rId4"/>
              </a:rPr>
              <a:t>Toolkit</a:t>
            </a:r>
            <a:r>
              <a:rPr lang="en-GB" sz="1050" dirty="0">
                <a:latin typeface="+mn-lt"/>
                <a:cs typeface="Arial"/>
                <a:hlinkClick r:id="rId4"/>
              </a:rPr>
              <a:t> (University of Plymouth)</a:t>
            </a:r>
            <a:endParaRPr lang="en-GB" sz="1050" dirty="0">
              <a:latin typeface="+mn-lt"/>
              <a:cs typeface="Arial"/>
            </a:endParaRPr>
          </a:p>
          <a:p>
            <a:pPr marL="172800" lvl="0" eaLnBrk="1" fontAlgn="auto" hangingPunct="1">
              <a:spcBef>
                <a:spcPts val="600"/>
              </a:spcBef>
              <a:spcAft>
                <a:spcPts val="0"/>
              </a:spcAft>
              <a:buClr>
                <a:srgbClr val="FF8FB2"/>
              </a:buClr>
              <a:buSzPts val="1100"/>
              <a:defRPr/>
            </a:pPr>
            <a:r>
              <a:rPr lang="en-GB" sz="1050" dirty="0">
                <a:latin typeface="+mn-lt"/>
                <a:cs typeface="Arial"/>
              </a:rPr>
              <a:t>Toolkit supporting health and social care practitioners in the remote assessment and management of people with movement impairment and physical disability </a:t>
            </a:r>
          </a:p>
          <a:p>
            <a:pPr marL="171450" lvl="0" indent="-171450" eaLnBrk="1" fontAlgn="auto" hangingPunct="1">
              <a:spcBef>
                <a:spcPts val="600"/>
              </a:spcBef>
              <a:spcAft>
                <a:spcPts val="0"/>
              </a:spcAft>
              <a:buClr>
                <a:srgbClr val="FF8FB2"/>
              </a:buClr>
              <a:buSzPts val="1100"/>
              <a:buFont typeface="Arial" panose="020B0604020202020204" pitchFamily="34" charset="0"/>
              <a:buChar char="•"/>
              <a:defRPr/>
            </a:pPr>
            <a:r>
              <a:rPr lang="en-GB" sz="1100" b="1" dirty="0">
                <a:latin typeface="+mn-lt"/>
                <a:cs typeface="Arial"/>
                <a:hlinkClick r:id="rId5"/>
              </a:rPr>
              <a:t>Understanding MS</a:t>
            </a:r>
            <a:r>
              <a:rPr lang="en-GB" sz="1050" dirty="0">
                <a:latin typeface="+mn-lt"/>
                <a:cs typeface="Arial"/>
                <a:hlinkClick r:id="rId5"/>
              </a:rPr>
              <a:t> (</a:t>
            </a:r>
            <a:r>
              <a:rPr lang="en-GB" sz="1050" dirty="0" err="1">
                <a:latin typeface="+mn-lt"/>
                <a:cs typeface="Arial"/>
                <a:hlinkClick r:id="rId5"/>
              </a:rPr>
              <a:t>FloodLight</a:t>
            </a:r>
            <a:r>
              <a:rPr lang="en-GB" sz="1050" dirty="0">
                <a:latin typeface="+mn-lt"/>
                <a:cs typeface="Arial"/>
                <a:hlinkClick r:id="rId5"/>
              </a:rPr>
              <a:t> Open)</a:t>
            </a:r>
            <a:endParaRPr lang="en-GB" sz="1050" dirty="0">
              <a:latin typeface="+mn-lt"/>
              <a:cs typeface="Arial"/>
            </a:endParaRPr>
          </a:p>
          <a:p>
            <a:pPr marL="172800" lvl="0" eaLnBrk="1" fontAlgn="auto" hangingPunct="1">
              <a:spcBef>
                <a:spcPts val="600"/>
              </a:spcBef>
              <a:spcAft>
                <a:spcPts val="0"/>
              </a:spcAft>
              <a:buClr>
                <a:srgbClr val="FF8FB2"/>
              </a:buClr>
              <a:buSzPts val="1100"/>
              <a:defRPr/>
            </a:pPr>
            <a:r>
              <a:rPr lang="en-GB" sz="1050" dirty="0">
                <a:latin typeface="+mn-lt"/>
                <a:cs typeface="Arial"/>
              </a:rPr>
              <a:t>Study allowing participants, physicians and scientists to monitor MS symptoms and health over time using a smartphone</a:t>
            </a: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Carers of 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1" name="Rectangle 50">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1</a:t>
            </a:r>
          </a:p>
        </p:txBody>
      </p:sp>
      <p:sp>
        <p:nvSpPr>
          <p:cNvPr id="52" name="Rectangle 51">
            <a:hlinkClick r:id="rId6" action="ppaction://hlinksldjump"/>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Provide educational materials and resources to </a:t>
            </a:r>
            <a:r>
              <a:rPr lang="en-GB" sz="1400" b="1" dirty="0">
                <a:solidFill>
                  <a:srgbClr val="000000"/>
                </a:solidFill>
                <a:latin typeface="+mn-lt"/>
                <a:cs typeface="Arial"/>
                <a:sym typeface="Arial"/>
              </a:rPr>
              <a:t>people affected by health conditions</a:t>
            </a:r>
            <a:r>
              <a:rPr lang="en-GB" sz="1400" b="1" dirty="0">
                <a:solidFill>
                  <a:srgbClr val="000000"/>
                </a:solidFill>
                <a:latin typeface="+mn-lt"/>
                <a:cs typeface="Arial"/>
              </a:rPr>
              <a:t> on the benefits of self-management and how new tools can support their care</a:t>
            </a:r>
          </a:p>
          <a:p>
            <a:pPr lvl="0">
              <a:spcBef>
                <a:spcPts val="0"/>
              </a:spcBef>
              <a:spcAft>
                <a:spcPts val="0"/>
              </a:spcAft>
              <a:buClr>
                <a:schemeClr val="dk1"/>
              </a:buClr>
              <a:buSzPts val="1100"/>
            </a:pPr>
            <a:endParaRPr lang="en-GB" sz="1400" b="1" dirty="0">
              <a:latin typeface="+mn-lt"/>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hlinkClick r:id="rId7" action="ppaction://hlinksldjump"/>
            <a:extLst>
              <a:ext uri="{FF2B5EF4-FFF2-40B4-BE49-F238E27FC236}">
                <a16:creationId xmlns:a16="http://schemas.microsoft.com/office/drawing/2014/main" id="{B6C29E6B-27EA-4F63-8059-CBB0113DFDA8}"/>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2" name="TextBox 41">
            <a:extLst>
              <a:ext uri="{FF2B5EF4-FFF2-40B4-BE49-F238E27FC236}">
                <a16:creationId xmlns:a16="http://schemas.microsoft.com/office/drawing/2014/main" id="{AEC8625E-8296-4568-BB55-F769B34F5043}"/>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3" name="Straight Connector 42">
            <a:extLst>
              <a:ext uri="{FF2B5EF4-FFF2-40B4-BE49-F238E27FC236}">
                <a16:creationId xmlns:a16="http://schemas.microsoft.com/office/drawing/2014/main" id="{C760D32F-0038-48FC-A438-56387D79469B}"/>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4556E17-783F-4989-9B36-EE90AC683848}"/>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6" name="Group 55">
            <a:extLst>
              <a:ext uri="{FF2B5EF4-FFF2-40B4-BE49-F238E27FC236}">
                <a16:creationId xmlns:a16="http://schemas.microsoft.com/office/drawing/2014/main" id="{0F32E047-C6E3-41A5-8043-E16BD7E82F1F}"/>
              </a:ext>
            </a:extLst>
          </p:cNvPr>
          <p:cNvGrpSpPr/>
          <p:nvPr/>
        </p:nvGrpSpPr>
        <p:grpSpPr>
          <a:xfrm>
            <a:off x="11313026" y="6458695"/>
            <a:ext cx="288000" cy="288000"/>
            <a:chOff x="8612267" y="5218900"/>
            <a:chExt cx="288000" cy="288000"/>
          </a:xfrm>
        </p:grpSpPr>
        <p:sp>
          <p:nvSpPr>
            <p:cNvPr id="57" name="Oval 56">
              <a:hlinkClick r:id="rId8" action="ppaction://hlinksldjump"/>
              <a:extLst>
                <a:ext uri="{FF2B5EF4-FFF2-40B4-BE49-F238E27FC236}">
                  <a16:creationId xmlns:a16="http://schemas.microsoft.com/office/drawing/2014/main" id="{67E6181F-AEE8-4B54-AB7F-28C54E303C8B}"/>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491A0771-D537-440F-AC2D-CD7E657AC6E2}"/>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a:hlinkClick r:id="rId9" action="ppaction://hlinksldjump"/>
            <a:extLst>
              <a:ext uri="{FF2B5EF4-FFF2-40B4-BE49-F238E27FC236}">
                <a16:creationId xmlns:a16="http://schemas.microsoft.com/office/drawing/2014/main" id="{8958153A-3E89-4649-B7D3-43A434CCE885}"/>
              </a:ext>
            </a:extLst>
          </p:cNvPr>
          <p:cNvPicPr>
            <a:picLocks noChangeAspect="1"/>
          </p:cNvPicPr>
          <p:nvPr/>
        </p:nvPicPr>
        <p:blipFill>
          <a:blip r:embed="rId10"/>
          <a:stretch>
            <a:fillRect/>
          </a:stretch>
        </p:blipFill>
        <p:spPr>
          <a:xfrm>
            <a:off x="161553" y="450732"/>
            <a:ext cx="235996" cy="227091"/>
          </a:xfrm>
          <a:prstGeom prst="rect">
            <a:avLst/>
          </a:prstGeom>
        </p:spPr>
      </p:pic>
      <p:pic>
        <p:nvPicPr>
          <p:cNvPr id="35" name="Picture 34">
            <a:hlinkClick r:id="rId11" action="ppaction://hlinksldjump"/>
            <a:extLst>
              <a:ext uri="{FF2B5EF4-FFF2-40B4-BE49-F238E27FC236}">
                <a16:creationId xmlns:a16="http://schemas.microsoft.com/office/drawing/2014/main" id="{A44D7E70-1148-4275-803E-70EAE2E731CF}"/>
              </a:ext>
            </a:extLst>
          </p:cNvPr>
          <p:cNvPicPr>
            <a:picLocks noChangeAspect="1"/>
          </p:cNvPicPr>
          <p:nvPr/>
        </p:nvPicPr>
        <p:blipFill>
          <a:blip r:embed="rId12"/>
          <a:stretch>
            <a:fillRect/>
          </a:stretch>
        </p:blipFill>
        <p:spPr>
          <a:xfrm>
            <a:off x="143742" y="1039387"/>
            <a:ext cx="271618" cy="365126"/>
          </a:xfrm>
          <a:prstGeom prst="rect">
            <a:avLst/>
          </a:prstGeom>
        </p:spPr>
      </p:pic>
      <p:sp>
        <p:nvSpPr>
          <p:cNvPr id="41" name="Oval 40">
            <a:extLst>
              <a:ext uri="{FF2B5EF4-FFF2-40B4-BE49-F238E27FC236}">
                <a16:creationId xmlns:a16="http://schemas.microsoft.com/office/drawing/2014/main" id="{B146604B-8CE2-418F-97CC-DF360EA62451}"/>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descr="Home">
            <a:hlinkClick r:id="rId13" action="ppaction://hlinksldjump"/>
            <a:extLst>
              <a:ext uri="{FF2B5EF4-FFF2-40B4-BE49-F238E27FC236}">
                <a16:creationId xmlns:a16="http://schemas.microsoft.com/office/drawing/2014/main" id="{125D76B3-D43E-4CEC-9A1D-6E86CAE00C9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6676" y="145807"/>
            <a:ext cx="195449" cy="195449"/>
          </a:xfrm>
          <a:prstGeom prst="rect">
            <a:avLst/>
          </a:prstGeom>
        </p:spPr>
      </p:pic>
      <p:pic>
        <p:nvPicPr>
          <p:cNvPr id="46" name="Picture 45">
            <a:hlinkClick r:id="rId16" action="ppaction://hlinksldjump"/>
            <a:extLst>
              <a:ext uri="{FF2B5EF4-FFF2-40B4-BE49-F238E27FC236}">
                <a16:creationId xmlns:a16="http://schemas.microsoft.com/office/drawing/2014/main" id="{4FF1EA76-4FDC-44A0-BCAC-3CB10CCE9F2B}"/>
              </a:ext>
            </a:extLst>
          </p:cNvPr>
          <p:cNvPicPr>
            <a:picLocks noChangeAspect="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47" name="Title 4">
            <a:extLst>
              <a:ext uri="{FF2B5EF4-FFF2-40B4-BE49-F238E27FC236}">
                <a16:creationId xmlns:a16="http://schemas.microsoft.com/office/drawing/2014/main" id="{88CDACD0-7D08-4BE4-9274-91FC274E5560}"/>
              </a:ext>
            </a:extLst>
          </p:cNvPr>
          <p:cNvSpPr txBox="1">
            <a:spLocks/>
          </p:cNvSpPr>
          <p:nvPr/>
        </p:nvSpPr>
        <p:spPr>
          <a:xfrm>
            <a:off x="3826400" y="420308"/>
            <a:ext cx="7403253"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300" kern="0"/>
              <a:t>Empowering people affected by health conditions to actively use mobile health devices and electronic monitoring for management of their own care</a:t>
            </a:r>
            <a:endParaRPr lang="en-GB" sz="2300" kern="0" dirty="0">
              <a:latin typeface="+mn-lt"/>
            </a:endParaRPr>
          </a:p>
        </p:txBody>
      </p:sp>
      <p:grpSp>
        <p:nvGrpSpPr>
          <p:cNvPr id="36" name="Group 35">
            <a:extLst>
              <a:ext uri="{FF2B5EF4-FFF2-40B4-BE49-F238E27FC236}">
                <a16:creationId xmlns:a16="http://schemas.microsoft.com/office/drawing/2014/main" id="{21657C84-7B56-4CD2-AC0C-40F7E45D6AF3}"/>
              </a:ext>
            </a:extLst>
          </p:cNvPr>
          <p:cNvGrpSpPr/>
          <p:nvPr/>
        </p:nvGrpSpPr>
        <p:grpSpPr>
          <a:xfrm>
            <a:off x="68802" y="1665388"/>
            <a:ext cx="421497" cy="444843"/>
            <a:chOff x="2059379" y="2460345"/>
            <a:chExt cx="2009639" cy="2009639"/>
          </a:xfrm>
          <a:solidFill>
            <a:schemeClr val="bg1"/>
          </a:solidFill>
        </p:grpSpPr>
        <p:pic>
          <p:nvPicPr>
            <p:cNvPr id="54" name="Graphic 53" descr="Lightbulb and gear">
              <a:extLst>
                <a:ext uri="{FF2B5EF4-FFF2-40B4-BE49-F238E27FC236}">
                  <a16:creationId xmlns:a16="http://schemas.microsoft.com/office/drawing/2014/main" id="{9FF3D817-38C9-41A3-A5B1-DF9A9A32E52E}"/>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9703728">
              <a:off x="2059379" y="2460345"/>
              <a:ext cx="2009639" cy="2009639"/>
            </a:xfrm>
            <a:prstGeom prst="rect">
              <a:avLst/>
            </a:prstGeom>
          </p:spPr>
        </p:pic>
        <p:sp>
          <p:nvSpPr>
            <p:cNvPr id="55" name="Oval 54">
              <a:extLst>
                <a:ext uri="{FF2B5EF4-FFF2-40B4-BE49-F238E27FC236}">
                  <a16:creationId xmlns:a16="http://schemas.microsoft.com/office/drawing/2014/main" id="{1CEB0CA4-87BB-45D8-9F7B-E181612FDFCB}"/>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A0C8A669-CBD7-4B3E-BEDE-62BF10B8D794}"/>
              </a:ext>
            </a:extLst>
          </p:cNvPr>
          <p:cNvGrpSpPr/>
          <p:nvPr/>
        </p:nvGrpSpPr>
        <p:grpSpPr>
          <a:xfrm>
            <a:off x="68802" y="1655774"/>
            <a:ext cx="421497" cy="444843"/>
            <a:chOff x="2059379" y="2460345"/>
            <a:chExt cx="2009639" cy="2009639"/>
          </a:xfrm>
          <a:solidFill>
            <a:schemeClr val="bg1"/>
          </a:solidFill>
        </p:grpSpPr>
        <p:pic>
          <p:nvPicPr>
            <p:cNvPr id="60" name="Graphic 59" descr="Lightbulb and gear">
              <a:extLst>
                <a:ext uri="{FF2B5EF4-FFF2-40B4-BE49-F238E27FC236}">
                  <a16:creationId xmlns:a16="http://schemas.microsoft.com/office/drawing/2014/main" id="{DD0471CA-A566-4581-99F7-FD2488A12DA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9703728">
              <a:off x="2059379" y="2460345"/>
              <a:ext cx="2009639" cy="2009639"/>
            </a:xfrm>
            <a:prstGeom prst="rect">
              <a:avLst/>
            </a:prstGeom>
          </p:spPr>
        </p:pic>
        <p:sp>
          <p:nvSpPr>
            <p:cNvPr id="61" name="Oval 60">
              <a:extLst>
                <a:ext uri="{FF2B5EF4-FFF2-40B4-BE49-F238E27FC236}">
                  <a16:creationId xmlns:a16="http://schemas.microsoft.com/office/drawing/2014/main" id="{6A03FFD2-CB88-453A-958A-1A08BDFD7EDD}"/>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65" descr="Icon&#10;&#10;Description automatically generated">
            <a:extLst>
              <a:ext uri="{FF2B5EF4-FFF2-40B4-BE49-F238E27FC236}">
                <a16:creationId xmlns:a16="http://schemas.microsoft.com/office/drawing/2014/main" id="{4F138000-1C33-402F-B633-6780104B954B}"/>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322263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37C3F3D2-3ECF-4EFC-9F7B-C51BA8147050}"/>
              </a:ext>
            </a:extLst>
          </p:cNvPr>
          <p:cNvGrpSpPr/>
          <p:nvPr/>
        </p:nvGrpSpPr>
        <p:grpSpPr>
          <a:xfrm>
            <a:off x="517617" y="438336"/>
            <a:ext cx="3308783" cy="1039491"/>
            <a:chOff x="7668282" y="3094409"/>
            <a:chExt cx="3308783" cy="1039491"/>
          </a:xfrm>
        </p:grpSpPr>
        <p:pic>
          <p:nvPicPr>
            <p:cNvPr id="60" name="Picture 59">
              <a:extLst>
                <a:ext uri="{FF2B5EF4-FFF2-40B4-BE49-F238E27FC236}">
                  <a16:creationId xmlns:a16="http://schemas.microsoft.com/office/drawing/2014/main" id="{B4CCAA91-73E2-4E0E-B86E-70B84CEAEFC3}"/>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2" name="Rectangle 61">
              <a:extLst>
                <a:ext uri="{FF2B5EF4-FFF2-40B4-BE49-F238E27FC236}">
                  <a16:creationId xmlns:a16="http://schemas.microsoft.com/office/drawing/2014/main" id="{F828E715-D90E-4C9D-AA9B-2391B9323F0B}"/>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3" name="Google Shape;442;p34">
            <a:extLst>
              <a:ext uri="{FF2B5EF4-FFF2-40B4-BE49-F238E27FC236}">
                <a16:creationId xmlns:a16="http://schemas.microsoft.com/office/drawing/2014/main" id="{C56AF7AB-0C77-4B2C-A45F-2B4315ED863A}"/>
              </a:ext>
            </a:extLst>
          </p:cNvPr>
          <p:cNvSpPr/>
          <p:nvPr/>
        </p:nvSpPr>
        <p:spPr>
          <a:xfrm>
            <a:off x="0" y="1686987"/>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100027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Writing position papers in healthcare and education</a:t>
            </a:r>
            <a:endParaRPr lang="en-GB" sz="1200" b="1" dirty="0">
              <a:latin typeface="+mn-lt"/>
              <a:ea typeface="Arial"/>
              <a:cs typeface="Arial"/>
              <a:sym typeface="Arial"/>
              <a:hlinkClick r:id="rId3">
                <a:extLst>
                  <a:ext uri="{A12FA001-AC4F-418D-AE19-62706E023703}">
                    <ahyp:hlinkClr xmlns:ahyp="http://schemas.microsoft.com/office/drawing/2018/hyperlinkcolor" val="tx"/>
                  </a:ext>
                </a:extLst>
              </a:hlinkClick>
            </a:endParaRP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4"/>
              </a:rPr>
              <a:t>Guidance </a:t>
            </a:r>
            <a:r>
              <a:rPr lang="en-GB" sz="1100" dirty="0">
                <a:latin typeface="+mn-lt"/>
                <a:ea typeface="Arial"/>
                <a:cs typeface="Arial"/>
                <a:sym typeface="Arial"/>
                <a:hlinkClick r:id="rId4"/>
              </a:rPr>
              <a:t>(Ontario Medical Students Association)</a:t>
            </a:r>
            <a:endParaRPr lang="en-GB" sz="1100" dirty="0">
              <a:latin typeface="+mn-lt"/>
              <a:ea typeface="Arial"/>
              <a:cs typeface="Arial"/>
              <a:sym typeface="Arial"/>
            </a:endParaRPr>
          </a:p>
          <a:p>
            <a:pPr marL="172800" lvl="0">
              <a:spcBef>
                <a:spcPts val="300"/>
              </a:spcBef>
              <a:spcAft>
                <a:spcPts val="0"/>
              </a:spcAft>
              <a:buClr>
                <a:srgbClr val="FF5588"/>
              </a:buClr>
              <a:buSzPct val="100000"/>
            </a:pPr>
            <a:r>
              <a:rPr lang="en-GB" sz="1050" dirty="0">
                <a:latin typeface="+mn-lt"/>
                <a:ea typeface="Arial"/>
                <a:cs typeface="Arial"/>
                <a:sym typeface="Arial"/>
              </a:rPr>
              <a:t>Guidance and tips on writing effective policy or position papers, including an evaluation checklist</a:t>
            </a: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sp>
        <p:nvSpPr>
          <p:cNvPr id="20" name="TextBox 19">
            <a:hlinkClick r:id="rId5" action="ppaction://hlinksldjump"/>
            <a:extLst>
              <a:ext uri="{FF2B5EF4-FFF2-40B4-BE49-F238E27FC236}">
                <a16:creationId xmlns:a16="http://schemas.microsoft.com/office/drawing/2014/main" id="{DC649DCF-9636-47DE-B94F-D34D151B5E48}"/>
              </a:ext>
            </a:extLst>
          </p:cNvPr>
          <p:cNvSpPr txBox="1"/>
          <p:nvPr/>
        </p:nvSpPr>
        <p:spPr>
          <a:xfrm>
            <a:off x="6646867" y="1800912"/>
            <a:ext cx="2449691" cy="276999"/>
          </a:xfrm>
          <a:prstGeom prst="rect">
            <a:avLst/>
          </a:prstGeom>
          <a:noFill/>
        </p:spPr>
        <p:txBody>
          <a:bodyPr wrap="square" rtlCol="0">
            <a:spAutoFit/>
          </a:bodyPr>
          <a:lstStyle/>
          <a:p>
            <a:r>
              <a:rPr lang="en-GB" sz="1200" dirty="0">
                <a:solidFill>
                  <a:srgbClr val="FF8FB2"/>
                </a:solidFill>
                <a:latin typeface="+mn-lt"/>
              </a:rPr>
              <a:t>BEST PRACTICE EXAMPLES</a:t>
            </a:r>
          </a:p>
        </p:txBody>
      </p:sp>
      <p:sp>
        <p:nvSpPr>
          <p:cNvPr id="21" name="TextBox 20">
            <a:extLst>
              <a:ext uri="{FF2B5EF4-FFF2-40B4-BE49-F238E27FC236}">
                <a16:creationId xmlns:a16="http://schemas.microsoft.com/office/drawing/2014/main" id="{12D3D59A-5532-43FD-969B-4F4DD04CCD78}"/>
              </a:ext>
            </a:extLst>
          </p:cNvPr>
          <p:cNvSpPr txBox="1"/>
          <p:nvPr/>
        </p:nvSpPr>
        <p:spPr>
          <a:xfrm>
            <a:off x="4197176" y="1800913"/>
            <a:ext cx="2449691" cy="276999"/>
          </a:xfrm>
          <a:prstGeom prst="rect">
            <a:avLst/>
          </a:prstGeom>
          <a:noFill/>
        </p:spPr>
        <p:txBody>
          <a:bodyPr wrap="square" rtlCol="0">
            <a:spAutoFit/>
          </a:bodyPr>
          <a:lstStyle/>
          <a:p>
            <a:r>
              <a:rPr lang="en-GB" sz="1200" b="1" dirty="0">
                <a:solidFill>
                  <a:srgbClr val="FF8FB2"/>
                </a:solidFill>
                <a:latin typeface="+mn-lt"/>
              </a:rPr>
              <a:t>GUIDANCE AND TOOLS</a:t>
            </a:r>
          </a:p>
        </p:txBody>
      </p:sp>
      <p:cxnSp>
        <p:nvCxnSpPr>
          <p:cNvPr id="23" name="Straight Connector 22">
            <a:extLst>
              <a:ext uri="{FF2B5EF4-FFF2-40B4-BE49-F238E27FC236}">
                <a16:creationId xmlns:a16="http://schemas.microsoft.com/office/drawing/2014/main" id="{55D9F86E-1831-4659-AD5B-A270B71D57CF}"/>
              </a:ext>
            </a:extLst>
          </p:cNvPr>
          <p:cNvCxnSpPr/>
          <p:nvPr/>
        </p:nvCxnSpPr>
        <p:spPr>
          <a:xfrm>
            <a:off x="4258960" y="2105418"/>
            <a:ext cx="1800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p:txBody>
      </p:sp>
      <p:sp>
        <p:nvSpPr>
          <p:cNvPr id="51" name="Rectangle 50">
            <a:hlinkClick r:id="rId6"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Develop a position paper and awareness campaign on the relevance and importance of self-management </a:t>
            </a:r>
          </a:p>
          <a:p>
            <a:pPr lvl="0">
              <a:spcBef>
                <a:spcPts val="0"/>
              </a:spcBef>
              <a:spcAft>
                <a:spcPts val="0"/>
              </a:spcAft>
              <a:buClr>
                <a:schemeClr val="dk1"/>
              </a:buClr>
              <a:buSzPts val="1100"/>
            </a:pPr>
            <a:endParaRPr lang="en-GB" sz="1400" b="1" dirty="0">
              <a:latin typeface="+mn-lt"/>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1257075" cy="338554"/>
          </a:xfrm>
          <a:prstGeom prst="rect">
            <a:avLst/>
          </a:prstGeom>
        </p:spPr>
        <p:txBody>
          <a:bodyPr wrap="none">
            <a:spAutoFit/>
          </a:bodyPr>
          <a:lstStyle/>
          <a:p>
            <a:r>
              <a:rPr lang="en-GB" sz="1600" b="1" dirty="0">
                <a:latin typeface="+mn-lt"/>
              </a:rPr>
              <a:t>Find out… </a:t>
            </a:r>
          </a:p>
        </p:txBody>
      </p:sp>
      <p:sp>
        <p:nvSpPr>
          <p:cNvPr id="40" name="TextBox 39">
            <a:extLst>
              <a:ext uri="{FF2B5EF4-FFF2-40B4-BE49-F238E27FC236}">
                <a16:creationId xmlns:a16="http://schemas.microsoft.com/office/drawing/2014/main" id="{BC59D1AE-1729-4B85-AFB7-A5185316305B}"/>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44" name="Group 43">
            <a:extLst>
              <a:ext uri="{FF2B5EF4-FFF2-40B4-BE49-F238E27FC236}">
                <a16:creationId xmlns:a16="http://schemas.microsoft.com/office/drawing/2014/main" id="{5E659924-1437-4B5C-9953-3AD39AE8A4BC}"/>
              </a:ext>
            </a:extLst>
          </p:cNvPr>
          <p:cNvGrpSpPr/>
          <p:nvPr/>
        </p:nvGrpSpPr>
        <p:grpSpPr>
          <a:xfrm>
            <a:off x="11313026" y="6458695"/>
            <a:ext cx="288000" cy="288000"/>
            <a:chOff x="8612267" y="5218900"/>
            <a:chExt cx="288000" cy="288000"/>
          </a:xfrm>
        </p:grpSpPr>
        <p:sp>
          <p:nvSpPr>
            <p:cNvPr id="45" name="Oval 44">
              <a:hlinkClick r:id="rId7" action="ppaction://hlinksldjump"/>
              <a:extLst>
                <a:ext uri="{FF2B5EF4-FFF2-40B4-BE49-F238E27FC236}">
                  <a16:creationId xmlns:a16="http://schemas.microsoft.com/office/drawing/2014/main" id="{37920FD6-3A00-4202-8204-C40342F11F11}"/>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54EC968A-A5FE-40E8-91FE-D8ECB677DEA2}"/>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a:hlinkClick r:id="rId8" action="ppaction://hlinksldjump"/>
            <a:extLst>
              <a:ext uri="{FF2B5EF4-FFF2-40B4-BE49-F238E27FC236}">
                <a16:creationId xmlns:a16="http://schemas.microsoft.com/office/drawing/2014/main" id="{A2E53CE9-974B-4B14-AC20-FD46FDF9B0CB}"/>
              </a:ext>
            </a:extLst>
          </p:cNvPr>
          <p:cNvPicPr>
            <a:picLocks noChangeAspect="1"/>
          </p:cNvPicPr>
          <p:nvPr/>
        </p:nvPicPr>
        <p:blipFill>
          <a:blip r:embed="rId9"/>
          <a:stretch>
            <a:fillRect/>
          </a:stretch>
        </p:blipFill>
        <p:spPr>
          <a:xfrm>
            <a:off x="161553" y="450732"/>
            <a:ext cx="235996" cy="227091"/>
          </a:xfrm>
          <a:prstGeom prst="rect">
            <a:avLst/>
          </a:prstGeom>
        </p:spPr>
      </p:pic>
      <p:pic>
        <p:nvPicPr>
          <p:cNvPr id="34" name="Picture 33">
            <a:hlinkClick r:id="rId10" action="ppaction://hlinksldjump"/>
            <a:extLst>
              <a:ext uri="{FF2B5EF4-FFF2-40B4-BE49-F238E27FC236}">
                <a16:creationId xmlns:a16="http://schemas.microsoft.com/office/drawing/2014/main" id="{C6E46799-0597-4015-A978-02FEB9078108}"/>
              </a:ext>
            </a:extLst>
          </p:cNvPr>
          <p:cNvPicPr>
            <a:picLocks noChangeAspect="1"/>
          </p:cNvPicPr>
          <p:nvPr/>
        </p:nvPicPr>
        <p:blipFill>
          <a:blip r:embed="rId11"/>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63A92DAB-693F-41F9-AFCA-9A97ED5C0318}"/>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Graphic 35" descr="Home">
            <a:hlinkClick r:id="rId12" action="ppaction://hlinksldjump"/>
            <a:extLst>
              <a:ext uri="{FF2B5EF4-FFF2-40B4-BE49-F238E27FC236}">
                <a16:creationId xmlns:a16="http://schemas.microsoft.com/office/drawing/2014/main" id="{3FB5155F-C0F6-4F17-9308-07C60711093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6676" y="145807"/>
            <a:ext cx="195449" cy="195449"/>
          </a:xfrm>
          <a:prstGeom prst="rect">
            <a:avLst/>
          </a:prstGeom>
        </p:spPr>
      </p:pic>
      <p:pic>
        <p:nvPicPr>
          <p:cNvPr id="41" name="Picture 40">
            <a:hlinkClick r:id="rId15" action="ppaction://hlinksldjump"/>
            <a:extLst>
              <a:ext uri="{FF2B5EF4-FFF2-40B4-BE49-F238E27FC236}">
                <a16:creationId xmlns:a16="http://schemas.microsoft.com/office/drawing/2014/main" id="{9643E986-D2D9-4243-AD49-7374BEBD0FAB}"/>
              </a:ext>
            </a:extLst>
          </p:cNvPr>
          <p:cNvPicPr>
            <a:picLocks noChangeAspect="1"/>
          </p:cNvPicPr>
          <p:nvPr/>
        </p:nvPicPr>
        <p:blipFill>
          <a:blip r:embed="rId16">
            <a:duotone>
              <a:schemeClr val="accent3">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42" name="Title 4">
            <a:extLst>
              <a:ext uri="{FF2B5EF4-FFF2-40B4-BE49-F238E27FC236}">
                <a16:creationId xmlns:a16="http://schemas.microsoft.com/office/drawing/2014/main" id="{1A219CD4-3A36-4009-8057-773647D45DEB}"/>
              </a:ext>
            </a:extLst>
          </p:cNvPr>
          <p:cNvSpPr txBox="1">
            <a:spLocks/>
          </p:cNvSpPr>
          <p:nvPr/>
        </p:nvSpPr>
        <p:spPr>
          <a:xfrm>
            <a:off x="3826400" y="420308"/>
            <a:ext cx="7403253" cy="10305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Arial"/>
              <a:buNone/>
              <a:defRPr sz="280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r>
              <a:rPr lang="en-GB" sz="2300" kern="0"/>
              <a:t>Empowering people affected by health conditions to actively use mobile health devices and electronic monitoring for management of their own care</a:t>
            </a:r>
            <a:endParaRPr lang="en-GB" sz="2300" kern="0" dirty="0">
              <a:latin typeface="+mn-lt"/>
            </a:endParaRPr>
          </a:p>
        </p:txBody>
      </p:sp>
      <p:grpSp>
        <p:nvGrpSpPr>
          <p:cNvPr id="47" name="Group 46">
            <a:extLst>
              <a:ext uri="{FF2B5EF4-FFF2-40B4-BE49-F238E27FC236}">
                <a16:creationId xmlns:a16="http://schemas.microsoft.com/office/drawing/2014/main" id="{64D0F65E-2A1E-45B5-8F17-184F5B66E88B}"/>
              </a:ext>
            </a:extLst>
          </p:cNvPr>
          <p:cNvGrpSpPr/>
          <p:nvPr/>
        </p:nvGrpSpPr>
        <p:grpSpPr>
          <a:xfrm>
            <a:off x="68802" y="1675562"/>
            <a:ext cx="421497" cy="444843"/>
            <a:chOff x="2059379" y="2460345"/>
            <a:chExt cx="2009639" cy="2009639"/>
          </a:xfrm>
          <a:solidFill>
            <a:schemeClr val="bg1"/>
          </a:solidFill>
        </p:grpSpPr>
        <p:pic>
          <p:nvPicPr>
            <p:cNvPr id="54" name="Graphic 53" descr="Lightbulb and gear">
              <a:extLst>
                <a:ext uri="{FF2B5EF4-FFF2-40B4-BE49-F238E27FC236}">
                  <a16:creationId xmlns:a16="http://schemas.microsoft.com/office/drawing/2014/main" id="{DB3A9510-D737-4F94-93C0-50A8187F27C7}"/>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9703728">
              <a:off x="2059379" y="2460345"/>
              <a:ext cx="2009639" cy="2009639"/>
            </a:xfrm>
            <a:prstGeom prst="rect">
              <a:avLst/>
            </a:prstGeom>
          </p:spPr>
        </p:pic>
        <p:sp>
          <p:nvSpPr>
            <p:cNvPr id="55" name="Oval 54">
              <a:extLst>
                <a:ext uri="{FF2B5EF4-FFF2-40B4-BE49-F238E27FC236}">
                  <a16:creationId xmlns:a16="http://schemas.microsoft.com/office/drawing/2014/main" id="{7B7EC663-E2B7-4A01-A982-DF4854D8518B}"/>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5CD6BA2-F0B9-4BC5-A068-AD0000F1A879}"/>
              </a:ext>
            </a:extLst>
          </p:cNvPr>
          <p:cNvGrpSpPr/>
          <p:nvPr/>
        </p:nvGrpSpPr>
        <p:grpSpPr>
          <a:xfrm>
            <a:off x="68802" y="1665948"/>
            <a:ext cx="421497" cy="444843"/>
            <a:chOff x="2059379" y="2460345"/>
            <a:chExt cx="2009639" cy="2009639"/>
          </a:xfrm>
          <a:solidFill>
            <a:schemeClr val="bg1"/>
          </a:solidFill>
        </p:grpSpPr>
        <p:pic>
          <p:nvPicPr>
            <p:cNvPr id="57" name="Graphic 56" descr="Lightbulb and gear">
              <a:extLst>
                <a:ext uri="{FF2B5EF4-FFF2-40B4-BE49-F238E27FC236}">
                  <a16:creationId xmlns:a16="http://schemas.microsoft.com/office/drawing/2014/main" id="{3EEDA9E7-2ACE-496B-8D66-B8FDEA8E83C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9703728">
              <a:off x="2059379" y="2460345"/>
              <a:ext cx="2009639" cy="2009639"/>
            </a:xfrm>
            <a:prstGeom prst="rect">
              <a:avLst/>
            </a:prstGeom>
          </p:spPr>
        </p:pic>
        <p:sp>
          <p:nvSpPr>
            <p:cNvPr id="58" name="Oval 57">
              <a:extLst>
                <a:ext uri="{FF2B5EF4-FFF2-40B4-BE49-F238E27FC236}">
                  <a16:creationId xmlns:a16="http://schemas.microsoft.com/office/drawing/2014/main" id="{ED650842-597A-4F25-B512-C59770DACCBA}"/>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Picture 62" descr="Icon&#10;&#10;Description automatically generated">
            <a:extLst>
              <a:ext uri="{FF2B5EF4-FFF2-40B4-BE49-F238E27FC236}">
                <a16:creationId xmlns:a16="http://schemas.microsoft.com/office/drawing/2014/main" id="{4D1FE9A8-7804-4EBE-8321-E68508752EB4}"/>
              </a:ext>
            </a:extLst>
          </p:cNvPr>
          <p:cNvPicPr>
            <a:picLocks noChangeAspect="1"/>
          </p:cNvPicPr>
          <p:nvPr/>
        </p:nvPicPr>
        <p:blipFill rotWithShape="1">
          <a:blip r:embed="rId22">
            <a:extLst>
              <a:ext uri="{BEBA8EAE-BF5A-486C-A8C5-ECC9F3942E4B}">
                <a14:imgProps xmlns:a14="http://schemas.microsoft.com/office/drawing/2010/main">
                  <a14:imgLayer r:embed="rId23">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160128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A768A9E-1E28-409C-8EF9-DB140D253044}"/>
              </a:ext>
            </a:extLst>
          </p:cNvPr>
          <p:cNvGrpSpPr/>
          <p:nvPr/>
        </p:nvGrpSpPr>
        <p:grpSpPr>
          <a:xfrm>
            <a:off x="517617" y="438336"/>
            <a:ext cx="3308783" cy="1039491"/>
            <a:chOff x="7668282" y="3094409"/>
            <a:chExt cx="3308783" cy="1039491"/>
          </a:xfrm>
        </p:grpSpPr>
        <p:pic>
          <p:nvPicPr>
            <p:cNvPr id="63" name="Picture 62">
              <a:extLst>
                <a:ext uri="{FF2B5EF4-FFF2-40B4-BE49-F238E27FC236}">
                  <a16:creationId xmlns:a16="http://schemas.microsoft.com/office/drawing/2014/main" id="{4E58F2A3-5D7C-429D-8D8D-A9CBC4D4FE35}"/>
                </a:ext>
              </a:extLst>
            </p:cNvPr>
            <p:cNvPicPr>
              <a:picLocks noChangeAspect="1"/>
            </p:cNvPicPr>
            <p:nvPr/>
          </p:nvPicPr>
          <p:blipFill>
            <a:blip r:embed="rId2"/>
            <a:stretch>
              <a:fillRect/>
            </a:stretch>
          </p:blipFill>
          <p:spPr>
            <a:xfrm>
              <a:off x="7668282" y="3094409"/>
              <a:ext cx="3164697" cy="1039491"/>
            </a:xfrm>
            <a:prstGeom prst="rect">
              <a:avLst/>
            </a:prstGeom>
          </p:spPr>
        </p:pic>
        <p:sp>
          <p:nvSpPr>
            <p:cNvPr id="65" name="Rectangle 64">
              <a:extLst>
                <a:ext uri="{FF2B5EF4-FFF2-40B4-BE49-F238E27FC236}">
                  <a16:creationId xmlns:a16="http://schemas.microsoft.com/office/drawing/2014/main" id="{27281C7A-E60B-41B8-AD23-CF63C8DC96EA}"/>
                </a:ext>
              </a:extLst>
            </p:cNvPr>
            <p:cNvSpPr/>
            <p:nvPr/>
          </p:nvSpPr>
          <p:spPr>
            <a:xfrm>
              <a:off x="8277916" y="3196072"/>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45" name="Google Shape;442;p34">
            <a:extLst>
              <a:ext uri="{FF2B5EF4-FFF2-40B4-BE49-F238E27FC236}">
                <a16:creationId xmlns:a16="http://schemas.microsoft.com/office/drawing/2014/main" id="{32D6E637-7E3A-4699-9AD6-14D6DB6ADED9}"/>
              </a:ext>
            </a:extLst>
          </p:cNvPr>
          <p:cNvSpPr/>
          <p:nvPr/>
        </p:nvSpPr>
        <p:spPr>
          <a:xfrm>
            <a:off x="0" y="1678848"/>
            <a:ext cx="3682314" cy="418431"/>
          </a:xfrm>
          <a:prstGeom prst="rect">
            <a:avLst/>
          </a:prstGeom>
          <a:solidFill>
            <a:srgbClr val="FF8FB2"/>
          </a:solidFill>
          <a:ln w="28575">
            <a:solidFill>
              <a:srgbClr val="FF8FB2"/>
            </a:solidFill>
          </a:ln>
        </p:spPr>
        <p:txBody>
          <a:bodyPr spcFirstLastPara="1" wrap="square" lIns="91425" tIns="45700" rIns="91425" bIns="45700" anchor="ctr" anchorCtr="0">
            <a:noAutofit/>
          </a:bodyPr>
          <a:lstStyle/>
          <a:p>
            <a:pPr marL="504000">
              <a:spcBef>
                <a:spcPts val="0"/>
              </a:spcBef>
              <a:spcAft>
                <a:spcPts val="0"/>
              </a:spcAft>
              <a:buClr>
                <a:srgbClr val="000000"/>
              </a:buClr>
              <a:buSzPts val="1100"/>
            </a:pPr>
            <a:r>
              <a:rPr lang="en-GB" sz="1600" b="1" dirty="0">
                <a:solidFill>
                  <a:schemeClr val="bg1"/>
                </a:solidFill>
                <a:latin typeface="Arial"/>
                <a:cs typeface="Arial"/>
                <a:sym typeface="Arial"/>
              </a:rPr>
              <a:t>Implementation activity  </a:t>
            </a:r>
          </a:p>
        </p:txBody>
      </p:sp>
      <p:sp>
        <p:nvSpPr>
          <p:cNvPr id="10" name="Rectangle 9">
            <a:extLst>
              <a:ext uri="{FF2B5EF4-FFF2-40B4-BE49-F238E27FC236}">
                <a16:creationId xmlns:a16="http://schemas.microsoft.com/office/drawing/2014/main" id="{DBC30DED-906E-4803-9CF0-FEF0972EE393}"/>
              </a:ext>
            </a:extLst>
          </p:cNvPr>
          <p:cNvSpPr/>
          <p:nvPr/>
        </p:nvSpPr>
        <p:spPr>
          <a:xfrm>
            <a:off x="4659354" y="2493817"/>
            <a:ext cx="7015028" cy="2772554"/>
          </a:xfrm>
          <a:prstGeom prst="rect">
            <a:avLst/>
          </a:prstGeom>
        </p:spPr>
        <p:txBody>
          <a:bodyPr wrap="square">
            <a:spAutoFit/>
          </a:bodyPr>
          <a:lstStyle/>
          <a:p>
            <a:pPr lvl="0">
              <a:spcBef>
                <a:spcPts val="0"/>
              </a:spcBef>
              <a:spcAft>
                <a:spcPts val="600"/>
              </a:spcAft>
              <a:buClr>
                <a:srgbClr val="000000"/>
              </a:buClr>
              <a:buSzPts val="1100"/>
            </a:pPr>
            <a:r>
              <a:rPr lang="en-GB" sz="1200" b="1" dirty="0">
                <a:latin typeface="+mn-lt"/>
                <a:ea typeface="Arial"/>
                <a:cs typeface="Arial"/>
                <a:sym typeface="Arial"/>
              </a:rPr>
              <a:t>Examples of clear position papers developed by healthcare organisations</a:t>
            </a:r>
          </a:p>
          <a:p>
            <a:pPr marL="171450" lvl="0" indent="-171450">
              <a:spcBef>
                <a:spcPts val="300"/>
              </a:spcBef>
              <a:spcAft>
                <a:spcPts val="0"/>
              </a:spcAft>
              <a:buClr>
                <a:srgbClr val="FF8FB2"/>
              </a:buClr>
              <a:buSzPct val="100000"/>
              <a:buFont typeface="Arial" panose="020B0604020202020204" pitchFamily="34" charset="0"/>
              <a:buChar char="•"/>
            </a:pPr>
            <a:r>
              <a:rPr lang="en-GB" sz="1100" b="1" dirty="0">
                <a:latin typeface="+mn-lt"/>
                <a:ea typeface="Arial"/>
                <a:cs typeface="Arial"/>
                <a:sym typeface="Arial"/>
                <a:hlinkClick r:id="rId3"/>
              </a:rPr>
              <a:t>Position paper on the integration of self-management tools into routine care </a:t>
            </a:r>
            <a:r>
              <a:rPr lang="en-GB" sz="1100" dirty="0">
                <a:latin typeface="+mn-lt"/>
                <a:ea typeface="Arial"/>
                <a:cs typeface="Arial"/>
                <a:sym typeface="Arial"/>
                <a:hlinkClick r:id="rId3"/>
              </a:rPr>
              <a:t>(American Diabetes Association)</a:t>
            </a:r>
            <a:endParaRPr lang="en-GB" sz="1100" dirty="0">
              <a:latin typeface="+mn-lt"/>
              <a:ea typeface="Arial"/>
              <a:cs typeface="Arial"/>
              <a:sym typeface="Arial"/>
            </a:endParaRPr>
          </a:p>
          <a:p>
            <a:pPr marL="172800" lvl="0">
              <a:spcBef>
                <a:spcPts val="300"/>
              </a:spcBef>
              <a:spcAft>
                <a:spcPts val="0"/>
              </a:spcAft>
              <a:buClr>
                <a:srgbClr val="FF5588"/>
              </a:buClr>
              <a:buSzPct val="100000"/>
            </a:pPr>
            <a:r>
              <a:rPr lang="en-GB" sz="1050" dirty="0">
                <a:latin typeface="+mn-lt"/>
                <a:ea typeface="Arial"/>
                <a:cs typeface="Arial"/>
                <a:sym typeface="Arial"/>
              </a:rPr>
              <a:t>Organisation position paper published in </a:t>
            </a:r>
            <a:r>
              <a:rPr lang="en-GB" sz="1050" i="1" dirty="0">
                <a:latin typeface="+mn-lt"/>
                <a:ea typeface="Arial"/>
                <a:cs typeface="Arial"/>
                <a:sym typeface="Arial"/>
              </a:rPr>
              <a:t>Diabetes Care</a:t>
            </a:r>
            <a:r>
              <a:rPr lang="en-GB" sz="1050" dirty="0">
                <a:latin typeface="+mn-lt"/>
                <a:ea typeface="Arial"/>
                <a:cs typeface="Arial"/>
                <a:sym typeface="Arial"/>
              </a:rPr>
              <a:t> supporting provision of diabetes self-management interventions to help people living with diabetes to make decisions about, and navigate, their own care</a:t>
            </a:r>
          </a:p>
          <a:p>
            <a:pPr marL="172800" lvl="0">
              <a:lnSpc>
                <a:spcPts val="500"/>
              </a:lnSpc>
              <a:spcBef>
                <a:spcPts val="300"/>
              </a:spcBef>
              <a:spcAft>
                <a:spcPts val="0"/>
              </a:spcAft>
              <a:buClr>
                <a:srgbClr val="FF5588"/>
              </a:buClr>
              <a:buSzPct val="100000"/>
            </a:pPr>
            <a:endParaRPr lang="en-GB" sz="1050" dirty="0">
              <a:latin typeface="+mn-lt"/>
              <a:ea typeface="Arial"/>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cs typeface="Arial"/>
                <a:sym typeface="Arial"/>
                <a:hlinkClick r:id="rId4"/>
              </a:rPr>
              <a:t>Position paper on self-management technology in type 1 diabetes </a:t>
            </a:r>
            <a:r>
              <a:rPr lang="en-GB" sz="1100" dirty="0">
                <a:latin typeface="+mn-lt"/>
                <a:ea typeface="Arial"/>
                <a:cs typeface="Arial"/>
                <a:sym typeface="Arial"/>
                <a:hlinkClick r:id="rId4"/>
              </a:rPr>
              <a:t>(Diabetes Australia)</a:t>
            </a:r>
            <a:endParaRPr lang="en-GB" sz="1100" dirty="0">
              <a:latin typeface="+mn-lt"/>
              <a:ea typeface="Arial"/>
              <a:cs typeface="Arial"/>
              <a:sym typeface="Arial"/>
            </a:endParaRPr>
          </a:p>
          <a:p>
            <a:pPr marL="172800">
              <a:spcBef>
                <a:spcPts val="300"/>
              </a:spcBef>
              <a:spcAft>
                <a:spcPts val="0"/>
              </a:spcAft>
              <a:buClr>
                <a:srgbClr val="FF5588"/>
              </a:buClr>
              <a:buSzPct val="100000"/>
            </a:pPr>
            <a:r>
              <a:rPr lang="en-GB" sz="1050" dirty="0">
                <a:latin typeface="+mn-lt"/>
                <a:cs typeface="Arial"/>
                <a:sym typeface="Arial"/>
              </a:rPr>
              <a:t>Organisation position paper stating </a:t>
            </a:r>
            <a:r>
              <a:rPr lang="en-GB" sz="1050" dirty="0">
                <a:latin typeface="+mn-lt"/>
                <a:cs typeface="Arial"/>
              </a:rPr>
              <a:t>people with diabetes should have choice and access to diabetes management solutions that help them manage their diabetes to the best of their ability</a:t>
            </a:r>
          </a:p>
          <a:p>
            <a:pPr marL="172800">
              <a:lnSpc>
                <a:spcPts val="500"/>
              </a:lnSpc>
              <a:spcBef>
                <a:spcPts val="300"/>
              </a:spcBef>
              <a:spcAft>
                <a:spcPts val="0"/>
              </a:spcAft>
              <a:buClr>
                <a:srgbClr val="FF5588"/>
              </a:buClr>
              <a:buSzPct val="100000"/>
            </a:pPr>
            <a:endParaRPr lang="en-GB" sz="1050" dirty="0">
              <a:latin typeface="+mn-lt"/>
              <a:cs typeface="Arial"/>
              <a:sym typeface="Arial"/>
            </a:endParaRPr>
          </a:p>
          <a:p>
            <a:pPr marL="171450" lvl="0" indent="-171450">
              <a:spcBef>
                <a:spcPts val="300"/>
              </a:spcBef>
              <a:spcAft>
                <a:spcPts val="0"/>
              </a:spcAft>
              <a:buClr>
                <a:srgbClr val="FF8FB2"/>
              </a:buClr>
              <a:buSzPts val="1100"/>
              <a:buFont typeface="Arial" panose="020B0604020202020204" pitchFamily="34" charset="0"/>
              <a:buChar char="•"/>
            </a:pPr>
            <a:r>
              <a:rPr lang="en-GB" sz="1100" b="1" dirty="0">
                <a:latin typeface="+mn-lt"/>
                <a:ea typeface="Arial"/>
                <a:cs typeface="Arial"/>
                <a:sym typeface="Arial"/>
                <a:hlinkClick r:id="rId5"/>
              </a:rPr>
              <a:t>Position paper on self-management and supporting behaviour change </a:t>
            </a:r>
            <a:r>
              <a:rPr lang="en-GB" sz="1100" dirty="0">
                <a:latin typeface="+mn-lt"/>
                <a:ea typeface="Arial"/>
                <a:cs typeface="Arial"/>
                <a:sym typeface="Arial"/>
                <a:hlinkClick r:id="rId5"/>
              </a:rPr>
              <a:t>(Healthy Interactions)</a:t>
            </a:r>
            <a:endParaRPr lang="en-GB" sz="1100" dirty="0">
              <a:latin typeface="+mn-lt"/>
              <a:ea typeface="Arial"/>
              <a:cs typeface="Arial"/>
              <a:sym typeface="Arial"/>
            </a:endParaRPr>
          </a:p>
          <a:p>
            <a:pPr marL="172800" lvl="0">
              <a:spcBef>
                <a:spcPts val="300"/>
              </a:spcBef>
              <a:spcAft>
                <a:spcPts val="0"/>
              </a:spcAft>
              <a:buClr>
                <a:srgbClr val="FF5588"/>
              </a:buClr>
              <a:buSzPct val="100000"/>
            </a:pPr>
            <a:r>
              <a:rPr lang="en-GB" sz="1050" dirty="0">
                <a:latin typeface="+mn-lt"/>
                <a:cs typeface="Arial"/>
                <a:sym typeface="Arial"/>
              </a:rPr>
              <a:t>Organisation position paper on information sharing, peer support and clinical interventions needed to prepare individuals to engage with their personal health and self-management</a:t>
            </a:r>
            <a:endParaRPr lang="en-GB" sz="1200" b="1" u="sng" dirty="0">
              <a:latin typeface="+mn-lt"/>
              <a:ea typeface="Arial"/>
              <a:cs typeface="Arial"/>
              <a:sym typeface="Arial"/>
              <a:hlinkClick r:id="rId6">
                <a:extLst>
                  <a:ext uri="{A12FA001-AC4F-418D-AE19-62706E023703}">
                    <ahyp:hlinkClr xmlns:ahyp="http://schemas.microsoft.com/office/drawing/2018/hyperlinkcolor" val="tx"/>
                  </a:ext>
                </a:extLst>
              </a:hlinkClick>
            </a:endParaRPr>
          </a:p>
          <a:p>
            <a:pPr marL="171450" lvl="0" indent="-171450" eaLnBrk="1" fontAlgn="auto" hangingPunct="1">
              <a:spcBef>
                <a:spcPts val="600"/>
              </a:spcBef>
              <a:spcAft>
                <a:spcPts val="0"/>
              </a:spcAft>
              <a:buClr>
                <a:schemeClr val="accent4"/>
              </a:buClr>
              <a:buSzPts val="1100"/>
              <a:buFont typeface="Arial" panose="020B0604020202020204" pitchFamily="34" charset="0"/>
              <a:buChar char="•"/>
              <a:defRPr/>
            </a:pPr>
            <a:endParaRPr lang="en-GB" sz="1050" dirty="0">
              <a:latin typeface="+mn-lt"/>
              <a:cs typeface="Arial"/>
            </a:endParaRPr>
          </a:p>
        </p:txBody>
      </p:sp>
      <p:cxnSp>
        <p:nvCxnSpPr>
          <p:cNvPr id="3" name="Google Shape;457;p34">
            <a:extLst>
              <a:ext uri="{FF2B5EF4-FFF2-40B4-BE49-F238E27FC236}">
                <a16:creationId xmlns:a16="http://schemas.microsoft.com/office/drawing/2014/main" id="{A840E2C6-34B8-4FA1-A747-BC1DF81D729B}"/>
              </a:ext>
            </a:extLst>
          </p:cNvPr>
          <p:cNvCxnSpPr/>
          <p:nvPr/>
        </p:nvCxnSpPr>
        <p:spPr>
          <a:xfrm rot="10800000" flipH="1">
            <a:off x="517617" y="1477829"/>
            <a:ext cx="10857600" cy="3900"/>
          </a:xfrm>
          <a:prstGeom prst="straightConnector1">
            <a:avLst/>
          </a:prstGeom>
          <a:noFill/>
          <a:ln w="38100" cap="flat" cmpd="sng">
            <a:solidFill>
              <a:srgbClr val="FF8FB2"/>
            </a:solidFill>
            <a:prstDash val="solid"/>
            <a:round/>
            <a:headEnd type="none" w="sm" len="sm"/>
            <a:tailEnd type="none" w="sm" len="sm"/>
          </a:ln>
        </p:spPr>
      </p:cxnSp>
      <p:cxnSp>
        <p:nvCxnSpPr>
          <p:cNvPr id="33" name="Google Shape;457;p34">
            <a:extLst>
              <a:ext uri="{FF2B5EF4-FFF2-40B4-BE49-F238E27FC236}">
                <a16:creationId xmlns:a16="http://schemas.microsoft.com/office/drawing/2014/main" id="{D06417DE-F123-4D21-84A1-E9BECAE26EA2}"/>
              </a:ext>
            </a:extLst>
          </p:cNvPr>
          <p:cNvCxnSpPr>
            <a:cxnSpLocks/>
          </p:cNvCxnSpPr>
          <p:nvPr/>
        </p:nvCxnSpPr>
        <p:spPr>
          <a:xfrm>
            <a:off x="517617" y="4626578"/>
            <a:ext cx="3164697" cy="0"/>
          </a:xfrm>
          <a:prstGeom prst="straightConnector1">
            <a:avLst/>
          </a:prstGeom>
          <a:noFill/>
          <a:ln w="38100" cap="flat" cmpd="sng">
            <a:solidFill>
              <a:srgbClr val="FF8FB2"/>
            </a:solidFill>
            <a:prstDash val="solid"/>
            <a:round/>
            <a:headEnd type="none" w="sm" len="sm"/>
            <a:tailEnd type="none" w="sm" len="sm"/>
          </a:ln>
        </p:spPr>
      </p:cxnSp>
      <p:sp>
        <p:nvSpPr>
          <p:cNvPr id="11" name="Oval 10">
            <a:extLst>
              <a:ext uri="{FF2B5EF4-FFF2-40B4-BE49-F238E27FC236}">
                <a16:creationId xmlns:a16="http://schemas.microsoft.com/office/drawing/2014/main" id="{0D0DDDEC-5019-4E4E-997F-D3A7250B6DE1}"/>
              </a:ext>
            </a:extLst>
          </p:cNvPr>
          <p:cNvSpPr/>
          <p:nvPr/>
        </p:nvSpPr>
        <p:spPr>
          <a:xfrm>
            <a:off x="4369000" y="2546497"/>
            <a:ext cx="180000" cy="180000"/>
          </a:xfrm>
          <a:prstGeom prst="ellipse">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8FB2"/>
              </a:solidFill>
            </a:endParaRPr>
          </a:p>
        </p:txBody>
      </p:sp>
      <p:sp>
        <p:nvSpPr>
          <p:cNvPr id="48" name="Google Shape;442;p34">
            <a:extLst>
              <a:ext uri="{FF2B5EF4-FFF2-40B4-BE49-F238E27FC236}">
                <a16:creationId xmlns:a16="http://schemas.microsoft.com/office/drawing/2014/main" id="{20FE27F9-614A-4EBA-9F6B-C0B4E05CCB6A}"/>
              </a:ext>
            </a:extLst>
          </p:cNvPr>
          <p:cNvSpPr/>
          <p:nvPr/>
        </p:nvSpPr>
        <p:spPr>
          <a:xfrm>
            <a:off x="517618" y="4802658"/>
            <a:ext cx="3164696" cy="1002899"/>
          </a:xfrm>
          <a:prstGeom prst="rect">
            <a:avLst/>
          </a:prstGeom>
          <a:noFill/>
          <a:ln w="28575">
            <a:noFill/>
          </a:ln>
        </p:spPr>
        <p:txBody>
          <a:bodyPr spcFirstLastPara="1" wrap="square" lIns="91425" tIns="45700" rIns="91425" bIns="45700" anchor="t" anchorCtr="0">
            <a:noAutofit/>
          </a:bodyPr>
          <a:lstStyle/>
          <a:p>
            <a:pPr eaLnBrk="1" fontAlgn="auto" hangingPunct="1">
              <a:spcBef>
                <a:spcPts val="0"/>
              </a:spcBef>
              <a:spcAft>
                <a:spcPts val="600"/>
              </a:spcAft>
              <a:buClr>
                <a:srgbClr val="000000"/>
              </a:buClr>
              <a:buSzPts val="1400"/>
            </a:pPr>
            <a:r>
              <a:rPr lang="en-GB" sz="1300" b="1" kern="0" dirty="0">
                <a:solidFill>
                  <a:srgbClr val="FF8FB2"/>
                </a:solidFill>
                <a:latin typeface="+mn-lt"/>
                <a:cs typeface="Arial"/>
                <a:sym typeface="Arial"/>
              </a:rPr>
              <a:t>Who benefits?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Policy makers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 advocates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People affected by health conditions</a:t>
            </a:r>
          </a:p>
          <a:p>
            <a:pPr marL="285750" indent="-285750" eaLnBrk="1" fontAlgn="auto" hangingPunct="1">
              <a:spcBef>
                <a:spcPts val="0"/>
              </a:spcBef>
              <a:spcAft>
                <a:spcPts val="0"/>
              </a:spcAft>
              <a:buClr>
                <a:srgbClr val="FF8FB2"/>
              </a:buClr>
              <a:buSzPts val="1400"/>
              <a:buFont typeface="Arial" panose="020B0604020202020204" pitchFamily="34" charset="0"/>
              <a:buChar char="•"/>
            </a:pPr>
            <a:r>
              <a:rPr lang="en-GB" sz="1300" kern="0" dirty="0">
                <a:latin typeface="+mn-lt"/>
                <a:cs typeface="Arial"/>
                <a:sym typeface="Arial"/>
              </a:rPr>
              <a:t>Healthcare providers</a:t>
            </a:r>
          </a:p>
          <a:p>
            <a:pPr marL="285750" indent="-285750" eaLnBrk="1" fontAlgn="auto" hangingPunct="1">
              <a:spcBef>
                <a:spcPts val="0"/>
              </a:spcBef>
              <a:spcAft>
                <a:spcPts val="0"/>
              </a:spcAft>
              <a:buClr>
                <a:srgbClr val="FF5588"/>
              </a:buClr>
              <a:buSzPts val="1400"/>
              <a:buFont typeface="Arial" panose="020B0604020202020204" pitchFamily="34" charset="0"/>
              <a:buChar char="•"/>
            </a:pPr>
            <a:endParaRPr lang="en-GB" sz="1400" kern="0" dirty="0">
              <a:latin typeface="+mn-lt"/>
              <a:cs typeface="Arial"/>
              <a:sym typeface="Arial"/>
            </a:endParaRPr>
          </a:p>
        </p:txBody>
      </p:sp>
      <p:sp>
        <p:nvSpPr>
          <p:cNvPr id="51" name="Rectangle 50">
            <a:hlinkClick r:id="rId7" action="ppaction://hlinksldjump"/>
            <a:extLst>
              <a:ext uri="{FF2B5EF4-FFF2-40B4-BE49-F238E27FC236}">
                <a16:creationId xmlns:a16="http://schemas.microsoft.com/office/drawing/2014/main" id="{27B4792F-24EF-467B-9598-144FA47DE092}"/>
              </a:ext>
            </a:extLst>
          </p:cNvPr>
          <p:cNvSpPr/>
          <p:nvPr/>
        </p:nvSpPr>
        <p:spPr>
          <a:xfrm>
            <a:off x="151978" y="2267415"/>
            <a:ext cx="304022" cy="309766"/>
          </a:xfrm>
          <a:prstGeom prst="rect">
            <a:avLst/>
          </a:prstGeom>
          <a:solidFill>
            <a:srgbClr val="FF8F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8FB2"/>
                </a:solidFill>
              </a:rPr>
              <a:t>1</a:t>
            </a:r>
          </a:p>
        </p:txBody>
      </p:sp>
      <p:sp>
        <p:nvSpPr>
          <p:cNvPr id="52" name="Rectangle 51">
            <a:extLst>
              <a:ext uri="{FF2B5EF4-FFF2-40B4-BE49-F238E27FC236}">
                <a16:creationId xmlns:a16="http://schemas.microsoft.com/office/drawing/2014/main" id="{963A386E-69EA-4B9E-BEC7-B46BE6392F26}"/>
              </a:ext>
            </a:extLst>
          </p:cNvPr>
          <p:cNvSpPr/>
          <p:nvPr/>
        </p:nvSpPr>
        <p:spPr>
          <a:xfrm>
            <a:off x="145997" y="2673694"/>
            <a:ext cx="304022" cy="309766"/>
          </a:xfrm>
          <a:prstGeom prst="rect">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2">
                    <a:lumMod val="20000"/>
                    <a:lumOff val="80000"/>
                  </a:schemeClr>
                </a:solidFill>
              </a:rPr>
              <a:t>2</a:t>
            </a:r>
          </a:p>
        </p:txBody>
      </p:sp>
      <p:sp>
        <p:nvSpPr>
          <p:cNvPr id="53" name="Google Shape;442;p34">
            <a:extLst>
              <a:ext uri="{FF2B5EF4-FFF2-40B4-BE49-F238E27FC236}">
                <a16:creationId xmlns:a16="http://schemas.microsoft.com/office/drawing/2014/main" id="{4EE8BA23-12F8-4B63-B746-1C7B030F241F}"/>
              </a:ext>
            </a:extLst>
          </p:cNvPr>
          <p:cNvSpPr/>
          <p:nvPr/>
        </p:nvSpPr>
        <p:spPr>
          <a:xfrm>
            <a:off x="517618" y="2195377"/>
            <a:ext cx="3164696" cy="2318951"/>
          </a:xfrm>
          <a:prstGeom prst="rect">
            <a:avLst/>
          </a:prstGeom>
          <a:noFill/>
          <a:ln w="28575">
            <a:noFill/>
          </a:ln>
        </p:spPr>
        <p:txBody>
          <a:bodyPr spcFirstLastPara="1" wrap="square" lIns="91425" tIns="45700" rIns="91425" bIns="45700" anchor="t" anchorCtr="0">
            <a:noAutofit/>
          </a:bodyPr>
          <a:lstStyle/>
          <a:p>
            <a:pPr>
              <a:spcBef>
                <a:spcPts val="0"/>
              </a:spcBef>
              <a:spcAft>
                <a:spcPts val="0"/>
              </a:spcAft>
              <a:buClr>
                <a:schemeClr val="dk1"/>
              </a:buClr>
              <a:buSzPts val="1100"/>
            </a:pPr>
            <a:r>
              <a:rPr lang="en-GB" sz="1400" b="1" dirty="0">
                <a:solidFill>
                  <a:srgbClr val="000000"/>
                </a:solidFill>
                <a:latin typeface="+mn-lt"/>
                <a:cs typeface="Arial"/>
              </a:rPr>
              <a:t>Develop a position paper and awareness campaign on the relevance and importance of self-management </a:t>
            </a:r>
          </a:p>
          <a:p>
            <a:pPr lvl="0">
              <a:spcBef>
                <a:spcPts val="0"/>
              </a:spcBef>
              <a:spcAft>
                <a:spcPts val="0"/>
              </a:spcAft>
              <a:buClr>
                <a:schemeClr val="dk1"/>
              </a:buClr>
              <a:buSzPts val="1100"/>
            </a:pPr>
            <a:endParaRPr lang="en-GB" sz="1400" b="1" dirty="0">
              <a:latin typeface="+mn-lt"/>
            </a:endParaRPr>
          </a:p>
          <a:p>
            <a:pPr lvl="0">
              <a:spcBef>
                <a:spcPts val="0"/>
              </a:spcBef>
              <a:spcAft>
                <a:spcPts val="0"/>
              </a:spcAft>
              <a:buClr>
                <a:schemeClr val="dk1"/>
              </a:buClr>
              <a:buSzPts val="1100"/>
            </a:pPr>
            <a:endParaRPr lang="en-GB" sz="1400" b="1" dirty="0">
              <a:latin typeface="+mn-lt"/>
              <a:cs typeface="Arial"/>
              <a:sym typeface="Arial"/>
            </a:endParaRPr>
          </a:p>
          <a:p>
            <a:pPr>
              <a:spcBef>
                <a:spcPts val="0"/>
              </a:spcBef>
              <a:spcAft>
                <a:spcPts val="0"/>
              </a:spcAft>
              <a:buClr>
                <a:srgbClr val="000000"/>
              </a:buClr>
              <a:buSzPts val="1100"/>
            </a:pPr>
            <a:endParaRPr lang="en-GB" sz="1400" b="1" dirty="0">
              <a:latin typeface="+mn-lt"/>
              <a:cs typeface="Arial"/>
              <a:sym typeface="Arial"/>
            </a:endParaRPr>
          </a:p>
        </p:txBody>
      </p:sp>
      <p:sp>
        <p:nvSpPr>
          <p:cNvPr id="7" name="Rectangle 6">
            <a:extLst>
              <a:ext uri="{FF2B5EF4-FFF2-40B4-BE49-F238E27FC236}">
                <a16:creationId xmlns:a16="http://schemas.microsoft.com/office/drawing/2014/main" id="{C8967CC7-65FA-4EAB-AE84-B4DBF44AC524}"/>
              </a:ext>
            </a:extLst>
          </p:cNvPr>
          <p:cNvSpPr/>
          <p:nvPr/>
        </p:nvSpPr>
        <p:spPr>
          <a:xfrm>
            <a:off x="4216434" y="2142039"/>
            <a:ext cx="947695" cy="338554"/>
          </a:xfrm>
          <a:prstGeom prst="rect">
            <a:avLst/>
          </a:prstGeom>
        </p:spPr>
        <p:txBody>
          <a:bodyPr wrap="none">
            <a:spAutoFit/>
          </a:bodyPr>
          <a:lstStyle/>
          <a:p>
            <a:r>
              <a:rPr lang="en-GB" sz="1600" b="1" dirty="0">
                <a:latin typeface="+mn-lt"/>
              </a:rPr>
              <a:t>Read… </a:t>
            </a:r>
          </a:p>
        </p:txBody>
      </p:sp>
      <p:sp>
        <p:nvSpPr>
          <p:cNvPr id="40" name="TextBox 39">
            <a:hlinkClick r:id="rId8" action="ppaction://hlinksldjump"/>
            <a:extLst>
              <a:ext uri="{FF2B5EF4-FFF2-40B4-BE49-F238E27FC236}">
                <a16:creationId xmlns:a16="http://schemas.microsoft.com/office/drawing/2014/main" id="{C9F49C6B-6FF7-4BFF-AC34-006BF4794BFF}"/>
              </a:ext>
            </a:extLst>
          </p:cNvPr>
          <p:cNvSpPr txBox="1"/>
          <p:nvPr/>
        </p:nvSpPr>
        <p:spPr>
          <a:xfrm>
            <a:off x="4197176" y="1800913"/>
            <a:ext cx="2449691" cy="276999"/>
          </a:xfrm>
          <a:prstGeom prst="rect">
            <a:avLst/>
          </a:prstGeom>
          <a:noFill/>
        </p:spPr>
        <p:txBody>
          <a:bodyPr wrap="square" rtlCol="0">
            <a:spAutoFit/>
          </a:bodyPr>
          <a:lstStyle/>
          <a:p>
            <a:r>
              <a:rPr lang="en-GB" sz="1200" dirty="0">
                <a:solidFill>
                  <a:srgbClr val="FF8FB2"/>
                </a:solidFill>
                <a:latin typeface="+mn-lt"/>
              </a:rPr>
              <a:t>GUIDANCE AND TOOLS</a:t>
            </a:r>
          </a:p>
        </p:txBody>
      </p:sp>
      <p:sp>
        <p:nvSpPr>
          <p:cNvPr id="42" name="TextBox 41">
            <a:extLst>
              <a:ext uri="{FF2B5EF4-FFF2-40B4-BE49-F238E27FC236}">
                <a16:creationId xmlns:a16="http://schemas.microsoft.com/office/drawing/2014/main" id="{9015D5F3-84CC-4C7F-A859-49DD8C591DBB}"/>
              </a:ext>
            </a:extLst>
          </p:cNvPr>
          <p:cNvSpPr txBox="1"/>
          <p:nvPr/>
        </p:nvSpPr>
        <p:spPr>
          <a:xfrm>
            <a:off x="6646867" y="1800912"/>
            <a:ext cx="2449691" cy="276999"/>
          </a:xfrm>
          <a:prstGeom prst="rect">
            <a:avLst/>
          </a:prstGeom>
          <a:noFill/>
          <a:ln>
            <a:noFill/>
          </a:ln>
        </p:spPr>
        <p:txBody>
          <a:bodyPr wrap="square" rtlCol="0">
            <a:spAutoFit/>
          </a:bodyPr>
          <a:lstStyle/>
          <a:p>
            <a:r>
              <a:rPr lang="en-GB" sz="1200" b="1" dirty="0">
                <a:solidFill>
                  <a:srgbClr val="FF8FB2"/>
                </a:solidFill>
                <a:latin typeface="+mn-lt"/>
              </a:rPr>
              <a:t>BEST PRACTICE EXAMPLES</a:t>
            </a:r>
          </a:p>
        </p:txBody>
      </p:sp>
      <p:cxnSp>
        <p:nvCxnSpPr>
          <p:cNvPr id="43" name="Straight Connector 42">
            <a:extLst>
              <a:ext uri="{FF2B5EF4-FFF2-40B4-BE49-F238E27FC236}">
                <a16:creationId xmlns:a16="http://schemas.microsoft.com/office/drawing/2014/main" id="{DB3EA4A5-5834-4DF1-B8FE-28775D0EE56E}"/>
              </a:ext>
            </a:extLst>
          </p:cNvPr>
          <p:cNvCxnSpPr/>
          <p:nvPr/>
        </p:nvCxnSpPr>
        <p:spPr>
          <a:xfrm>
            <a:off x="6746787" y="2105418"/>
            <a:ext cx="2052000" cy="0"/>
          </a:xfrm>
          <a:prstGeom prst="line">
            <a:avLst/>
          </a:prstGeom>
          <a:ln w="19050">
            <a:solidFill>
              <a:srgbClr val="FF8FB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12CB6B8-893B-4F66-A455-42AD08654881}"/>
              </a:ext>
            </a:extLst>
          </p:cNvPr>
          <p:cNvSpPr txBox="1"/>
          <p:nvPr/>
        </p:nvSpPr>
        <p:spPr>
          <a:xfrm>
            <a:off x="10640292" y="6066616"/>
            <a:ext cx="1518408" cy="369332"/>
          </a:xfrm>
          <a:prstGeom prst="rect">
            <a:avLst/>
          </a:prstGeom>
          <a:noFill/>
        </p:spPr>
        <p:txBody>
          <a:bodyPr wrap="square" rtlCol="0">
            <a:spAutoFit/>
          </a:bodyPr>
          <a:lstStyle/>
          <a:p>
            <a:pPr algn="r"/>
            <a:r>
              <a:rPr lang="en-GB" sz="900" b="1" dirty="0">
                <a:solidFill>
                  <a:schemeClr val="bg1">
                    <a:lumMod val="65000"/>
                  </a:schemeClr>
                </a:solidFill>
                <a:latin typeface="+mn-lt"/>
              </a:rPr>
              <a:t>JUMP TO PREVIOUS ACTION AREA</a:t>
            </a:r>
          </a:p>
        </p:txBody>
      </p:sp>
      <p:grpSp>
        <p:nvGrpSpPr>
          <p:cNvPr id="59" name="Group 58">
            <a:extLst>
              <a:ext uri="{FF2B5EF4-FFF2-40B4-BE49-F238E27FC236}">
                <a16:creationId xmlns:a16="http://schemas.microsoft.com/office/drawing/2014/main" id="{879D9BA1-30BD-4686-91BF-53A807A6769A}"/>
              </a:ext>
            </a:extLst>
          </p:cNvPr>
          <p:cNvGrpSpPr/>
          <p:nvPr/>
        </p:nvGrpSpPr>
        <p:grpSpPr>
          <a:xfrm>
            <a:off x="11313026" y="6458695"/>
            <a:ext cx="288000" cy="288000"/>
            <a:chOff x="8612267" y="5218900"/>
            <a:chExt cx="288000" cy="288000"/>
          </a:xfrm>
        </p:grpSpPr>
        <p:sp>
          <p:nvSpPr>
            <p:cNvPr id="60" name="Oval 59">
              <a:hlinkClick r:id="rId9" action="ppaction://hlinksldjump"/>
              <a:extLst>
                <a:ext uri="{FF2B5EF4-FFF2-40B4-BE49-F238E27FC236}">
                  <a16:creationId xmlns:a16="http://schemas.microsoft.com/office/drawing/2014/main" id="{4D857890-D653-47B2-832C-D40E1858D3E1}"/>
                </a:ext>
              </a:extLst>
            </p:cNvPr>
            <p:cNvSpPr/>
            <p:nvPr/>
          </p:nvSpPr>
          <p:spPr>
            <a:xfrm>
              <a:off x="8612267" y="5218900"/>
              <a:ext cx="288000" cy="28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82ACE5C1-AD51-44BD-BF14-65F400ED6C25}"/>
                </a:ext>
              </a:extLst>
            </p:cNvPr>
            <p:cNvSpPr/>
            <p:nvPr/>
          </p:nvSpPr>
          <p:spPr>
            <a:xfrm rot="16200000" flipH="1">
              <a:off x="8648390" y="5297490"/>
              <a:ext cx="180000" cy="1380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a:hlinkClick r:id="rId10" action="ppaction://hlinksldjump"/>
            <a:extLst>
              <a:ext uri="{FF2B5EF4-FFF2-40B4-BE49-F238E27FC236}">
                <a16:creationId xmlns:a16="http://schemas.microsoft.com/office/drawing/2014/main" id="{8DCA6290-9CAD-498F-9E56-BA5243FE7510}"/>
              </a:ext>
            </a:extLst>
          </p:cNvPr>
          <p:cNvPicPr>
            <a:picLocks noChangeAspect="1"/>
          </p:cNvPicPr>
          <p:nvPr/>
        </p:nvPicPr>
        <p:blipFill>
          <a:blip r:embed="rId11"/>
          <a:stretch>
            <a:fillRect/>
          </a:stretch>
        </p:blipFill>
        <p:spPr>
          <a:xfrm>
            <a:off x="161553" y="450732"/>
            <a:ext cx="235996" cy="227091"/>
          </a:xfrm>
          <a:prstGeom prst="rect">
            <a:avLst/>
          </a:prstGeom>
        </p:spPr>
      </p:pic>
      <p:pic>
        <p:nvPicPr>
          <p:cNvPr id="34" name="Picture 33">
            <a:hlinkClick r:id="rId12" action="ppaction://hlinksldjump"/>
            <a:extLst>
              <a:ext uri="{FF2B5EF4-FFF2-40B4-BE49-F238E27FC236}">
                <a16:creationId xmlns:a16="http://schemas.microsoft.com/office/drawing/2014/main" id="{7238D1AA-483D-4AF2-9848-B22E75D3E322}"/>
              </a:ext>
            </a:extLst>
          </p:cNvPr>
          <p:cNvPicPr>
            <a:picLocks noChangeAspect="1"/>
          </p:cNvPicPr>
          <p:nvPr/>
        </p:nvPicPr>
        <p:blipFill>
          <a:blip r:embed="rId13"/>
          <a:stretch>
            <a:fillRect/>
          </a:stretch>
        </p:blipFill>
        <p:spPr>
          <a:xfrm>
            <a:off x="143742" y="1039387"/>
            <a:ext cx="271618" cy="365126"/>
          </a:xfrm>
          <a:prstGeom prst="rect">
            <a:avLst/>
          </a:prstGeom>
        </p:spPr>
      </p:pic>
      <p:sp>
        <p:nvSpPr>
          <p:cNvPr id="35" name="Oval 34">
            <a:extLst>
              <a:ext uri="{FF2B5EF4-FFF2-40B4-BE49-F238E27FC236}">
                <a16:creationId xmlns:a16="http://schemas.microsoft.com/office/drawing/2014/main" id="{35C1865F-4E6E-4D78-B3C1-65608457C6A7}"/>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Graphic 35" descr="Home">
            <a:hlinkClick r:id="rId14" action="ppaction://hlinksldjump"/>
            <a:extLst>
              <a:ext uri="{FF2B5EF4-FFF2-40B4-BE49-F238E27FC236}">
                <a16:creationId xmlns:a16="http://schemas.microsoft.com/office/drawing/2014/main" id="{A74F9E4D-5BDD-4619-83B1-2DF99CE42ED4}"/>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6676" y="145807"/>
            <a:ext cx="195449" cy="195449"/>
          </a:xfrm>
          <a:prstGeom prst="rect">
            <a:avLst/>
          </a:prstGeom>
        </p:spPr>
      </p:pic>
      <p:pic>
        <p:nvPicPr>
          <p:cNvPr id="41" name="Picture 40">
            <a:hlinkClick r:id="rId17" action="ppaction://hlinksldjump"/>
            <a:extLst>
              <a:ext uri="{FF2B5EF4-FFF2-40B4-BE49-F238E27FC236}">
                <a16:creationId xmlns:a16="http://schemas.microsoft.com/office/drawing/2014/main" id="{6FFFF917-E4C4-4A04-BDFB-6E94D9F7200B}"/>
              </a:ext>
            </a:extLst>
          </p:cNvPr>
          <p:cNvPicPr>
            <a:picLocks noChangeAspect="1"/>
          </p:cNvPicPr>
          <p:nvPr/>
        </p:nvPicPr>
        <p:blipFill>
          <a:blip r:embed="rId18">
            <a:duotone>
              <a:schemeClr val="accent3">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Lst>
          </a:blip>
          <a:stretch>
            <a:fillRect/>
          </a:stretch>
        </p:blipFill>
        <p:spPr>
          <a:xfrm>
            <a:off x="161553" y="769024"/>
            <a:ext cx="227091" cy="231543"/>
          </a:xfrm>
          <a:prstGeom prst="rect">
            <a:avLst/>
          </a:prstGeom>
        </p:spPr>
      </p:pic>
      <p:sp>
        <p:nvSpPr>
          <p:cNvPr id="44" name="Title 4">
            <a:extLst>
              <a:ext uri="{FF2B5EF4-FFF2-40B4-BE49-F238E27FC236}">
                <a16:creationId xmlns:a16="http://schemas.microsoft.com/office/drawing/2014/main" id="{F3467218-0379-4DBA-BC64-07C923285D8E}"/>
              </a:ext>
            </a:extLst>
          </p:cNvPr>
          <p:cNvSpPr>
            <a:spLocks noGrp="1"/>
          </p:cNvSpPr>
          <p:nvPr>
            <p:ph type="title"/>
          </p:nvPr>
        </p:nvSpPr>
        <p:spPr>
          <a:xfrm>
            <a:off x="3826400" y="420308"/>
            <a:ext cx="7403253" cy="1030538"/>
          </a:xfrm>
        </p:spPr>
        <p:txBody>
          <a:bodyPr/>
          <a:lstStyle/>
          <a:p>
            <a:r>
              <a:rPr lang="en-GB" sz="2300" dirty="0"/>
              <a:t>Empowering people affected by health conditions to actively use mobile health devices and electronic monitoring for management of their own care</a:t>
            </a:r>
            <a:endParaRPr lang="en-GB" sz="2300" dirty="0">
              <a:latin typeface="+mn-lt"/>
            </a:endParaRPr>
          </a:p>
        </p:txBody>
      </p:sp>
      <p:grpSp>
        <p:nvGrpSpPr>
          <p:cNvPr id="46" name="Group 45">
            <a:extLst>
              <a:ext uri="{FF2B5EF4-FFF2-40B4-BE49-F238E27FC236}">
                <a16:creationId xmlns:a16="http://schemas.microsoft.com/office/drawing/2014/main" id="{211C6309-B0CD-4890-A10C-7AD023EF98CA}"/>
              </a:ext>
            </a:extLst>
          </p:cNvPr>
          <p:cNvGrpSpPr/>
          <p:nvPr/>
        </p:nvGrpSpPr>
        <p:grpSpPr>
          <a:xfrm>
            <a:off x="68802" y="1667423"/>
            <a:ext cx="421497" cy="444843"/>
            <a:chOff x="2059379" y="2460345"/>
            <a:chExt cx="2009639" cy="2009639"/>
          </a:xfrm>
          <a:solidFill>
            <a:schemeClr val="bg1"/>
          </a:solidFill>
        </p:grpSpPr>
        <p:pic>
          <p:nvPicPr>
            <p:cNvPr id="54" name="Graphic 53" descr="Lightbulb and gear">
              <a:extLst>
                <a:ext uri="{FF2B5EF4-FFF2-40B4-BE49-F238E27FC236}">
                  <a16:creationId xmlns:a16="http://schemas.microsoft.com/office/drawing/2014/main" id="{5F20147E-4377-46EC-8F9C-4EB9CE917892}"/>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9703728">
              <a:off x="2059379" y="2460345"/>
              <a:ext cx="2009639" cy="2009639"/>
            </a:xfrm>
            <a:prstGeom prst="rect">
              <a:avLst/>
            </a:prstGeom>
          </p:spPr>
        </p:pic>
        <p:sp>
          <p:nvSpPr>
            <p:cNvPr id="55" name="Oval 54">
              <a:extLst>
                <a:ext uri="{FF2B5EF4-FFF2-40B4-BE49-F238E27FC236}">
                  <a16:creationId xmlns:a16="http://schemas.microsoft.com/office/drawing/2014/main" id="{D7DD7481-DA6B-4BAC-8959-820FAB4D696A}"/>
                </a:ext>
              </a:extLst>
            </p:cNvPr>
            <p:cNvSpPr/>
            <p:nvPr/>
          </p:nvSpPr>
          <p:spPr>
            <a:xfrm>
              <a:off x="2669059" y="3084854"/>
              <a:ext cx="675503" cy="671600"/>
            </a:xfrm>
            <a:prstGeom prst="ellipse">
              <a:avLst/>
            </a:prstGeom>
            <a:solidFill>
              <a:srgbClr val="FF8FB2"/>
            </a:solid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3FD71C6A-6D17-49D7-B056-6E2D437A36CA}"/>
              </a:ext>
            </a:extLst>
          </p:cNvPr>
          <p:cNvGrpSpPr/>
          <p:nvPr/>
        </p:nvGrpSpPr>
        <p:grpSpPr>
          <a:xfrm>
            <a:off x="68802" y="1657809"/>
            <a:ext cx="421497" cy="444843"/>
            <a:chOff x="2059379" y="2460345"/>
            <a:chExt cx="2009639" cy="2009639"/>
          </a:xfrm>
          <a:solidFill>
            <a:schemeClr val="bg1"/>
          </a:solidFill>
        </p:grpSpPr>
        <p:pic>
          <p:nvPicPr>
            <p:cNvPr id="57" name="Graphic 56" descr="Lightbulb and gear">
              <a:extLst>
                <a:ext uri="{FF2B5EF4-FFF2-40B4-BE49-F238E27FC236}">
                  <a16:creationId xmlns:a16="http://schemas.microsoft.com/office/drawing/2014/main" id="{95285836-C1DC-4AE0-BA04-A781CBAEE9EC}"/>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03728">
              <a:off x="2059379" y="2460345"/>
              <a:ext cx="2009639" cy="2009639"/>
            </a:xfrm>
            <a:prstGeom prst="rect">
              <a:avLst/>
            </a:prstGeom>
          </p:spPr>
        </p:pic>
        <p:sp>
          <p:nvSpPr>
            <p:cNvPr id="58" name="Oval 57">
              <a:extLst>
                <a:ext uri="{FF2B5EF4-FFF2-40B4-BE49-F238E27FC236}">
                  <a16:creationId xmlns:a16="http://schemas.microsoft.com/office/drawing/2014/main" id="{0963B626-608A-4087-BBDF-1A40ABE28100}"/>
                </a:ext>
              </a:extLst>
            </p:cNvPr>
            <p:cNvSpPr/>
            <p:nvPr/>
          </p:nvSpPr>
          <p:spPr>
            <a:xfrm>
              <a:off x="2669059" y="3084854"/>
              <a:ext cx="675503" cy="671600"/>
            </a:xfrm>
            <a:prstGeom prst="ellipse">
              <a:avLst/>
            </a:prstGeom>
            <a:solidFill>
              <a:srgbClr val="FF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65" descr="Icon&#10;&#10;Description automatically generated">
            <a:extLst>
              <a:ext uri="{FF2B5EF4-FFF2-40B4-BE49-F238E27FC236}">
                <a16:creationId xmlns:a16="http://schemas.microsoft.com/office/drawing/2014/main" id="{2B11E714-EEFD-439F-A399-EE407FC28691}"/>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10000" b="90000" l="10000" r="90000">
                        <a14:foregroundMark x1="46579" y1="41475" x2="46579" y2="41475"/>
                        <a14:foregroundMark x1="46842" y1="41803" x2="47105" y2="41803"/>
                        <a14:foregroundMark x1="56711" y1="48033" x2="56711" y2="48033"/>
                        <a14:foregroundMark x1="61974" y1="45738" x2="61974" y2="45738"/>
                        <a14:foregroundMark x1="64342" y1="45738" x2="64342" y2="45738"/>
                        <a14:foregroundMark x1="65921" y1="45738" x2="65921" y2="45738"/>
                        <a14:foregroundMark x1="60000" y1="52623" x2="60000" y2="52623"/>
                        <a14:foregroundMark x1="56711" y1="52787" x2="56711" y2="52787"/>
                        <a14:backgroundMark x1="50000" y1="51148" x2="50000" y2="51148"/>
                        <a14:backgroundMark x1="44605" y1="48525" x2="44605" y2="48525"/>
                        <a14:backgroundMark x1="39868" y1="42787" x2="39868" y2="42787"/>
                        <a14:backgroundMark x1="32237" y1="42951" x2="32237" y2="42951"/>
                        <a14:backgroundMark x1="36974" y1="50164" x2="36974" y2="50164"/>
                        <a14:backgroundMark x1="46447" y1="62951" x2="46447" y2="62951"/>
                        <a14:backgroundMark x1="55132" y1="62951" x2="55132" y2="62951"/>
                        <a14:backgroundMark x1="63816" y1="62951" x2="63816" y2="62951"/>
                        <a14:backgroundMark x1="46842" y1="40492" x2="46842" y2="40492"/>
                        <a14:backgroundMark x1="40263" y1="48525" x2="40263" y2="48525"/>
                        <a14:backgroundMark x1="60132" y1="62787" x2="60132" y2="62787"/>
                        <a14:backgroundMark x1="36184" y1="43934" x2="36184" y2="43934"/>
                        <a14:backgroundMark x1="33026" y1="48361" x2="33026" y2="48361"/>
                        <a14:backgroundMark x1="46053" y1="42295" x2="46053" y2="42295"/>
                        <a14:backgroundMark x1="46912" y1="42182" x2="47237" y2="42131"/>
                        <a14:backgroundMark x1="46184" y1="42295" x2="46626" y2="42226"/>
                        <a14:backgroundMark x1="68289" y1="62787" x2="68289" y2="62787"/>
                      </a14:backgroundRemoval>
                    </a14:imgEffect>
                  </a14:imgLayer>
                </a14:imgProps>
              </a:ext>
              <a:ext uri="{28A0092B-C50C-407E-A947-70E740481C1C}">
                <a14:useLocalDpi xmlns:a14="http://schemas.microsoft.com/office/drawing/2010/main" val="0"/>
              </a:ext>
            </a:extLst>
          </a:blip>
          <a:srcRect l="25090" t="28372" r="23811" b="29073"/>
          <a:stretch/>
        </p:blipFill>
        <p:spPr>
          <a:xfrm>
            <a:off x="677859" y="541203"/>
            <a:ext cx="1227141" cy="820249"/>
          </a:xfrm>
          <a:prstGeom prst="rect">
            <a:avLst/>
          </a:prstGeom>
        </p:spPr>
      </p:pic>
    </p:spTree>
    <p:extLst>
      <p:ext uri="{BB962C8B-B14F-4D97-AF65-F5344CB8AC3E}">
        <p14:creationId xmlns:p14="http://schemas.microsoft.com/office/powerpoint/2010/main" val="7773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40" name="Group 39">
            <a:extLst>
              <a:ext uri="{FF2B5EF4-FFF2-40B4-BE49-F238E27FC236}">
                <a16:creationId xmlns:a16="http://schemas.microsoft.com/office/drawing/2014/main" id="{D424FF5A-B08E-4089-8BBD-57BE5E8177AB}"/>
              </a:ext>
            </a:extLst>
          </p:cNvPr>
          <p:cNvGrpSpPr/>
          <p:nvPr/>
        </p:nvGrpSpPr>
        <p:grpSpPr>
          <a:xfrm>
            <a:off x="1025722" y="4180415"/>
            <a:ext cx="3312895" cy="1093776"/>
            <a:chOff x="1140810" y="1994426"/>
            <a:chExt cx="3312895" cy="1093776"/>
          </a:xfrm>
        </p:grpSpPr>
        <p:grpSp>
          <p:nvGrpSpPr>
            <p:cNvPr id="41" name="Group 40">
              <a:extLst>
                <a:ext uri="{FF2B5EF4-FFF2-40B4-BE49-F238E27FC236}">
                  <a16:creationId xmlns:a16="http://schemas.microsoft.com/office/drawing/2014/main" id="{949C4145-F351-485F-9987-A26BE669A9E1}"/>
                </a:ext>
              </a:extLst>
            </p:cNvPr>
            <p:cNvGrpSpPr/>
            <p:nvPr/>
          </p:nvGrpSpPr>
          <p:grpSpPr>
            <a:xfrm>
              <a:off x="1140810" y="1994426"/>
              <a:ext cx="3120717" cy="1029143"/>
              <a:chOff x="1140810" y="1994426"/>
              <a:chExt cx="3120717" cy="1029143"/>
            </a:xfrm>
          </p:grpSpPr>
          <p:pic>
            <p:nvPicPr>
              <p:cNvPr id="43" name="Picture 42">
                <a:hlinkClick r:id="rId3" action="ppaction://hlinksldjump"/>
                <a:extLst>
                  <a:ext uri="{FF2B5EF4-FFF2-40B4-BE49-F238E27FC236}">
                    <a16:creationId xmlns:a16="http://schemas.microsoft.com/office/drawing/2014/main" id="{D7594F2F-295D-49EB-A7D2-15CF803E1F4B}"/>
                  </a:ext>
                </a:extLst>
              </p:cNvPr>
              <p:cNvPicPr>
                <a:picLocks noChangeAspect="1"/>
              </p:cNvPicPr>
              <p:nvPr/>
            </p:nvPicPr>
            <p:blipFill>
              <a:blip r:embed="rId4"/>
              <a:stretch>
                <a:fillRect/>
              </a:stretch>
            </p:blipFill>
            <p:spPr>
              <a:xfrm>
                <a:off x="1140810" y="1994426"/>
                <a:ext cx="3120717" cy="1029143"/>
              </a:xfrm>
              <a:prstGeom prst="rect">
                <a:avLst/>
              </a:prstGeom>
            </p:spPr>
          </p:pic>
          <p:pic>
            <p:nvPicPr>
              <p:cNvPr id="44" name="Picture 43" descr="Logo&#10;&#10;Description automatically generated">
                <a:extLst>
                  <a:ext uri="{FF2B5EF4-FFF2-40B4-BE49-F238E27FC236}">
                    <a16:creationId xmlns:a16="http://schemas.microsoft.com/office/drawing/2014/main" id="{4DE8A128-DE77-44C7-A43B-27E0B0735263}"/>
                  </a:ext>
                </a:extLst>
              </p:cNvPr>
              <p:cNvPicPr>
                <a:picLocks noChangeAspect="1"/>
              </p:cNvPicPr>
              <p:nvPr/>
            </p:nvPicPr>
            <p:blipFill rotWithShape="1">
              <a:blip r:embed="rId5">
                <a:extLst>
                  <a:ext uri="{28A0092B-C50C-407E-A947-70E740481C1C}">
                    <a14:useLocalDpi xmlns:a14="http://schemas.microsoft.com/office/drawing/2010/main" val="0"/>
                  </a:ext>
                </a:extLst>
              </a:blip>
              <a:srcRect l="31068" t="33516" r="28830" b="33170"/>
              <a:stretch/>
            </p:blipFill>
            <p:spPr>
              <a:xfrm>
                <a:off x="1314149" y="2260810"/>
                <a:ext cx="852764" cy="568593"/>
              </a:xfrm>
              <a:prstGeom prst="rect">
                <a:avLst/>
              </a:prstGeom>
            </p:spPr>
          </p:pic>
        </p:grpSp>
        <p:sp>
          <p:nvSpPr>
            <p:cNvPr id="42" name="Rectangle 41">
              <a:extLst>
                <a:ext uri="{FF2B5EF4-FFF2-40B4-BE49-F238E27FC236}">
                  <a16:creationId xmlns:a16="http://schemas.microsoft.com/office/drawing/2014/main" id="{397B1C99-3262-45A1-BF3F-A370DAA5C547}"/>
                </a:ext>
              </a:extLst>
            </p:cNvPr>
            <p:cNvSpPr/>
            <p:nvPr/>
          </p:nvSpPr>
          <p:spPr>
            <a:xfrm>
              <a:off x="1486160" y="1998673"/>
              <a:ext cx="2967545"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grpSp>
        <p:nvGrpSpPr>
          <p:cNvPr id="36" name="Group 35">
            <a:extLst>
              <a:ext uri="{FF2B5EF4-FFF2-40B4-BE49-F238E27FC236}">
                <a16:creationId xmlns:a16="http://schemas.microsoft.com/office/drawing/2014/main" id="{63C61634-5CE0-479E-B06D-F99D3EF661EF}"/>
              </a:ext>
            </a:extLst>
          </p:cNvPr>
          <p:cNvGrpSpPr/>
          <p:nvPr/>
        </p:nvGrpSpPr>
        <p:grpSpPr>
          <a:xfrm>
            <a:off x="4287737" y="4179849"/>
            <a:ext cx="3121200" cy="1024896"/>
            <a:chOff x="4403350" y="2030990"/>
            <a:chExt cx="3121200" cy="1024896"/>
          </a:xfrm>
        </p:grpSpPr>
        <p:pic>
          <p:nvPicPr>
            <p:cNvPr id="37" name="Picture 36">
              <a:hlinkClick r:id="rId6" action="ppaction://hlinksldjump"/>
              <a:extLst>
                <a:ext uri="{FF2B5EF4-FFF2-40B4-BE49-F238E27FC236}">
                  <a16:creationId xmlns:a16="http://schemas.microsoft.com/office/drawing/2014/main" id="{B501A4B2-9FE3-4028-8BEE-185AD0AA3B5E}"/>
                </a:ext>
              </a:extLst>
            </p:cNvPr>
            <p:cNvPicPr>
              <a:picLocks noChangeAspect="1"/>
            </p:cNvPicPr>
            <p:nvPr/>
          </p:nvPicPr>
          <p:blipFill>
            <a:blip r:embed="rId7"/>
            <a:stretch>
              <a:fillRect/>
            </a:stretch>
          </p:blipFill>
          <p:spPr>
            <a:xfrm>
              <a:off x="4403350" y="2034685"/>
              <a:ext cx="3121200" cy="1021201"/>
            </a:xfrm>
            <a:prstGeom prst="rect">
              <a:avLst/>
            </a:prstGeom>
          </p:spPr>
        </p:pic>
        <p:sp>
          <p:nvSpPr>
            <p:cNvPr id="38" name="Google Shape;92;p11">
              <a:extLst>
                <a:ext uri="{FF2B5EF4-FFF2-40B4-BE49-F238E27FC236}">
                  <a16:creationId xmlns:a16="http://schemas.microsoft.com/office/drawing/2014/main" id="{785600FE-3F13-4F4D-A93E-89A443418BEE}"/>
                </a:ext>
              </a:extLst>
            </p:cNvPr>
            <p:cNvSpPr/>
            <p:nvPr/>
          </p:nvSpPr>
          <p:spPr>
            <a:xfrm>
              <a:off x="4403591" y="2030990"/>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endParaRPr sz="1800" b="1" i="0" u="none" strike="noStrike" cap="none" dirty="0">
                <a:solidFill>
                  <a:srgbClr val="FFFFFF"/>
                </a:solidFill>
                <a:latin typeface="+mn-lt"/>
                <a:ea typeface="Arial"/>
                <a:cs typeface="Arial"/>
                <a:sym typeface="Arial"/>
              </a:endParaRPr>
            </a:p>
          </p:txBody>
        </p:sp>
        <p:pic>
          <p:nvPicPr>
            <p:cNvPr id="39" name="Picture 38">
              <a:extLst>
                <a:ext uri="{FF2B5EF4-FFF2-40B4-BE49-F238E27FC236}">
                  <a16:creationId xmlns:a16="http://schemas.microsoft.com/office/drawing/2014/main" id="{EA78844A-449C-48F3-926B-8D5CF4C1C8D2}"/>
                </a:ext>
              </a:extLst>
            </p:cNvPr>
            <p:cNvPicPr>
              <a:picLocks noChangeAspect="1"/>
            </p:cNvPicPr>
            <p:nvPr/>
          </p:nvPicPr>
          <p:blipFill rotWithShape="1">
            <a:blip r:embed="rId8">
              <a:extLst>
                <a:ext uri="{28A0092B-C50C-407E-A947-70E740481C1C}">
                  <a14:useLocalDpi xmlns:a14="http://schemas.microsoft.com/office/drawing/2010/main" val="0"/>
                </a:ext>
              </a:extLst>
            </a:blip>
            <a:srcRect l="33139" t="26095" r="31180" b="28091"/>
            <a:stretch/>
          </p:blipFill>
          <p:spPr>
            <a:xfrm>
              <a:off x="4664568" y="2128280"/>
              <a:ext cx="745776" cy="768576"/>
            </a:xfrm>
            <a:prstGeom prst="rect">
              <a:avLst/>
            </a:prstGeom>
          </p:spPr>
        </p:pic>
      </p:grpSp>
      <p:grpSp>
        <p:nvGrpSpPr>
          <p:cNvPr id="32" name="Group 31">
            <a:extLst>
              <a:ext uri="{FF2B5EF4-FFF2-40B4-BE49-F238E27FC236}">
                <a16:creationId xmlns:a16="http://schemas.microsoft.com/office/drawing/2014/main" id="{8C953B8A-76F1-41CC-9539-C7D9A5AB8170}"/>
              </a:ext>
            </a:extLst>
          </p:cNvPr>
          <p:cNvGrpSpPr/>
          <p:nvPr/>
        </p:nvGrpSpPr>
        <p:grpSpPr>
          <a:xfrm>
            <a:off x="7553850" y="4184662"/>
            <a:ext cx="3190965" cy="1026000"/>
            <a:chOff x="7668283" y="3094410"/>
            <a:chExt cx="3190965" cy="1026000"/>
          </a:xfrm>
        </p:grpSpPr>
        <p:pic>
          <p:nvPicPr>
            <p:cNvPr id="33" name="Picture 32">
              <a:hlinkClick r:id="rId9" action="ppaction://hlinksldjump"/>
              <a:extLst>
                <a:ext uri="{FF2B5EF4-FFF2-40B4-BE49-F238E27FC236}">
                  <a16:creationId xmlns:a16="http://schemas.microsoft.com/office/drawing/2014/main" id="{DF432641-654D-4338-9730-20158BE1B920}"/>
                </a:ext>
              </a:extLst>
            </p:cNvPr>
            <p:cNvPicPr>
              <a:picLocks noChangeAspect="1"/>
            </p:cNvPicPr>
            <p:nvPr/>
          </p:nvPicPr>
          <p:blipFill>
            <a:blip r:embed="rId10"/>
            <a:stretch>
              <a:fillRect/>
            </a:stretch>
          </p:blipFill>
          <p:spPr>
            <a:xfrm>
              <a:off x="7668283" y="3094410"/>
              <a:ext cx="3120718" cy="1026000"/>
            </a:xfrm>
            <a:prstGeom prst="rect">
              <a:avLst/>
            </a:prstGeom>
          </p:spPr>
        </p:pic>
        <p:pic>
          <p:nvPicPr>
            <p:cNvPr id="34" name="Picture 33" descr="A picture containing arrow&#10;&#10;Description automatically generated">
              <a:extLst>
                <a:ext uri="{FF2B5EF4-FFF2-40B4-BE49-F238E27FC236}">
                  <a16:creationId xmlns:a16="http://schemas.microsoft.com/office/drawing/2014/main" id="{B51BD7DF-C6B8-407C-A696-1DE96D40797C}"/>
                </a:ext>
              </a:extLst>
            </p:cNvPr>
            <p:cNvPicPr>
              <a:picLocks noChangeAspect="1"/>
            </p:cNvPicPr>
            <p:nvPr/>
          </p:nvPicPr>
          <p:blipFill rotWithShape="1">
            <a:blip r:embed="rId11">
              <a:extLst>
                <a:ext uri="{28A0092B-C50C-407E-A947-70E740481C1C}">
                  <a14:useLocalDpi xmlns:a14="http://schemas.microsoft.com/office/drawing/2010/main" val="0"/>
                </a:ext>
              </a:extLst>
            </a:blip>
            <a:srcRect l="25753" t="28478" r="23639" b="32151"/>
            <a:stretch/>
          </p:blipFill>
          <p:spPr>
            <a:xfrm>
              <a:off x="7780924" y="3203883"/>
              <a:ext cx="1230879" cy="768576"/>
            </a:xfrm>
            <a:prstGeom prst="rect">
              <a:avLst/>
            </a:prstGeom>
          </p:spPr>
        </p:pic>
        <p:sp>
          <p:nvSpPr>
            <p:cNvPr id="35" name="Rectangle 34">
              <a:extLst>
                <a:ext uri="{FF2B5EF4-FFF2-40B4-BE49-F238E27FC236}">
                  <a16:creationId xmlns:a16="http://schemas.microsoft.com/office/drawing/2014/main" id="{349729E8-A1AE-4F1F-8DE7-F490B05262E2}"/>
                </a:ext>
              </a:extLst>
            </p:cNvPr>
            <p:cNvSpPr/>
            <p:nvPr/>
          </p:nvSpPr>
          <p:spPr>
            <a:xfrm>
              <a:off x="8160099" y="3203883"/>
              <a:ext cx="2699149"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85" name="Google Shape;85;p11"/>
          <p:cNvSpPr txBox="1">
            <a:spLocks noGrp="1"/>
          </p:cNvSpPr>
          <p:nvPr>
            <p:ph type="title"/>
          </p:nvPr>
        </p:nvSpPr>
        <p:spPr>
          <a:xfrm>
            <a:off x="556808" y="187227"/>
            <a:ext cx="10324781" cy="1030538"/>
          </a:xfrm>
          <a:prstGeom prst="rect">
            <a:avLst/>
          </a:prstGeom>
          <a:noFill/>
          <a:ln>
            <a:noFill/>
          </a:ln>
        </p:spPr>
        <p:txBody>
          <a:bodyPr spcFirstLastPara="1" wrap="square" lIns="0" tIns="0" rIns="0" bIns="0" anchor="b" anchorCtr="0">
            <a:noAutofit/>
          </a:bodyPr>
          <a:lstStyle/>
          <a:p>
            <a:r>
              <a:rPr lang="en-GB" dirty="0"/>
              <a:t>Three topics were identified as the most actionable for health advocates and people affected by health conditions </a:t>
            </a:r>
          </a:p>
        </p:txBody>
      </p:sp>
      <p:sp>
        <p:nvSpPr>
          <p:cNvPr id="88" name="Google Shape;88;p11"/>
          <p:cNvSpPr/>
          <p:nvPr/>
        </p:nvSpPr>
        <p:spPr>
          <a:xfrm>
            <a:off x="1049657" y="3456815"/>
            <a:ext cx="9654599" cy="693428"/>
          </a:xfrm>
          <a:prstGeom prst="trapezoid">
            <a:avLst>
              <a:gd name="adj" fmla="val 453408"/>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mn-lt"/>
              <a:ea typeface="Arial"/>
              <a:cs typeface="Arial"/>
              <a:sym typeface="Arial"/>
            </a:endParaRPr>
          </a:p>
        </p:txBody>
      </p:sp>
      <p:sp>
        <p:nvSpPr>
          <p:cNvPr id="89" name="Google Shape;89;p11"/>
          <p:cNvSpPr/>
          <p:nvPr/>
        </p:nvSpPr>
        <p:spPr>
          <a:xfrm>
            <a:off x="2580969" y="3426388"/>
            <a:ext cx="6762126" cy="775157"/>
          </a:xfrm>
          <a:prstGeom prst="rect">
            <a:avLst/>
          </a:prstGeom>
          <a:noFill/>
          <a:ln>
            <a:noFill/>
          </a:ln>
        </p:spPr>
        <p:txBody>
          <a:bodyPr spcFirstLastPara="1" wrap="square" lIns="91425" tIns="45700" rIns="91425" bIns="45700" anchor="t" anchorCtr="0">
            <a:noAutofit/>
          </a:bodyPr>
          <a:lstStyle/>
          <a:p>
            <a:pPr lvl="0" algn="ctr">
              <a:lnSpc>
                <a:spcPct val="115000"/>
              </a:lnSpc>
              <a:spcBef>
                <a:spcPts val="0"/>
              </a:spcBef>
              <a:spcAft>
                <a:spcPts val="0"/>
              </a:spcAft>
              <a:buClr>
                <a:srgbClr val="000000"/>
              </a:buClr>
              <a:buSzPts val="1400"/>
            </a:pPr>
            <a:r>
              <a:rPr lang="en-GB" sz="1300" b="0" i="0" u="none" strike="noStrike" cap="none" dirty="0">
                <a:solidFill>
                  <a:schemeClr val="dk1"/>
                </a:solidFill>
                <a:latin typeface="+mn-lt"/>
                <a:ea typeface="Arial"/>
                <a:cs typeface="Arial"/>
                <a:sym typeface="Arial"/>
              </a:rPr>
              <a:t>Based on the elements that make up </a:t>
            </a:r>
          </a:p>
          <a:p>
            <a:pPr lvl="0" algn="ctr">
              <a:lnSpc>
                <a:spcPct val="115000"/>
              </a:lnSpc>
              <a:spcBef>
                <a:spcPts val="0"/>
              </a:spcBef>
              <a:spcAft>
                <a:spcPts val="0"/>
              </a:spcAft>
              <a:buClr>
                <a:srgbClr val="000000"/>
              </a:buClr>
              <a:buSzPts val="1400"/>
            </a:pPr>
            <a:r>
              <a:rPr lang="en-GB" sz="1300" b="0" i="0" u="none" strike="noStrike" cap="none" dirty="0">
                <a:solidFill>
                  <a:schemeClr val="dk1"/>
                </a:solidFill>
                <a:latin typeface="+mn-lt"/>
                <a:ea typeface="Arial"/>
                <a:cs typeface="Arial"/>
                <a:sym typeface="Arial"/>
              </a:rPr>
              <a:t>personalised healthcare, three </a:t>
            </a:r>
            <a:r>
              <a:rPr lang="en-GB" sz="1300" dirty="0">
                <a:solidFill>
                  <a:schemeClr val="dk1"/>
                </a:solidFill>
                <a:latin typeface="+mn-lt"/>
                <a:ea typeface="Arial"/>
                <a:cs typeface="Arial"/>
                <a:sym typeface="Arial"/>
              </a:rPr>
              <a:t>core topics spanning multiple </a:t>
            </a:r>
          </a:p>
          <a:p>
            <a:pPr lvl="0" algn="ctr">
              <a:lnSpc>
                <a:spcPct val="115000"/>
              </a:lnSpc>
              <a:spcBef>
                <a:spcPts val="0"/>
              </a:spcBef>
              <a:spcAft>
                <a:spcPts val="0"/>
              </a:spcAft>
              <a:buClr>
                <a:srgbClr val="000000"/>
              </a:buClr>
              <a:buSzPts val="1400"/>
            </a:pPr>
            <a:r>
              <a:rPr lang="en-GB" sz="1300" dirty="0">
                <a:solidFill>
                  <a:schemeClr val="dk1"/>
                </a:solidFill>
                <a:latin typeface="+mn-lt"/>
                <a:ea typeface="Arial"/>
                <a:cs typeface="Arial"/>
                <a:sym typeface="Arial"/>
              </a:rPr>
              <a:t>Building Blocks have been identified in which health advocates can take action</a:t>
            </a:r>
            <a:endParaRPr sz="1300" b="0" i="0" u="none" strike="noStrike" cap="none" dirty="0">
              <a:solidFill>
                <a:schemeClr val="dk1"/>
              </a:solidFill>
              <a:latin typeface="+mn-lt"/>
              <a:ea typeface="Arial"/>
              <a:cs typeface="Arial"/>
              <a:sym typeface="Arial"/>
            </a:endParaRPr>
          </a:p>
        </p:txBody>
      </p:sp>
      <p:sp>
        <p:nvSpPr>
          <p:cNvPr id="90" name="Google Shape;90;p11"/>
          <p:cNvSpPr/>
          <p:nvPr/>
        </p:nvSpPr>
        <p:spPr>
          <a:xfrm>
            <a:off x="4180641" y="1309341"/>
            <a:ext cx="3352078"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dirty="0">
                <a:solidFill>
                  <a:schemeClr val="dk1"/>
                </a:solidFill>
                <a:latin typeface="+mn-lt"/>
                <a:ea typeface="Arial"/>
                <a:cs typeface="Arial"/>
                <a:sym typeface="Arial"/>
              </a:rPr>
              <a:t>Personalised Healthcare Building Blocks Framework</a:t>
            </a:r>
            <a:endParaRPr sz="1400" b="1" i="0" u="none" strike="noStrike" cap="none" dirty="0">
              <a:solidFill>
                <a:schemeClr val="dk1"/>
              </a:solidFill>
              <a:latin typeface="+mn-lt"/>
              <a:ea typeface="Arial"/>
              <a:cs typeface="Arial"/>
              <a:sym typeface="Arial"/>
            </a:endParaRPr>
          </a:p>
        </p:txBody>
      </p:sp>
      <p:sp>
        <p:nvSpPr>
          <p:cNvPr id="104" name="Google Shape;104;p11"/>
          <p:cNvSpPr txBox="1"/>
          <p:nvPr/>
        </p:nvSpPr>
        <p:spPr>
          <a:xfrm>
            <a:off x="3011424" y="6291300"/>
            <a:ext cx="8865616"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i="1" dirty="0">
                <a:latin typeface="+mn-lt"/>
              </a:rPr>
              <a:t>*The topics, taken from the Building Blocks framework, have been explored and developed following recommendations and feedback from Roche Personalised Healthcare Global Patient Council</a:t>
            </a:r>
            <a:endParaRPr sz="1200" i="1" dirty="0">
              <a:latin typeface="+mn-lt"/>
            </a:endParaRPr>
          </a:p>
        </p:txBody>
      </p:sp>
      <p:sp>
        <p:nvSpPr>
          <p:cNvPr id="2" name="Rectangle 1">
            <a:extLst>
              <a:ext uri="{FF2B5EF4-FFF2-40B4-BE49-F238E27FC236}">
                <a16:creationId xmlns:a16="http://schemas.microsoft.com/office/drawing/2014/main" id="{712345E4-E656-46F8-9122-A15D55D15EF5}"/>
              </a:ext>
            </a:extLst>
          </p:cNvPr>
          <p:cNvSpPr/>
          <p:nvPr/>
        </p:nvSpPr>
        <p:spPr>
          <a:xfrm>
            <a:off x="1032969" y="5219554"/>
            <a:ext cx="3096000" cy="1039025"/>
          </a:xfrm>
          <a:prstGeom prst="rect">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Increasing understanding of what personalised healthcare is and the benefits for people affected by health conditions. Empowering health advocates to work towards personalised healthcare solutions</a:t>
            </a:r>
          </a:p>
        </p:txBody>
      </p:sp>
      <p:sp>
        <p:nvSpPr>
          <p:cNvPr id="26" name="Rectangle 25">
            <a:extLst>
              <a:ext uri="{FF2B5EF4-FFF2-40B4-BE49-F238E27FC236}">
                <a16:creationId xmlns:a16="http://schemas.microsoft.com/office/drawing/2014/main" id="{22F7AC0B-ABA6-49E8-9FDB-A5F8EF69813A}"/>
              </a:ext>
            </a:extLst>
          </p:cNvPr>
          <p:cNvSpPr/>
          <p:nvPr/>
        </p:nvSpPr>
        <p:spPr>
          <a:xfrm>
            <a:off x="4299624" y="5210808"/>
            <a:ext cx="3096000" cy="1076858"/>
          </a:xfrm>
          <a:prstGeom prst="rect">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Embedding the views of people affected by health conditions in clinical research, care delivery plans, regulatory and public health policy frameworks, as well as pricing/reimbursement/access pathways for personalised healthcare</a:t>
            </a:r>
          </a:p>
        </p:txBody>
      </p:sp>
      <p:sp>
        <p:nvSpPr>
          <p:cNvPr id="27" name="Rectangle 26">
            <a:extLst>
              <a:ext uri="{FF2B5EF4-FFF2-40B4-BE49-F238E27FC236}">
                <a16:creationId xmlns:a16="http://schemas.microsoft.com/office/drawing/2014/main" id="{8BE888A5-5D41-43BE-AA9C-2B7C2B43D41F}"/>
              </a:ext>
            </a:extLst>
          </p:cNvPr>
          <p:cNvSpPr/>
          <p:nvPr/>
        </p:nvSpPr>
        <p:spPr>
          <a:xfrm>
            <a:off x="7564528" y="5212724"/>
            <a:ext cx="3096000" cy="1025999"/>
          </a:xfrm>
          <a:prstGeom prst="rect">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rPr>
              <a:t>Improving collaborations with health advocates in developing legislation, standards and guidance for health data and digital solutions to personalise health</a:t>
            </a:r>
          </a:p>
        </p:txBody>
      </p:sp>
      <p:sp>
        <p:nvSpPr>
          <p:cNvPr id="28" name="Oval 27">
            <a:extLst>
              <a:ext uri="{FF2B5EF4-FFF2-40B4-BE49-F238E27FC236}">
                <a16:creationId xmlns:a16="http://schemas.microsoft.com/office/drawing/2014/main" id="{2295A27F-815A-448C-8B76-DCB4AD683EED}"/>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Graphic 28" descr="Home">
            <a:hlinkClick r:id="rId12" action="ppaction://hlinksldjump"/>
            <a:extLst>
              <a:ext uri="{FF2B5EF4-FFF2-40B4-BE49-F238E27FC236}">
                <a16:creationId xmlns:a16="http://schemas.microsoft.com/office/drawing/2014/main" id="{52F57788-99BC-4CCB-B910-F2345330591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826" y="138034"/>
            <a:ext cx="195449" cy="195449"/>
          </a:xfrm>
          <a:prstGeom prst="rect">
            <a:avLst/>
          </a:prstGeom>
        </p:spPr>
      </p:pic>
      <p:pic>
        <p:nvPicPr>
          <p:cNvPr id="30" name="Picture 29">
            <a:hlinkClick r:id="rId15" action="ppaction://hlinksldjump"/>
            <a:extLst>
              <a:ext uri="{FF2B5EF4-FFF2-40B4-BE49-F238E27FC236}">
                <a16:creationId xmlns:a16="http://schemas.microsoft.com/office/drawing/2014/main" id="{E59FEC6B-3C30-4961-8107-ED0D05805748}"/>
              </a:ext>
            </a:extLst>
          </p:cNvPr>
          <p:cNvPicPr>
            <a:picLocks noChangeAspect="1"/>
          </p:cNvPicPr>
          <p:nvPr/>
        </p:nvPicPr>
        <p:blipFill>
          <a:blip r:embed="rId16"/>
          <a:stretch>
            <a:fillRect/>
          </a:stretch>
        </p:blipFill>
        <p:spPr>
          <a:xfrm>
            <a:off x="153526" y="697832"/>
            <a:ext cx="271618" cy="365126"/>
          </a:xfrm>
          <a:prstGeom prst="rect">
            <a:avLst/>
          </a:prstGeom>
        </p:spPr>
      </p:pic>
      <p:pic>
        <p:nvPicPr>
          <p:cNvPr id="31" name="Picture 30">
            <a:hlinkClick r:id="rId17" action="ppaction://hlinksldjump"/>
            <a:extLst>
              <a:ext uri="{FF2B5EF4-FFF2-40B4-BE49-F238E27FC236}">
                <a16:creationId xmlns:a16="http://schemas.microsoft.com/office/drawing/2014/main" id="{B8686296-9FC8-43E8-802E-4CD3115F5C44}"/>
              </a:ext>
            </a:extLst>
          </p:cNvPr>
          <p:cNvPicPr>
            <a:picLocks noChangeAspect="1"/>
          </p:cNvPicPr>
          <p:nvPr/>
        </p:nvPicPr>
        <p:blipFill>
          <a:blip r:embed="rId18">
            <a:duotone>
              <a:schemeClr val="accent3">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Lst>
          </a:blip>
          <a:stretch>
            <a:fillRect/>
          </a:stretch>
        </p:blipFill>
        <p:spPr>
          <a:xfrm>
            <a:off x="175790" y="434084"/>
            <a:ext cx="227091" cy="231543"/>
          </a:xfrm>
          <a:prstGeom prst="rect">
            <a:avLst/>
          </a:prstGeom>
        </p:spPr>
      </p:pic>
      <p:sp>
        <p:nvSpPr>
          <p:cNvPr id="45" name="Rectangle 44">
            <a:extLst>
              <a:ext uri="{FF2B5EF4-FFF2-40B4-BE49-F238E27FC236}">
                <a16:creationId xmlns:a16="http://schemas.microsoft.com/office/drawing/2014/main" id="{76CF8C1C-DFD2-415C-965D-EB8A2F2A73CE}"/>
              </a:ext>
            </a:extLst>
          </p:cNvPr>
          <p:cNvSpPr/>
          <p:nvPr/>
        </p:nvSpPr>
        <p:spPr>
          <a:xfrm>
            <a:off x="4645439" y="4330003"/>
            <a:ext cx="2875898"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Ecosystem Development &amp; Policy</a:t>
            </a:r>
          </a:p>
        </p:txBody>
      </p:sp>
      <p:grpSp>
        <p:nvGrpSpPr>
          <p:cNvPr id="46" name="Group 45">
            <a:extLst>
              <a:ext uri="{FF2B5EF4-FFF2-40B4-BE49-F238E27FC236}">
                <a16:creationId xmlns:a16="http://schemas.microsoft.com/office/drawing/2014/main" id="{3A2A1CC4-D365-427F-B136-B04D6028AD29}"/>
              </a:ext>
            </a:extLst>
          </p:cNvPr>
          <p:cNvGrpSpPr>
            <a:grpSpLocks noChangeAspect="1"/>
          </p:cNvGrpSpPr>
          <p:nvPr/>
        </p:nvGrpSpPr>
        <p:grpSpPr>
          <a:xfrm>
            <a:off x="4594518" y="1841686"/>
            <a:ext cx="2536898" cy="1580580"/>
            <a:chOff x="3913774" y="1555796"/>
            <a:chExt cx="7966310" cy="4963301"/>
          </a:xfrm>
        </p:grpSpPr>
        <p:sp>
          <p:nvSpPr>
            <p:cNvPr id="47" name="Rectangle 46">
              <a:extLst>
                <a:ext uri="{FF2B5EF4-FFF2-40B4-BE49-F238E27FC236}">
                  <a16:creationId xmlns:a16="http://schemas.microsoft.com/office/drawing/2014/main" id="{1642C1DF-146A-40D9-91E5-E69E74A9719C}"/>
                </a:ext>
              </a:extLst>
            </p:cNvPr>
            <p:cNvSpPr/>
            <p:nvPr/>
          </p:nvSpPr>
          <p:spPr>
            <a:xfrm>
              <a:off x="3913774" y="1555796"/>
              <a:ext cx="7966310" cy="49633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B711452C-DC8A-4E11-9DB9-F6CC3B09D270}"/>
                </a:ext>
              </a:extLst>
            </p:cNvPr>
            <p:cNvGrpSpPr/>
            <p:nvPr/>
          </p:nvGrpSpPr>
          <p:grpSpPr>
            <a:xfrm>
              <a:off x="3946370" y="1580818"/>
              <a:ext cx="7904044" cy="4912056"/>
              <a:chOff x="423524" y="1569072"/>
              <a:chExt cx="7904044" cy="4912056"/>
            </a:xfrm>
          </p:grpSpPr>
          <p:pic>
            <p:nvPicPr>
              <p:cNvPr id="49" name="Picture 48" descr="Graphical user interface, text, application, email&#10;&#10;Description automatically generated">
                <a:extLst>
                  <a:ext uri="{FF2B5EF4-FFF2-40B4-BE49-F238E27FC236}">
                    <a16:creationId xmlns:a16="http://schemas.microsoft.com/office/drawing/2014/main" id="{484D5179-08F2-4B71-8344-0FE9851204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3524" y="1569072"/>
                <a:ext cx="1944208" cy="4768754"/>
              </a:xfrm>
              <a:prstGeom prst="rect">
                <a:avLst/>
              </a:prstGeom>
            </p:spPr>
          </p:pic>
          <p:pic>
            <p:nvPicPr>
              <p:cNvPr id="50" name="Picture 49" descr="Graphical user interface, application, email, website&#10;&#10;Description automatically generated">
                <a:extLst>
                  <a:ext uri="{FF2B5EF4-FFF2-40B4-BE49-F238E27FC236}">
                    <a16:creationId xmlns:a16="http://schemas.microsoft.com/office/drawing/2014/main" id="{EC46255B-EAA3-4671-A929-A70D82FBEBA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10344" y="1569072"/>
                <a:ext cx="1944000" cy="3258648"/>
              </a:xfrm>
              <a:prstGeom prst="rect">
                <a:avLst/>
              </a:prstGeom>
            </p:spPr>
          </p:pic>
          <p:pic>
            <p:nvPicPr>
              <p:cNvPr id="51" name="Picture 50" descr="Graphical user interface, text, application, email&#10;&#10;Description automatically generated">
                <a:extLst>
                  <a:ext uri="{FF2B5EF4-FFF2-40B4-BE49-F238E27FC236}">
                    <a16:creationId xmlns:a16="http://schemas.microsoft.com/office/drawing/2014/main" id="{F7A53997-363A-4839-BED6-68C2A5B42FC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96956" y="1569268"/>
                <a:ext cx="1944000" cy="4167712"/>
              </a:xfrm>
              <a:prstGeom prst="rect">
                <a:avLst/>
              </a:prstGeom>
            </p:spPr>
          </p:pic>
          <p:pic>
            <p:nvPicPr>
              <p:cNvPr id="52" name="Picture 51" descr="Graphical user interface, text, application, email&#10;&#10;Description automatically generated">
                <a:extLst>
                  <a:ext uri="{FF2B5EF4-FFF2-40B4-BE49-F238E27FC236}">
                    <a16:creationId xmlns:a16="http://schemas.microsoft.com/office/drawing/2014/main" id="{D46FE49F-B812-4736-B3F3-A33E36889A4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383568" y="1569072"/>
                <a:ext cx="1944000" cy="4912056"/>
              </a:xfrm>
              <a:prstGeom prst="rect">
                <a:avLst/>
              </a:prstGeom>
            </p:spPr>
          </p:pic>
        </p:grpSp>
      </p:grpSp>
      <p:sp>
        <p:nvSpPr>
          <p:cNvPr id="53" name="Rectangle 52">
            <a:extLst>
              <a:ext uri="{FF2B5EF4-FFF2-40B4-BE49-F238E27FC236}">
                <a16:creationId xmlns:a16="http://schemas.microsoft.com/office/drawing/2014/main" id="{7B878E38-2A43-4AC6-9743-572706EE7F22}"/>
              </a:ext>
            </a:extLst>
          </p:cNvPr>
          <p:cNvSpPr/>
          <p:nvPr/>
        </p:nvSpPr>
        <p:spPr>
          <a:xfrm>
            <a:off x="8281930" y="1361657"/>
            <a:ext cx="3569179" cy="8402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GB" sz="1400" b="1" i="1" dirty="0">
                <a:solidFill>
                  <a:schemeClr val="bg1"/>
                </a:solidFill>
              </a:rPr>
              <a:t>Find out more </a:t>
            </a:r>
            <a:r>
              <a:rPr lang="en-GB" sz="1400" i="1" dirty="0">
                <a:solidFill>
                  <a:schemeClr val="bg1"/>
                </a:solidFill>
              </a:rPr>
              <a:t>about how these core topics were identified on the </a:t>
            </a:r>
            <a:r>
              <a:rPr lang="en-GB" sz="1400" i="1" u="sng" dirty="0">
                <a:solidFill>
                  <a:schemeClr val="bg1"/>
                </a:solidFill>
                <a:hlinkClick r:id="rId24">
                  <a:extLst>
                    <a:ext uri="{A12FA001-AC4F-418D-AE19-62706E023703}">
                      <ahyp:hlinkClr xmlns:ahyp="http://schemas.microsoft.com/office/drawing/2018/hyperlinkcolor" val="tx"/>
                    </a:ext>
                  </a:extLst>
                </a:hlinkClick>
              </a:rPr>
              <a:t>Personalised Healthcare Community Hub</a:t>
            </a:r>
            <a:endParaRPr lang="en-GB" sz="1400" i="1" u="sng"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41" name="Group 40">
            <a:extLst>
              <a:ext uri="{FF2B5EF4-FFF2-40B4-BE49-F238E27FC236}">
                <a16:creationId xmlns:a16="http://schemas.microsoft.com/office/drawing/2014/main" id="{9AE0D4C7-D62D-472C-BB8D-196DA0674695}"/>
              </a:ext>
            </a:extLst>
          </p:cNvPr>
          <p:cNvGrpSpPr/>
          <p:nvPr/>
        </p:nvGrpSpPr>
        <p:grpSpPr>
          <a:xfrm>
            <a:off x="536258" y="2251273"/>
            <a:ext cx="3505732" cy="1293483"/>
            <a:chOff x="1138657" y="1998673"/>
            <a:chExt cx="3505732" cy="1293483"/>
          </a:xfrm>
        </p:grpSpPr>
        <p:grpSp>
          <p:nvGrpSpPr>
            <p:cNvPr id="42" name="Group 41">
              <a:extLst>
                <a:ext uri="{FF2B5EF4-FFF2-40B4-BE49-F238E27FC236}">
                  <a16:creationId xmlns:a16="http://schemas.microsoft.com/office/drawing/2014/main" id="{1C73EC63-FF70-4E69-88E2-4A8EAF6557A6}"/>
                </a:ext>
              </a:extLst>
            </p:cNvPr>
            <p:cNvGrpSpPr/>
            <p:nvPr/>
          </p:nvGrpSpPr>
          <p:grpSpPr>
            <a:xfrm>
              <a:off x="1138657" y="1998673"/>
              <a:ext cx="3505732" cy="1293483"/>
              <a:chOff x="1138657" y="1998673"/>
              <a:chExt cx="3505732" cy="1293483"/>
            </a:xfrm>
          </p:grpSpPr>
          <p:pic>
            <p:nvPicPr>
              <p:cNvPr id="44" name="Picture 43">
                <a:hlinkClick r:id="rId3" action="ppaction://hlinksldjump"/>
                <a:extLst>
                  <a:ext uri="{FF2B5EF4-FFF2-40B4-BE49-F238E27FC236}">
                    <a16:creationId xmlns:a16="http://schemas.microsoft.com/office/drawing/2014/main" id="{E0A7B7E5-7C30-4703-A362-3339DABDA38A}"/>
                  </a:ext>
                </a:extLst>
              </p:cNvPr>
              <p:cNvPicPr>
                <a:picLocks noChangeAspect="1"/>
              </p:cNvPicPr>
              <p:nvPr/>
            </p:nvPicPr>
            <p:blipFill>
              <a:blip r:embed="rId4"/>
              <a:stretch>
                <a:fillRect/>
              </a:stretch>
            </p:blipFill>
            <p:spPr>
              <a:xfrm>
                <a:off x="1138657" y="1998673"/>
                <a:ext cx="3505732" cy="1293483"/>
              </a:xfrm>
              <a:prstGeom prst="rect">
                <a:avLst/>
              </a:prstGeom>
            </p:spPr>
          </p:pic>
          <p:pic>
            <p:nvPicPr>
              <p:cNvPr id="45" name="Picture 44" descr="Logo&#10;&#10;Description automatically generated">
                <a:extLst>
                  <a:ext uri="{FF2B5EF4-FFF2-40B4-BE49-F238E27FC236}">
                    <a16:creationId xmlns:a16="http://schemas.microsoft.com/office/drawing/2014/main" id="{84F8FB7A-093A-46DE-B7D0-033910F2AC10}"/>
                  </a:ext>
                </a:extLst>
              </p:cNvPr>
              <p:cNvPicPr>
                <a:picLocks noChangeAspect="1"/>
              </p:cNvPicPr>
              <p:nvPr/>
            </p:nvPicPr>
            <p:blipFill rotWithShape="1">
              <a:blip r:embed="rId5">
                <a:extLst>
                  <a:ext uri="{28A0092B-C50C-407E-A947-70E740481C1C}">
                    <a14:useLocalDpi xmlns:a14="http://schemas.microsoft.com/office/drawing/2010/main" val="0"/>
                  </a:ext>
                </a:extLst>
              </a:blip>
              <a:srcRect l="31068" t="33516" r="28830" b="33170"/>
              <a:stretch/>
            </p:blipFill>
            <p:spPr>
              <a:xfrm>
                <a:off x="1336175" y="2311838"/>
                <a:ext cx="1086290" cy="724300"/>
              </a:xfrm>
              <a:prstGeom prst="rect">
                <a:avLst/>
              </a:prstGeom>
            </p:spPr>
          </p:pic>
        </p:grpSp>
        <p:sp>
          <p:nvSpPr>
            <p:cNvPr id="43" name="Rectangle 42">
              <a:extLst>
                <a:ext uri="{FF2B5EF4-FFF2-40B4-BE49-F238E27FC236}">
                  <a16:creationId xmlns:a16="http://schemas.microsoft.com/office/drawing/2014/main" id="{B581A19E-2061-4A6D-91C9-D96BA58E06A1}"/>
                </a:ext>
              </a:extLst>
            </p:cNvPr>
            <p:cNvSpPr/>
            <p:nvPr/>
          </p:nvSpPr>
          <p:spPr>
            <a:xfrm>
              <a:off x="1635239" y="2110082"/>
              <a:ext cx="2967545" cy="1089529"/>
            </a:xfrm>
            <a:prstGeom prst="rect">
              <a:avLst/>
            </a:prstGeom>
          </p:spPr>
          <p:txBody>
            <a:bodyPr wrap="square">
              <a:spAutoFit/>
            </a:bodyPr>
            <a:lstStyle/>
            <a:p>
              <a:pPr marL="808038" lvl="0">
                <a:lnSpc>
                  <a:spcPct val="90000"/>
                </a:lnSpc>
                <a:spcBef>
                  <a:spcPts val="0"/>
                </a:spcBef>
                <a:spcAft>
                  <a:spcPts val="0"/>
                </a:spcAft>
                <a:buClr>
                  <a:srgbClr val="000000"/>
                </a:buClr>
                <a:buSzPts val="1800"/>
              </a:pPr>
              <a:r>
                <a:rPr lang="en-GB" b="1" dirty="0">
                  <a:solidFill>
                    <a:srgbClr val="FFFFFF"/>
                  </a:solidFill>
                  <a:latin typeface="+mn-lt"/>
                  <a:ea typeface="Arial"/>
                  <a:cs typeface="Arial"/>
                  <a:sym typeface="Arial"/>
                </a:rPr>
                <a:t>Personalised Healthcare Literacy Building &amp; Empowerment</a:t>
              </a:r>
              <a:endParaRPr lang="en-GB" sz="1400" dirty="0">
                <a:solidFill>
                  <a:srgbClr val="000000"/>
                </a:solidFill>
                <a:latin typeface="+mn-lt"/>
                <a:ea typeface="Arial"/>
                <a:cs typeface="Arial"/>
                <a:sym typeface="Arial"/>
              </a:endParaRPr>
            </a:p>
          </p:txBody>
        </p:sp>
      </p:grpSp>
      <p:grpSp>
        <p:nvGrpSpPr>
          <p:cNvPr id="36" name="Group 35">
            <a:extLst>
              <a:ext uri="{FF2B5EF4-FFF2-40B4-BE49-F238E27FC236}">
                <a16:creationId xmlns:a16="http://schemas.microsoft.com/office/drawing/2014/main" id="{9A295E1A-CA3E-4413-8A65-82A479637A73}"/>
              </a:ext>
            </a:extLst>
          </p:cNvPr>
          <p:cNvGrpSpPr/>
          <p:nvPr/>
        </p:nvGrpSpPr>
        <p:grpSpPr>
          <a:xfrm>
            <a:off x="4313751" y="2242891"/>
            <a:ext cx="3632634" cy="1326019"/>
            <a:chOff x="4403349" y="2034685"/>
            <a:chExt cx="3632634" cy="1326019"/>
          </a:xfrm>
        </p:grpSpPr>
        <p:pic>
          <p:nvPicPr>
            <p:cNvPr id="37" name="Picture 36">
              <a:hlinkClick r:id="rId6" action="ppaction://hlinksldjump"/>
              <a:extLst>
                <a:ext uri="{FF2B5EF4-FFF2-40B4-BE49-F238E27FC236}">
                  <a16:creationId xmlns:a16="http://schemas.microsoft.com/office/drawing/2014/main" id="{50C9A75B-AF7B-4B7C-9B66-1A848ABB3022}"/>
                </a:ext>
              </a:extLst>
            </p:cNvPr>
            <p:cNvPicPr>
              <a:picLocks noChangeAspect="1"/>
            </p:cNvPicPr>
            <p:nvPr/>
          </p:nvPicPr>
          <p:blipFill>
            <a:blip r:embed="rId7"/>
            <a:stretch>
              <a:fillRect/>
            </a:stretch>
          </p:blipFill>
          <p:spPr>
            <a:xfrm>
              <a:off x="4403349" y="2034685"/>
              <a:ext cx="3527999" cy="1326019"/>
            </a:xfrm>
            <a:prstGeom prst="rect">
              <a:avLst/>
            </a:prstGeom>
          </p:spPr>
        </p:pic>
        <p:sp>
          <p:nvSpPr>
            <p:cNvPr id="38" name="Google Shape;92;p11">
              <a:extLst>
                <a:ext uri="{FF2B5EF4-FFF2-40B4-BE49-F238E27FC236}">
                  <a16:creationId xmlns:a16="http://schemas.microsoft.com/office/drawing/2014/main" id="{CF3B350C-4121-44FB-82AD-5B91E028FED6}"/>
                </a:ext>
              </a:extLst>
            </p:cNvPr>
            <p:cNvSpPr/>
            <p:nvPr/>
          </p:nvSpPr>
          <p:spPr>
            <a:xfrm>
              <a:off x="4915265" y="2187347"/>
              <a:ext cx="3120718" cy="1024896"/>
            </a:xfrm>
            <a:prstGeom prst="rect">
              <a:avLst/>
            </a:prstGeom>
            <a:noFill/>
            <a:ln>
              <a:noFill/>
            </a:ln>
          </p:spPr>
          <p:txBody>
            <a:bodyPr spcFirstLastPara="1" wrap="square" lIns="182875" tIns="91425" rIns="182875" bIns="90000" anchor="ctr" anchorCtr="0">
              <a:noAutofit/>
            </a:bodyPr>
            <a:lstStyle/>
            <a:p>
              <a:pPr marL="806450" marR="0" lvl="0" indent="0" algn="l" rtl="0">
                <a:lnSpc>
                  <a:spcPct val="90000"/>
                </a:lnSpc>
                <a:spcBef>
                  <a:spcPts val="0"/>
                </a:spcBef>
                <a:spcAft>
                  <a:spcPts val="0"/>
                </a:spcAft>
                <a:buNone/>
              </a:pPr>
              <a:r>
                <a:rPr lang="en-GB" sz="1800" b="1" i="0" u="none" strike="noStrike" cap="none" dirty="0">
                  <a:solidFill>
                    <a:srgbClr val="FFFFFF"/>
                  </a:solidFill>
                  <a:latin typeface="+mn-lt"/>
                  <a:ea typeface="Arial"/>
                  <a:cs typeface="Arial"/>
                  <a:sym typeface="Arial"/>
                </a:rPr>
                <a:t>Ecosystem Development &amp; Policy</a:t>
              </a:r>
              <a:endParaRPr sz="1800" b="1" i="0" u="none" strike="noStrike" cap="none" dirty="0">
                <a:solidFill>
                  <a:srgbClr val="FFFFFF"/>
                </a:solidFill>
                <a:latin typeface="+mn-lt"/>
                <a:ea typeface="Arial"/>
                <a:cs typeface="Arial"/>
                <a:sym typeface="Arial"/>
              </a:endParaRPr>
            </a:p>
          </p:txBody>
        </p:sp>
        <p:pic>
          <p:nvPicPr>
            <p:cNvPr id="39" name="Picture 38">
              <a:extLst>
                <a:ext uri="{FF2B5EF4-FFF2-40B4-BE49-F238E27FC236}">
                  <a16:creationId xmlns:a16="http://schemas.microsoft.com/office/drawing/2014/main" id="{97DE49EA-5669-4A4A-80CC-7B6CD42C37F8}"/>
                </a:ext>
              </a:extLst>
            </p:cNvPr>
            <p:cNvPicPr>
              <a:picLocks noChangeAspect="1"/>
            </p:cNvPicPr>
            <p:nvPr/>
          </p:nvPicPr>
          <p:blipFill rotWithShape="1">
            <a:blip r:embed="rId8">
              <a:extLst>
                <a:ext uri="{28A0092B-C50C-407E-A947-70E740481C1C}">
                  <a14:useLocalDpi xmlns:a14="http://schemas.microsoft.com/office/drawing/2010/main" val="0"/>
                </a:ext>
              </a:extLst>
            </a:blip>
            <a:srcRect l="33139" t="26095" r="31180" b="28091"/>
            <a:stretch/>
          </p:blipFill>
          <p:spPr>
            <a:xfrm>
              <a:off x="4664077" y="2154476"/>
              <a:ext cx="1027184" cy="1058588"/>
            </a:xfrm>
            <a:prstGeom prst="rect">
              <a:avLst/>
            </a:prstGeom>
          </p:spPr>
        </p:pic>
      </p:grpSp>
      <p:grpSp>
        <p:nvGrpSpPr>
          <p:cNvPr id="25" name="Group 24">
            <a:extLst>
              <a:ext uri="{FF2B5EF4-FFF2-40B4-BE49-F238E27FC236}">
                <a16:creationId xmlns:a16="http://schemas.microsoft.com/office/drawing/2014/main" id="{8DBF833D-3287-4A3A-85EC-6CF8FA52EDBB}"/>
              </a:ext>
            </a:extLst>
          </p:cNvPr>
          <p:cNvGrpSpPr/>
          <p:nvPr/>
        </p:nvGrpSpPr>
        <p:grpSpPr>
          <a:xfrm>
            <a:off x="8127742" y="2239196"/>
            <a:ext cx="3694977" cy="1305560"/>
            <a:chOff x="7668283" y="3094410"/>
            <a:chExt cx="3694977" cy="1305560"/>
          </a:xfrm>
        </p:grpSpPr>
        <p:pic>
          <p:nvPicPr>
            <p:cNvPr id="28" name="Picture 27">
              <a:hlinkClick r:id="rId9" action="ppaction://hlinksldjump"/>
              <a:extLst>
                <a:ext uri="{FF2B5EF4-FFF2-40B4-BE49-F238E27FC236}">
                  <a16:creationId xmlns:a16="http://schemas.microsoft.com/office/drawing/2014/main" id="{EB75504A-2DED-4DD3-8324-6E9F86C1F551}"/>
                </a:ext>
              </a:extLst>
            </p:cNvPr>
            <p:cNvPicPr>
              <a:picLocks noChangeAspect="1"/>
            </p:cNvPicPr>
            <p:nvPr/>
          </p:nvPicPr>
          <p:blipFill>
            <a:blip r:embed="rId10"/>
            <a:stretch>
              <a:fillRect/>
            </a:stretch>
          </p:blipFill>
          <p:spPr>
            <a:xfrm>
              <a:off x="7668283" y="3094410"/>
              <a:ext cx="3528000" cy="1305560"/>
            </a:xfrm>
            <a:prstGeom prst="rect">
              <a:avLst/>
            </a:prstGeom>
          </p:spPr>
        </p:pic>
        <p:pic>
          <p:nvPicPr>
            <p:cNvPr id="31" name="Picture 30" descr="A picture containing arrow&#10;&#10;Description automatically generated">
              <a:extLst>
                <a:ext uri="{FF2B5EF4-FFF2-40B4-BE49-F238E27FC236}">
                  <a16:creationId xmlns:a16="http://schemas.microsoft.com/office/drawing/2014/main" id="{52E981E2-8F89-435D-8929-D7AF802FA405}"/>
                </a:ext>
              </a:extLst>
            </p:cNvPr>
            <p:cNvPicPr>
              <a:picLocks noChangeAspect="1"/>
            </p:cNvPicPr>
            <p:nvPr/>
          </p:nvPicPr>
          <p:blipFill rotWithShape="1">
            <a:blip r:embed="rId11">
              <a:extLst>
                <a:ext uri="{28A0092B-C50C-407E-A947-70E740481C1C}">
                  <a14:useLocalDpi xmlns:a14="http://schemas.microsoft.com/office/drawing/2010/main" val="0"/>
                </a:ext>
              </a:extLst>
            </a:blip>
            <a:srcRect l="25753" t="28478" r="23639" b="32151"/>
            <a:stretch/>
          </p:blipFill>
          <p:spPr>
            <a:xfrm>
              <a:off x="7772918" y="3276424"/>
              <a:ext cx="1519169" cy="948588"/>
            </a:xfrm>
            <a:prstGeom prst="rect">
              <a:avLst/>
            </a:prstGeom>
          </p:spPr>
        </p:pic>
        <p:sp>
          <p:nvSpPr>
            <p:cNvPr id="32" name="Rectangle 31">
              <a:extLst>
                <a:ext uri="{FF2B5EF4-FFF2-40B4-BE49-F238E27FC236}">
                  <a16:creationId xmlns:a16="http://schemas.microsoft.com/office/drawing/2014/main" id="{C2E56A43-5F81-45DA-8DEA-5BEEECE02A38}"/>
                </a:ext>
              </a:extLst>
            </p:cNvPr>
            <p:cNvSpPr/>
            <p:nvPr/>
          </p:nvSpPr>
          <p:spPr>
            <a:xfrm>
              <a:off x="8350662" y="3327075"/>
              <a:ext cx="3012598" cy="840230"/>
            </a:xfrm>
            <a:prstGeom prst="rect">
              <a:avLst/>
            </a:prstGeom>
          </p:spPr>
          <p:txBody>
            <a:bodyPr wrap="square">
              <a:spAutoFit/>
            </a:bodyPr>
            <a:lstStyle/>
            <a:p>
              <a:pPr marL="806450" lvl="0">
                <a:lnSpc>
                  <a:spcPct val="90000"/>
                </a:lnSpc>
                <a:spcBef>
                  <a:spcPts val="0"/>
                </a:spcBef>
                <a:spcAft>
                  <a:spcPts val="0"/>
                </a:spcAft>
              </a:pPr>
              <a:r>
                <a:rPr lang="en-GB" b="1" dirty="0">
                  <a:solidFill>
                    <a:srgbClr val="FFFFFF"/>
                  </a:solidFill>
                  <a:latin typeface="+mn-lt"/>
                  <a:ea typeface="Arial"/>
                  <a:cs typeface="Arial"/>
                  <a:sym typeface="Arial"/>
                </a:rPr>
                <a:t>Data &amp; Digitalisation of Healthcare</a:t>
              </a:r>
            </a:p>
          </p:txBody>
        </p:sp>
      </p:grpSp>
      <p:sp>
        <p:nvSpPr>
          <p:cNvPr id="85" name="Google Shape;85;p11"/>
          <p:cNvSpPr txBox="1">
            <a:spLocks noGrp="1"/>
          </p:cNvSpPr>
          <p:nvPr>
            <p:ph type="title"/>
          </p:nvPr>
        </p:nvSpPr>
        <p:spPr>
          <a:xfrm>
            <a:off x="536259" y="598670"/>
            <a:ext cx="10324781" cy="10305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latin typeface="+mn-lt"/>
              </a:rPr>
              <a:t>Select a topic to begin</a:t>
            </a:r>
            <a:endParaRPr dirty="0">
              <a:latin typeface="+mn-lt"/>
            </a:endParaRPr>
          </a:p>
        </p:txBody>
      </p:sp>
      <p:sp>
        <p:nvSpPr>
          <p:cNvPr id="2" name="Rectangle 1">
            <a:extLst>
              <a:ext uri="{FF2B5EF4-FFF2-40B4-BE49-F238E27FC236}">
                <a16:creationId xmlns:a16="http://schemas.microsoft.com/office/drawing/2014/main" id="{712345E4-E656-46F8-9122-A15D55D15EF5}"/>
              </a:ext>
            </a:extLst>
          </p:cNvPr>
          <p:cNvSpPr/>
          <p:nvPr/>
        </p:nvSpPr>
        <p:spPr>
          <a:xfrm>
            <a:off x="548490" y="3546469"/>
            <a:ext cx="3493500" cy="1468969"/>
          </a:xfrm>
          <a:prstGeom prst="rect">
            <a:avLst/>
          </a:prstGeom>
          <a:noFill/>
          <a:ln>
            <a:solidFill>
              <a:srgbClr val="FCB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Increasing understanding of what personalised healthcare is and the benefits for people affected by health conditions. Empowering health advocates to work towards personalised healthcare solutions</a:t>
            </a:r>
          </a:p>
        </p:txBody>
      </p:sp>
      <p:sp>
        <p:nvSpPr>
          <p:cNvPr id="26" name="Rectangle 25">
            <a:extLst>
              <a:ext uri="{FF2B5EF4-FFF2-40B4-BE49-F238E27FC236}">
                <a16:creationId xmlns:a16="http://schemas.microsoft.com/office/drawing/2014/main" id="{22F7AC0B-ABA6-49E8-9FDB-A5F8EF69813A}"/>
              </a:ext>
            </a:extLst>
          </p:cNvPr>
          <p:cNvSpPr/>
          <p:nvPr/>
        </p:nvSpPr>
        <p:spPr>
          <a:xfrm>
            <a:off x="4322399" y="3556833"/>
            <a:ext cx="3505732" cy="1462208"/>
          </a:xfrm>
          <a:prstGeom prst="rect">
            <a:avLst/>
          </a:prstGeom>
          <a:noFill/>
          <a:ln>
            <a:solidFill>
              <a:srgbClr val="458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Embedding views of people affected by health conditions in clinical research, care delivery plans and regulatory/health policy frameworks</a:t>
            </a:r>
          </a:p>
        </p:txBody>
      </p:sp>
      <p:sp>
        <p:nvSpPr>
          <p:cNvPr id="27" name="Rectangle 26">
            <a:extLst>
              <a:ext uri="{FF2B5EF4-FFF2-40B4-BE49-F238E27FC236}">
                <a16:creationId xmlns:a16="http://schemas.microsoft.com/office/drawing/2014/main" id="{8BE888A5-5D41-43BE-AA9C-2B7C2B43D41F}"/>
              </a:ext>
            </a:extLst>
          </p:cNvPr>
          <p:cNvSpPr/>
          <p:nvPr/>
        </p:nvSpPr>
        <p:spPr>
          <a:xfrm>
            <a:off x="8139417" y="3546893"/>
            <a:ext cx="3499200" cy="1462208"/>
          </a:xfrm>
          <a:prstGeom prst="rect">
            <a:avLst/>
          </a:prstGeom>
          <a:noFill/>
          <a:ln>
            <a:solidFill>
              <a:srgbClr val="FF8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Improving collaborations with health advocates in developing legislation, standards and guidance for health data and digital solutions to personalise health</a:t>
            </a:r>
          </a:p>
        </p:txBody>
      </p:sp>
      <p:sp>
        <p:nvSpPr>
          <p:cNvPr id="29" name="Oval 28">
            <a:extLst>
              <a:ext uri="{FF2B5EF4-FFF2-40B4-BE49-F238E27FC236}">
                <a16:creationId xmlns:a16="http://schemas.microsoft.com/office/drawing/2014/main" id="{4DA4B500-18E1-48A7-8089-BB6883C22917}"/>
              </a:ext>
            </a:extLst>
          </p:cNvPr>
          <p:cNvSpPr/>
          <p:nvPr/>
        </p:nvSpPr>
        <p:spPr>
          <a:xfrm>
            <a:off x="170458" y="138034"/>
            <a:ext cx="227091" cy="227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Home">
            <a:hlinkClick r:id="rId12" action="ppaction://hlinksldjump"/>
            <a:extLst>
              <a:ext uri="{FF2B5EF4-FFF2-40B4-BE49-F238E27FC236}">
                <a16:creationId xmlns:a16="http://schemas.microsoft.com/office/drawing/2014/main" id="{ABF1EEBD-CDB3-4582-96CC-6888D0FCCEF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826" y="138034"/>
            <a:ext cx="195449" cy="195449"/>
          </a:xfrm>
          <a:prstGeom prst="rect">
            <a:avLst/>
          </a:prstGeom>
        </p:spPr>
      </p:pic>
      <p:pic>
        <p:nvPicPr>
          <p:cNvPr id="33" name="Picture 32">
            <a:hlinkClick r:id="rId15" action="ppaction://hlinksldjump"/>
            <a:extLst>
              <a:ext uri="{FF2B5EF4-FFF2-40B4-BE49-F238E27FC236}">
                <a16:creationId xmlns:a16="http://schemas.microsoft.com/office/drawing/2014/main" id="{952721A6-DC6A-4114-B430-5D06B2B7ADA6}"/>
              </a:ext>
            </a:extLst>
          </p:cNvPr>
          <p:cNvPicPr>
            <a:picLocks noChangeAspect="1"/>
          </p:cNvPicPr>
          <p:nvPr/>
        </p:nvPicPr>
        <p:blipFill>
          <a:blip r:embed="rId16"/>
          <a:stretch>
            <a:fillRect/>
          </a:stretch>
        </p:blipFill>
        <p:spPr>
          <a:xfrm>
            <a:off x="153526" y="697832"/>
            <a:ext cx="271618" cy="365126"/>
          </a:xfrm>
          <a:prstGeom prst="rect">
            <a:avLst/>
          </a:prstGeom>
        </p:spPr>
      </p:pic>
      <p:pic>
        <p:nvPicPr>
          <p:cNvPr id="34" name="Picture 33">
            <a:hlinkClick r:id="rId17" action="ppaction://hlinksldjump"/>
            <a:extLst>
              <a:ext uri="{FF2B5EF4-FFF2-40B4-BE49-F238E27FC236}">
                <a16:creationId xmlns:a16="http://schemas.microsoft.com/office/drawing/2014/main" id="{1B9C8985-1032-4A80-9380-58D73B76938F}"/>
              </a:ext>
            </a:extLst>
          </p:cNvPr>
          <p:cNvPicPr>
            <a:picLocks noChangeAspect="1"/>
          </p:cNvPicPr>
          <p:nvPr/>
        </p:nvPicPr>
        <p:blipFill>
          <a:blip r:embed="rId18">
            <a:duotone>
              <a:schemeClr val="accent3">
                <a:shade val="45000"/>
                <a:satMod val="135000"/>
              </a:schemeClr>
              <a:prstClr val="white"/>
            </a:duotone>
            <a:extLst>
              <a:ext uri="{BEBA8EAE-BF5A-486C-A8C5-ECC9F3942E4B}">
                <a14:imgProps xmlns:a14="http://schemas.microsoft.com/office/drawing/2010/main">
                  <a14:imgLayer r:embed="rId19">
                    <a14:imgEffect>
                      <a14:brightnessContrast bright="-20000" contrast="40000"/>
                    </a14:imgEffect>
                  </a14:imgLayer>
                </a14:imgProps>
              </a:ext>
            </a:extLst>
          </a:blip>
          <a:stretch>
            <a:fillRect/>
          </a:stretch>
        </p:blipFill>
        <p:spPr>
          <a:xfrm>
            <a:off x="175790" y="434084"/>
            <a:ext cx="227091" cy="231543"/>
          </a:xfrm>
          <a:prstGeom prst="rect">
            <a:avLst/>
          </a:prstGeom>
        </p:spPr>
      </p:pic>
    </p:spTree>
    <p:extLst>
      <p:ext uri="{BB962C8B-B14F-4D97-AF65-F5344CB8AC3E}">
        <p14:creationId xmlns:p14="http://schemas.microsoft.com/office/powerpoint/2010/main" val="8351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30">
      <a:dk1>
        <a:srgbClr val="000000"/>
      </a:dk1>
      <a:lt1>
        <a:srgbClr val="FFFFFF"/>
      </a:lt1>
      <a:dk2>
        <a:srgbClr val="03336A"/>
      </a:dk2>
      <a:lt2>
        <a:srgbClr val="169BD4"/>
      </a:lt2>
      <a:accent1>
        <a:srgbClr val="035193"/>
      </a:accent1>
      <a:accent2>
        <a:srgbClr val="C21A7E"/>
      </a:accent2>
      <a:accent3>
        <a:srgbClr val="19B47B"/>
      </a:accent3>
      <a:accent4>
        <a:srgbClr val="FFC72C"/>
      </a:accent4>
      <a:accent5>
        <a:srgbClr val="EB5E26"/>
      </a:accent5>
      <a:accent6>
        <a:srgbClr val="7A55A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LF</Template>
  <TotalTime>0</TotalTime>
  <Words>14861</Words>
  <Application>Microsoft Office PowerPoint</Application>
  <PresentationFormat>Widescreen</PresentationFormat>
  <Paragraphs>1985</Paragraphs>
  <Slides>79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79</vt:i4>
      </vt:variant>
    </vt:vector>
  </HeadingPairs>
  <TitlesOfParts>
    <vt:vector size="89" baseType="lpstr">
      <vt:lpstr>Imago</vt:lpstr>
      <vt:lpstr>Minion</vt:lpstr>
      <vt:lpstr>Arial</vt:lpstr>
      <vt:lpstr>Arial Black</vt:lpstr>
      <vt:lpstr>Calibri</vt:lpstr>
      <vt:lpstr>Calibri Light</vt:lpstr>
      <vt:lpstr>Times New Roman</vt:lpstr>
      <vt:lpstr>1_Office Theme</vt:lpstr>
      <vt:lpstr>Custom Design</vt:lpstr>
      <vt:lpstr>1_Custom Design</vt:lpstr>
      <vt:lpstr>PowerPoint Presentation</vt:lpstr>
      <vt:lpstr>PowerPoint Presentation</vt:lpstr>
      <vt:lpstr>PowerPoint Presentation</vt:lpstr>
      <vt:lpstr>Contents</vt:lpstr>
      <vt:lpstr>About this playbook</vt:lpstr>
      <vt:lpstr>How does this playbook work?</vt:lpstr>
      <vt:lpstr>Personalised healthcare is constantly evolving with a growing community benefitting from, engaging in and advocating towards it</vt:lpstr>
      <vt:lpstr>Three topics were identified as the most actionable for health advocates and people affected by health conditions </vt:lpstr>
      <vt:lpstr>Select a topic to begin</vt:lpstr>
      <vt:lpstr>Personalised Healthcare Literacy Building &amp; Empowerment</vt:lpstr>
      <vt:lpstr>Increasing general understanding of personalised healthcare</vt:lpstr>
      <vt:lpstr>Increasing general understanding of personalised healthcare</vt:lpstr>
      <vt:lpstr>Increasing general understanding of personalised healthcare</vt:lpstr>
      <vt:lpstr>Increasing general understanding of personalised healthcare</vt:lpstr>
      <vt:lpstr>Increasing general understanding of personalised healthcare</vt:lpstr>
      <vt:lpstr>Increasing general understanding of personalised healthcare</vt:lpstr>
      <vt:lpstr>Increasing understanding of specific personalised healthcare topics</vt:lpstr>
      <vt:lpstr>Increasing understanding of specific personalised healthcare topics</vt:lpstr>
      <vt:lpstr>Increasing understanding of specific personalised healthcare topics</vt:lpstr>
      <vt:lpstr>Increasing understanding of specific personalised healthcare topics</vt:lpstr>
      <vt:lpstr>Increasing understanding of specific personalised healthcare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Personalised Healthcare Ecosystem Development &amp; Policy</vt:lpstr>
      <vt:lpstr>How to input into regulatory frameworks and pricing/reimbursement/access pathways for personalised healthcare </vt:lpstr>
      <vt:lpstr>How to input into regulatory frameworks and pricing/reimbursement/access pathways for personalised healthcare </vt:lpstr>
      <vt:lpstr>How to input into regulatory frameworks and pricing/reimbursement/access pathways for personalised healthcare </vt:lpstr>
      <vt:lpstr>How to input into regulatory frameworks and pricing/reimbursement/access pathways for personalised healthcare </vt:lpstr>
      <vt:lpstr>How to input into regulatory frameworks and pricing/reimbursement/access pathways for personalised healthcare </vt:lpstr>
      <vt:lpstr>PowerPoint Presentation</vt:lpstr>
      <vt:lpstr>PowerPoint Presentation</vt:lpstr>
      <vt:lpstr>Strengthening shared decision making between people affected by health conditions and their doctors and/or healthcare team</vt:lpstr>
      <vt:lpstr>Strengthening shared decision making between people affected by health conditions and their doctors and/or healthcare team</vt:lpstr>
      <vt:lpstr>Strengthening shared decision making between people affected by health conditions and their doctors and/or healthcare team</vt:lpstr>
      <vt:lpstr>Strengthening shared decision making between people affected by health conditions and their doctors and/or healthcare team</vt:lpstr>
      <vt:lpstr>Strengthening shared decision making between people affected by health conditions and their doctors and/or healthcare team</vt:lpstr>
      <vt:lpstr>Strengthening shared decision making between people affected by health conditions and their doctors and/or healthcare team</vt:lpstr>
      <vt:lpstr>Participating in the co-creation of guidelines, services and clinical trials which are inclusive of people affected by health conditions</vt:lpstr>
      <vt:lpstr>Participating in the co-creation of guidelines, services and clinical trials which are inclusive of people affected by health conditions</vt:lpstr>
      <vt:lpstr>PowerPoint Presentation</vt:lpstr>
      <vt:lpstr>Participating in the co-creation of guidelines, services and clinical trials which are inclusive of people affected by health conditions</vt:lpstr>
      <vt:lpstr>PowerPoint Presentation</vt:lpstr>
      <vt:lpstr>PowerPoint Presentation</vt:lpstr>
      <vt:lpstr>Tracking quality of care and outcomes for people affected by health conditions</vt:lpstr>
      <vt:lpstr>PowerPoint Presentation</vt:lpstr>
      <vt:lpstr>PowerPoint Presentation</vt:lpstr>
      <vt:lpstr>Data &amp; Digitalisation of Healthcare</vt:lpstr>
      <vt:lpstr>Integrating the perspectives of people affected by health conditions into standards and policies regarding data privacy and sharing</vt:lpstr>
      <vt:lpstr>Integrating the perspectives of people affected by health conditions into standards and policies regarding data privacy and sharing</vt:lpstr>
      <vt:lpstr>Integrating the perspectives of people affected by health conditions into standards and policies regarding data privacy and sharing</vt:lpstr>
      <vt:lpstr>Integrating the perspectives of people affected by health conditions into standards and policies regarding data privacy and sharing</vt:lpstr>
      <vt:lpstr>Standardising legal and ethical frameworks on digital health once perspectives of people affected by health conditions have been integrated</vt:lpstr>
      <vt:lpstr>Standardising legal and ethical frameworks on digital health once perspectives of people affected by health conditions have been integrated</vt:lpstr>
      <vt:lpstr>Standardising legal and ethical frameworks on digital health once perspectives of people affected by health conditions have been integrated</vt:lpstr>
      <vt:lpstr>Standardising legal and ethical frameworks on digital health once perspectives of people affected by health conditions have been integrated</vt:lpstr>
      <vt:lpstr>Standardising legal and ethical frameworks on digital health once perspectives of people affected by health conditions have been integrated</vt:lpstr>
      <vt:lpstr>Standardising legal and ethical frameworks on digital health once perspectives of people affected by health conditions have been integrated</vt:lpstr>
      <vt:lpstr>Assimilating preferences of people affected by health conditions into design and definition of electronic health records, real world data and artificial intelligence</vt:lpstr>
      <vt:lpstr>Assimilating preferences of people affected by health conditions into design and definition of electronic health records, real world data and artificial intelligence</vt:lpstr>
      <vt:lpstr>Assimilating preferences of people affected by health conditions into design and definition of electronic health records, real world data and artificial intelligence</vt:lpstr>
      <vt:lpstr>Assimilating preferences of people affected by health conditions into design and definition of electronic health records, real world data and artificial intelligence</vt:lpstr>
      <vt:lpstr>Empowering people affected by health conditions to actively use mobile health devices and electronic monitoring for management of their own care</vt:lpstr>
      <vt:lpstr>PowerPoint Presentation</vt:lpstr>
      <vt:lpstr>PowerPoint Presentation</vt:lpstr>
      <vt:lpstr>Empowering people affected by health conditions to actively use mobile health devices and electronic monitoring for management of their own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 to achieving personalised healthcare</dc:title>
  <dc:creator>Galliard Healthcare Communications</dc:creator>
  <cp:lastModifiedBy>Evoke Galliard</cp:lastModifiedBy>
  <cp:revision>505</cp:revision>
  <dcterms:created xsi:type="dcterms:W3CDTF">2021-03-10T11:48:31Z</dcterms:created>
  <dcterms:modified xsi:type="dcterms:W3CDTF">2022-12-22T12:06:28Z</dcterms:modified>
</cp:coreProperties>
</file>